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04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5055" y="1728673"/>
            <a:ext cx="10241889" cy="695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384155" y="5839459"/>
            <a:ext cx="1642110" cy="8134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384155" y="5839459"/>
            <a:ext cx="1642110" cy="8134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57398" y="2562615"/>
            <a:ext cx="7077202" cy="1043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7244" y="1729496"/>
            <a:ext cx="10357510" cy="24377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xhqeqiL7Kjo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92679" y="2658567"/>
            <a:ext cx="5236210" cy="204025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 marR="2275840">
              <a:lnSpc>
                <a:spcPct val="102699"/>
              </a:lnSpc>
              <a:spcBef>
                <a:spcPts val="10"/>
              </a:spcBef>
            </a:pPr>
            <a:r>
              <a:rPr sz="2600" spc="-10" dirty="0">
                <a:latin typeface="Carlito"/>
                <a:cs typeface="Carlito"/>
              </a:rPr>
              <a:t>OUR </a:t>
            </a:r>
            <a:r>
              <a:rPr sz="2600" spc="-5" dirty="0">
                <a:latin typeface="Carlito"/>
                <a:cs typeface="Carlito"/>
              </a:rPr>
              <a:t>ENVIRONMENT  SUBJECT:BIOLOGY  </a:t>
            </a:r>
            <a:r>
              <a:rPr sz="2600" spc="-10" dirty="0">
                <a:latin typeface="Carlito"/>
                <a:cs typeface="Carlito"/>
              </a:rPr>
              <a:t>CHAPTER </a:t>
            </a:r>
            <a:r>
              <a:rPr sz="2600" spc="-5" dirty="0">
                <a:latin typeface="Carlito"/>
                <a:cs typeface="Carlito"/>
              </a:rPr>
              <a:t>NUMBER</a:t>
            </a:r>
            <a:r>
              <a:rPr sz="2600" spc="-160" dirty="0">
                <a:latin typeface="Carlito"/>
                <a:cs typeface="Carlito"/>
              </a:rPr>
              <a:t> </a:t>
            </a:r>
            <a:r>
              <a:rPr sz="2600" dirty="0">
                <a:latin typeface="Carlito"/>
                <a:cs typeface="Carlito"/>
              </a:rPr>
              <a:t>15</a:t>
            </a:r>
            <a:endParaRPr sz="260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600" spc="-10" dirty="0">
                <a:latin typeface="Carlito"/>
                <a:cs typeface="Carlito"/>
              </a:rPr>
              <a:t>CHAPTER </a:t>
            </a:r>
            <a:r>
              <a:rPr sz="2600" spc="-5" dirty="0">
                <a:latin typeface="Carlito"/>
                <a:cs typeface="Carlito"/>
              </a:rPr>
              <a:t>NAME : </a:t>
            </a:r>
            <a:r>
              <a:rPr sz="2600" spc="-10" dirty="0">
                <a:latin typeface="Carlito"/>
                <a:cs typeface="Carlito"/>
              </a:rPr>
              <a:t>OUR</a:t>
            </a:r>
            <a:r>
              <a:rPr sz="2600" spc="-235" dirty="0">
                <a:latin typeface="Carlito"/>
                <a:cs typeface="Carlito"/>
              </a:rPr>
              <a:t> </a:t>
            </a:r>
            <a:r>
              <a:rPr sz="2600" spc="-5" dirty="0">
                <a:latin typeface="Carlito"/>
                <a:cs typeface="Carlito"/>
              </a:rPr>
              <a:t>ENVIRONMENT.  PERIOD</a:t>
            </a:r>
            <a:r>
              <a:rPr sz="2600" spc="-25" dirty="0">
                <a:latin typeface="Carlito"/>
                <a:cs typeface="Carlito"/>
              </a:rPr>
              <a:t> </a:t>
            </a:r>
            <a:r>
              <a:rPr sz="2600" spc="-5" dirty="0">
                <a:latin typeface="Carlito"/>
                <a:cs typeface="Carlito"/>
              </a:rPr>
              <a:t>-3</a:t>
            </a:r>
            <a:endParaRPr sz="26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9221" y="5104762"/>
            <a:ext cx="11969877" cy="1752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E21018-4B80-4646-B5E0-64250FA4B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10800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7398" y="2562615"/>
            <a:ext cx="4200525" cy="104394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1115" algn="ctr">
              <a:lnSpc>
                <a:spcPct val="100000"/>
              </a:lnSpc>
              <a:spcBef>
                <a:spcPts val="745"/>
              </a:spcBef>
            </a:pPr>
            <a:r>
              <a:rPr dirty="0"/>
              <a:t>THANKING</a:t>
            </a:r>
            <a:r>
              <a:rPr spc="-20" dirty="0"/>
              <a:t> </a:t>
            </a:r>
            <a:r>
              <a:rPr spc="-5" dirty="0"/>
              <a:t>YOU</a:t>
            </a:r>
          </a:p>
          <a:p>
            <a:pPr algn="ctr">
              <a:lnSpc>
                <a:spcPct val="100000"/>
              </a:lnSpc>
              <a:spcBef>
                <a:spcPts val="645"/>
              </a:spcBef>
            </a:pPr>
            <a:r>
              <a:rPr spc="5" dirty="0"/>
              <a:t>ODM </a:t>
            </a:r>
            <a:r>
              <a:rPr dirty="0"/>
              <a:t>EDUCATIONAL</a:t>
            </a:r>
            <a:r>
              <a:rPr spc="-90" dirty="0"/>
              <a:t> </a:t>
            </a:r>
            <a:r>
              <a:rPr spc="-10" dirty="0"/>
              <a:t>GROUP.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307" y="643255"/>
            <a:ext cx="6362700" cy="2321560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2400" dirty="0">
                <a:latin typeface="Carlito"/>
                <a:cs typeface="Carlito"/>
              </a:rPr>
              <a:t>Testing </a:t>
            </a:r>
            <a:r>
              <a:rPr sz="2400" spc="-5" dirty="0">
                <a:latin typeface="Carlito"/>
                <a:cs typeface="Carlito"/>
              </a:rPr>
              <a:t>previous knowledge</a:t>
            </a:r>
            <a:r>
              <a:rPr sz="2400" spc="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–</a:t>
            </a:r>
            <a:endParaRPr sz="2400">
              <a:latin typeface="Carlito"/>
              <a:cs typeface="Carlito"/>
            </a:endParaRPr>
          </a:p>
          <a:p>
            <a:pPr marL="317500" marR="487680">
              <a:lnSpc>
                <a:spcPts val="3629"/>
              </a:lnSpc>
              <a:spcBef>
                <a:spcPts val="240"/>
              </a:spcBef>
            </a:pPr>
            <a:r>
              <a:rPr sz="2400" dirty="0">
                <a:latin typeface="Carlito"/>
                <a:cs typeface="Carlito"/>
              </a:rPr>
              <a:t>1.What are </a:t>
            </a: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importance </a:t>
            </a:r>
            <a:r>
              <a:rPr sz="2400" dirty="0">
                <a:latin typeface="Carlito"/>
                <a:cs typeface="Carlito"/>
              </a:rPr>
              <a:t>of </a:t>
            </a:r>
            <a:r>
              <a:rPr sz="2400" spc="-5" dirty="0">
                <a:latin typeface="Carlito"/>
                <a:cs typeface="Carlito"/>
              </a:rPr>
              <a:t>decomposers?  </a:t>
            </a:r>
            <a:r>
              <a:rPr sz="2400" spc="-15" dirty="0">
                <a:latin typeface="Carlito"/>
                <a:cs typeface="Carlito"/>
              </a:rPr>
              <a:t>2.What </a:t>
            </a:r>
            <a:r>
              <a:rPr sz="2400" dirty="0">
                <a:latin typeface="Carlito"/>
                <a:cs typeface="Carlito"/>
              </a:rPr>
              <a:t>is a </a:t>
            </a:r>
            <a:r>
              <a:rPr sz="2400" spc="-10" dirty="0">
                <a:latin typeface="Carlito"/>
                <a:cs typeface="Carlito"/>
              </a:rPr>
              <a:t>food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15" dirty="0">
                <a:latin typeface="Carlito"/>
                <a:cs typeface="Carlito"/>
              </a:rPr>
              <a:t>chain?</a:t>
            </a:r>
            <a:endParaRPr sz="2400">
              <a:latin typeface="Carlito"/>
              <a:cs typeface="Carlito"/>
            </a:endParaRPr>
          </a:p>
          <a:p>
            <a:pPr marL="549910" indent="-233045">
              <a:lnSpc>
                <a:spcPct val="100000"/>
              </a:lnSpc>
              <a:spcBef>
                <a:spcPts val="500"/>
              </a:spcBef>
              <a:buSzPct val="95833"/>
              <a:buAutoNum type="arabicPeriod" startAt="3"/>
              <a:tabLst>
                <a:tab pos="550545" algn="l"/>
              </a:tabLst>
            </a:pPr>
            <a:r>
              <a:rPr sz="2400" spc="-5" dirty="0">
                <a:latin typeface="Carlito"/>
                <a:cs typeface="Carlito"/>
              </a:rPr>
              <a:t>What </a:t>
            </a:r>
            <a:r>
              <a:rPr sz="2400" dirty="0">
                <a:latin typeface="Carlito"/>
                <a:cs typeface="Carlito"/>
              </a:rPr>
              <a:t>is </a:t>
            </a:r>
            <a:r>
              <a:rPr sz="2400" spc="-10" dirty="0">
                <a:latin typeface="Carlito"/>
                <a:cs typeface="Carlito"/>
              </a:rPr>
              <a:t>food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web?</a:t>
            </a:r>
            <a:endParaRPr sz="2400">
              <a:latin typeface="Carlito"/>
              <a:cs typeface="Carlito"/>
            </a:endParaRPr>
          </a:p>
          <a:p>
            <a:pPr marL="549910" indent="-233045">
              <a:lnSpc>
                <a:spcPct val="100000"/>
              </a:lnSpc>
              <a:spcBef>
                <a:spcPts val="695"/>
              </a:spcBef>
              <a:buSzPct val="95833"/>
              <a:buAutoNum type="arabicPeriod" startAt="3"/>
              <a:tabLst>
                <a:tab pos="550545" algn="l"/>
              </a:tabLst>
            </a:pPr>
            <a:r>
              <a:rPr sz="2400" spc="-15" dirty="0">
                <a:latin typeface="Carlito"/>
                <a:cs typeface="Carlito"/>
              </a:rPr>
              <a:t>Distinguish between </a:t>
            </a:r>
            <a:r>
              <a:rPr sz="2400" dirty="0">
                <a:latin typeface="Carlito"/>
                <a:cs typeface="Carlito"/>
              </a:rPr>
              <a:t>a </a:t>
            </a:r>
            <a:r>
              <a:rPr sz="2400" spc="-10" dirty="0">
                <a:latin typeface="Carlito"/>
                <a:cs typeface="Carlito"/>
              </a:rPr>
              <a:t>food chain </a:t>
            </a:r>
            <a:r>
              <a:rPr sz="2400" dirty="0">
                <a:latin typeface="Carlito"/>
                <a:cs typeface="Carlito"/>
              </a:rPr>
              <a:t>&amp; a </a:t>
            </a:r>
            <a:r>
              <a:rPr sz="2400" spc="-5" dirty="0">
                <a:latin typeface="Carlito"/>
                <a:cs typeface="Carlito"/>
              </a:rPr>
              <a:t>food</a:t>
            </a:r>
            <a:r>
              <a:rPr sz="2400" spc="-120" dirty="0">
                <a:latin typeface="Carlito"/>
                <a:cs typeface="Carlito"/>
              </a:rPr>
              <a:t> </a:t>
            </a:r>
            <a:r>
              <a:rPr sz="2400" spc="-15" dirty="0">
                <a:latin typeface="Carlito"/>
                <a:cs typeface="Carlito"/>
              </a:rPr>
              <a:t>web</a:t>
            </a:r>
            <a:endParaRPr sz="2400">
              <a:latin typeface="Carlito"/>
              <a:cs typeface="Carlito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DA990DE-B007-40BD-A824-C56F879CD8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10800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1204036"/>
            <a:ext cx="440499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spc="-220" dirty="0">
                <a:latin typeface="Trebuchet MS"/>
                <a:cs typeface="Trebuchet MS"/>
              </a:rPr>
              <a:t>Pyramid </a:t>
            </a:r>
            <a:r>
              <a:rPr sz="4400" spc="-200" dirty="0">
                <a:latin typeface="Trebuchet MS"/>
                <a:cs typeface="Trebuchet MS"/>
              </a:rPr>
              <a:t>of</a:t>
            </a:r>
            <a:r>
              <a:rPr sz="4400" spc="-595" dirty="0">
                <a:latin typeface="Trebuchet MS"/>
                <a:cs typeface="Trebuchet MS"/>
              </a:rPr>
              <a:t> </a:t>
            </a:r>
            <a:r>
              <a:rPr sz="4400" spc="-160" dirty="0">
                <a:latin typeface="Trebuchet MS"/>
                <a:cs typeface="Trebuchet MS"/>
              </a:rPr>
              <a:t>biomass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670175" y="2715221"/>
            <a:ext cx="4953634" cy="35050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A9DE44-4E69-4CA6-9AB9-570BA19203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10800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12700" y="572846"/>
            <a:ext cx="455358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spc="-220" dirty="0">
                <a:latin typeface="Trebuchet MS"/>
                <a:cs typeface="Trebuchet MS"/>
              </a:rPr>
              <a:t>Pyramid </a:t>
            </a:r>
            <a:r>
              <a:rPr sz="4400" spc="-200" dirty="0">
                <a:latin typeface="Trebuchet MS"/>
                <a:cs typeface="Trebuchet MS"/>
              </a:rPr>
              <a:t>of</a:t>
            </a:r>
            <a:r>
              <a:rPr sz="4400" spc="-640" dirty="0">
                <a:latin typeface="Trebuchet MS"/>
                <a:cs typeface="Trebuchet MS"/>
              </a:rPr>
              <a:t> </a:t>
            </a:r>
            <a:r>
              <a:rPr sz="4400" spc="-160" dirty="0">
                <a:latin typeface="Trebuchet MS"/>
                <a:cs typeface="Trebuchet MS"/>
              </a:rPr>
              <a:t>numbers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225164" y="1746300"/>
            <a:ext cx="3475354" cy="43276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86ED26-F563-4776-8746-02CCEC425C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10800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2880">
              <a:lnSpc>
                <a:spcPct val="100000"/>
              </a:lnSpc>
              <a:spcBef>
                <a:spcPts val="95"/>
              </a:spcBef>
            </a:pPr>
            <a:r>
              <a:rPr spc="-170" dirty="0"/>
              <a:t>Bio </a:t>
            </a:r>
            <a:r>
              <a:rPr spc="-225" dirty="0"/>
              <a:t>magnification </a:t>
            </a:r>
            <a:r>
              <a:rPr spc="-140" dirty="0"/>
              <a:t>or </a:t>
            </a:r>
            <a:r>
              <a:rPr spc="-225" dirty="0"/>
              <a:t>biological</a:t>
            </a:r>
            <a:r>
              <a:rPr spc="-5" dirty="0"/>
              <a:t> </a:t>
            </a:r>
            <a:r>
              <a:rPr spc="-229" dirty="0"/>
              <a:t>magnification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82953" y="2612897"/>
            <a:ext cx="9787890" cy="105029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>
              <a:lnSpc>
                <a:spcPts val="2590"/>
              </a:lnSpc>
              <a:spcBef>
                <a:spcPts val="425"/>
              </a:spcBef>
            </a:pPr>
            <a:r>
              <a:rPr sz="2400" spc="-5" dirty="0">
                <a:solidFill>
                  <a:srgbClr val="3A4043"/>
                </a:solidFill>
                <a:latin typeface="Carlito"/>
                <a:cs typeface="Carlito"/>
              </a:rPr>
              <a:t>Increase</a:t>
            </a:r>
            <a:r>
              <a:rPr sz="2400" spc="-25" dirty="0">
                <a:solidFill>
                  <a:srgbClr val="3A4043"/>
                </a:solidFill>
                <a:latin typeface="Carlito"/>
                <a:cs typeface="Carlito"/>
              </a:rPr>
              <a:t> </a:t>
            </a:r>
            <a:r>
              <a:rPr sz="2400" dirty="0">
                <a:solidFill>
                  <a:srgbClr val="3A4043"/>
                </a:solidFill>
                <a:latin typeface="Carlito"/>
                <a:cs typeface="Carlito"/>
              </a:rPr>
              <a:t>in</a:t>
            </a:r>
            <a:r>
              <a:rPr sz="2400" spc="-20" dirty="0">
                <a:solidFill>
                  <a:srgbClr val="3A4043"/>
                </a:solidFill>
                <a:latin typeface="Carlito"/>
                <a:cs typeface="Carlito"/>
              </a:rPr>
              <a:t> </a:t>
            </a:r>
            <a:r>
              <a:rPr sz="2400" spc="-10" dirty="0">
                <a:solidFill>
                  <a:srgbClr val="3A4043"/>
                </a:solidFill>
                <a:latin typeface="Carlito"/>
                <a:cs typeface="Carlito"/>
              </a:rPr>
              <a:t>concentration</a:t>
            </a:r>
            <a:r>
              <a:rPr sz="2400" spc="-70" dirty="0">
                <a:solidFill>
                  <a:srgbClr val="3A4043"/>
                </a:solidFill>
                <a:latin typeface="Carlito"/>
                <a:cs typeface="Carlito"/>
              </a:rPr>
              <a:t> </a:t>
            </a:r>
            <a:r>
              <a:rPr sz="2400" spc="-10" dirty="0">
                <a:solidFill>
                  <a:srgbClr val="3A4043"/>
                </a:solidFill>
                <a:latin typeface="Carlito"/>
                <a:cs typeface="Carlito"/>
              </a:rPr>
              <a:t>of</a:t>
            </a:r>
            <a:r>
              <a:rPr sz="2400" spc="-20" dirty="0">
                <a:solidFill>
                  <a:srgbClr val="3A4043"/>
                </a:solidFill>
                <a:latin typeface="Carlito"/>
                <a:cs typeface="Carlito"/>
              </a:rPr>
              <a:t> </a:t>
            </a:r>
            <a:r>
              <a:rPr sz="2400" spc="5" dirty="0">
                <a:solidFill>
                  <a:srgbClr val="3A4043"/>
                </a:solidFill>
                <a:latin typeface="Carlito"/>
                <a:cs typeface="Carlito"/>
              </a:rPr>
              <a:t>the</a:t>
            </a:r>
            <a:r>
              <a:rPr sz="2400" spc="-75" dirty="0">
                <a:solidFill>
                  <a:srgbClr val="3A4043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3A4043"/>
                </a:solidFill>
                <a:latin typeface="Carlito"/>
                <a:cs typeface="Carlito"/>
              </a:rPr>
              <a:t>pollutants</a:t>
            </a:r>
            <a:r>
              <a:rPr sz="2400" spc="-95" dirty="0">
                <a:solidFill>
                  <a:srgbClr val="3A4043"/>
                </a:solidFill>
                <a:latin typeface="Carlito"/>
                <a:cs typeface="Carlito"/>
              </a:rPr>
              <a:t> </a:t>
            </a:r>
            <a:r>
              <a:rPr sz="2400" spc="-10" dirty="0">
                <a:solidFill>
                  <a:srgbClr val="3A4043"/>
                </a:solidFill>
                <a:latin typeface="Carlito"/>
                <a:cs typeface="Carlito"/>
              </a:rPr>
              <a:t>or</a:t>
            </a:r>
            <a:r>
              <a:rPr sz="2400" spc="-30" dirty="0">
                <a:solidFill>
                  <a:srgbClr val="3A4043"/>
                </a:solidFill>
                <a:latin typeface="Carlito"/>
                <a:cs typeface="Carlito"/>
              </a:rPr>
              <a:t> </a:t>
            </a:r>
            <a:r>
              <a:rPr sz="2400" spc="-10" dirty="0">
                <a:solidFill>
                  <a:srgbClr val="3A4043"/>
                </a:solidFill>
                <a:latin typeface="Carlito"/>
                <a:cs typeface="Carlito"/>
              </a:rPr>
              <a:t>toxic</a:t>
            </a:r>
            <a:r>
              <a:rPr sz="2400" spc="-40" dirty="0">
                <a:solidFill>
                  <a:srgbClr val="3A4043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3A4043"/>
                </a:solidFill>
                <a:latin typeface="Carlito"/>
                <a:cs typeface="Carlito"/>
              </a:rPr>
              <a:t>substances</a:t>
            </a:r>
            <a:r>
              <a:rPr sz="2400" spc="-65" dirty="0">
                <a:solidFill>
                  <a:srgbClr val="3A4043"/>
                </a:solidFill>
                <a:latin typeface="Carlito"/>
                <a:cs typeface="Carlito"/>
              </a:rPr>
              <a:t> </a:t>
            </a:r>
            <a:r>
              <a:rPr sz="2400" dirty="0">
                <a:solidFill>
                  <a:srgbClr val="3A4043"/>
                </a:solidFill>
                <a:latin typeface="Carlito"/>
                <a:cs typeface="Carlito"/>
              </a:rPr>
              <a:t>in</a:t>
            </a:r>
            <a:r>
              <a:rPr sz="2400" spc="-50" dirty="0">
                <a:solidFill>
                  <a:srgbClr val="3A4043"/>
                </a:solidFill>
                <a:latin typeface="Carlito"/>
                <a:cs typeface="Carlito"/>
              </a:rPr>
              <a:t> </a:t>
            </a:r>
            <a:r>
              <a:rPr sz="2400" spc="5" dirty="0">
                <a:solidFill>
                  <a:srgbClr val="3A4043"/>
                </a:solidFill>
                <a:latin typeface="Carlito"/>
                <a:cs typeface="Carlito"/>
              </a:rPr>
              <a:t>the</a:t>
            </a:r>
            <a:r>
              <a:rPr sz="2400" spc="-50" dirty="0">
                <a:solidFill>
                  <a:srgbClr val="3A4043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3A4043"/>
                </a:solidFill>
                <a:latin typeface="Carlito"/>
                <a:cs typeface="Carlito"/>
              </a:rPr>
              <a:t>successive  </a:t>
            </a:r>
            <a:r>
              <a:rPr sz="2400" dirty="0">
                <a:solidFill>
                  <a:srgbClr val="3A4043"/>
                </a:solidFill>
                <a:latin typeface="Carlito"/>
                <a:cs typeface="Carlito"/>
              </a:rPr>
              <a:t>tropical levels </a:t>
            </a:r>
            <a:r>
              <a:rPr sz="2400" spc="-5" dirty="0">
                <a:solidFill>
                  <a:srgbClr val="3A4043"/>
                </a:solidFill>
                <a:latin typeface="Carlito"/>
                <a:cs typeface="Carlito"/>
              </a:rPr>
              <a:t>of food chain </a:t>
            </a:r>
            <a:r>
              <a:rPr sz="2400" spc="-15" dirty="0">
                <a:solidFill>
                  <a:srgbClr val="3A4043"/>
                </a:solidFill>
                <a:latin typeface="Carlito"/>
                <a:cs typeface="Carlito"/>
              </a:rPr>
              <a:t>in an </a:t>
            </a:r>
            <a:r>
              <a:rPr sz="2400" spc="-5" dirty="0">
                <a:solidFill>
                  <a:srgbClr val="3A4043"/>
                </a:solidFill>
                <a:latin typeface="Carlito"/>
                <a:cs typeface="Carlito"/>
              </a:rPr>
              <a:t>ecosystem </a:t>
            </a:r>
            <a:r>
              <a:rPr sz="2400" dirty="0">
                <a:solidFill>
                  <a:srgbClr val="3A4043"/>
                </a:solidFill>
                <a:latin typeface="Carlito"/>
                <a:cs typeface="Carlito"/>
              </a:rPr>
              <a:t>is </a:t>
            </a:r>
            <a:r>
              <a:rPr sz="2400" spc="-10" dirty="0">
                <a:solidFill>
                  <a:srgbClr val="3A4043"/>
                </a:solidFill>
                <a:latin typeface="Carlito"/>
                <a:cs typeface="Carlito"/>
              </a:rPr>
              <a:t>called </a:t>
            </a:r>
            <a:r>
              <a:rPr sz="2400" b="1" dirty="0">
                <a:solidFill>
                  <a:srgbClr val="3A4043"/>
                </a:solidFill>
                <a:latin typeface="Carlito"/>
                <a:cs typeface="Carlito"/>
              </a:rPr>
              <a:t>bio </a:t>
            </a:r>
            <a:r>
              <a:rPr sz="2400" b="1" spc="-5" dirty="0">
                <a:solidFill>
                  <a:srgbClr val="3A4043"/>
                </a:solidFill>
                <a:latin typeface="Carlito"/>
                <a:cs typeface="Carlito"/>
              </a:rPr>
              <a:t>magnification </a:t>
            </a:r>
            <a:r>
              <a:rPr sz="2400" spc="5" dirty="0">
                <a:solidFill>
                  <a:srgbClr val="3A4043"/>
                </a:solidFill>
                <a:latin typeface="Carlito"/>
                <a:cs typeface="Carlito"/>
              </a:rPr>
              <a:t>or  </a:t>
            </a:r>
            <a:r>
              <a:rPr sz="2400" dirty="0">
                <a:solidFill>
                  <a:srgbClr val="3A4043"/>
                </a:solidFill>
                <a:latin typeface="Carlito"/>
                <a:cs typeface="Carlito"/>
              </a:rPr>
              <a:t>biological</a:t>
            </a:r>
            <a:r>
              <a:rPr sz="2400" spc="-40" dirty="0">
                <a:solidFill>
                  <a:srgbClr val="3A4043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3A4043"/>
                </a:solidFill>
                <a:latin typeface="Carlito"/>
                <a:cs typeface="Carlito"/>
              </a:rPr>
              <a:t>magnification</a:t>
            </a:r>
            <a:endParaRPr sz="2400">
              <a:latin typeface="Carlito"/>
              <a:cs typeface="Carlito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4E6CE6-295C-44A5-8F4E-D4F95B824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10800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9450" y="368808"/>
            <a:ext cx="6391909" cy="58097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B8AF50-6C84-412A-9764-42FC4FA7EC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10800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701040" y="984262"/>
            <a:ext cx="5757545" cy="51662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A5778C-CBE3-406F-9CC4-4D09B21C10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10800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0639" y="2957271"/>
            <a:ext cx="71977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5" dirty="0"/>
              <a:t>https://</a:t>
            </a:r>
            <a:r>
              <a:rPr spc="-5" dirty="0">
                <a:hlinkClick r:id="rId2"/>
              </a:rPr>
              <a:t>www.youtube.com/watch?v=xhqeqiL7Kjo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639902"/>
            <a:ext cx="4885690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spc="25" dirty="0">
                <a:solidFill>
                  <a:srgbClr val="C00000"/>
                </a:solidFill>
                <a:latin typeface="Trebuchet MS"/>
                <a:cs typeface="Trebuchet MS"/>
              </a:rPr>
              <a:t>HOME</a:t>
            </a:r>
            <a:r>
              <a:rPr sz="4400" spc="-434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4400" spc="-90" dirty="0">
                <a:solidFill>
                  <a:srgbClr val="C00000"/>
                </a:solidFill>
                <a:latin typeface="Trebuchet MS"/>
                <a:cs typeface="Trebuchet MS"/>
              </a:rPr>
              <a:t>ASSIGNMENTS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44" y="1729496"/>
            <a:ext cx="9636125" cy="243776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65760" indent="-353695">
              <a:lnSpc>
                <a:spcPct val="100000"/>
              </a:lnSpc>
              <a:spcBef>
                <a:spcPts val="700"/>
              </a:spcBef>
              <a:buAutoNum type="arabicPeriod"/>
              <a:tabLst>
                <a:tab pos="366395" algn="l"/>
              </a:tabLst>
            </a:pPr>
            <a:r>
              <a:rPr sz="2800" dirty="0">
                <a:latin typeface="Carlito"/>
                <a:cs typeface="Carlito"/>
              </a:rPr>
              <a:t>What is </a:t>
            </a:r>
            <a:r>
              <a:rPr sz="2800" spc="-5" dirty="0">
                <a:latin typeface="Carlito"/>
                <a:cs typeface="Carlito"/>
              </a:rPr>
              <a:t>biological</a:t>
            </a:r>
            <a:r>
              <a:rPr sz="2800" spc="-15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magnification.</a:t>
            </a:r>
            <a:endParaRPr sz="2800">
              <a:latin typeface="Carlito"/>
              <a:cs typeface="Carlito"/>
            </a:endParaRPr>
          </a:p>
          <a:p>
            <a:pPr marL="12700" marR="15875">
              <a:lnSpc>
                <a:spcPts val="3000"/>
              </a:lnSpc>
              <a:spcBef>
                <a:spcPts val="1000"/>
              </a:spcBef>
              <a:buAutoNum type="arabicPeriod"/>
              <a:tabLst>
                <a:tab pos="284480" algn="l"/>
              </a:tabLst>
            </a:pPr>
            <a:r>
              <a:rPr sz="2800" dirty="0">
                <a:latin typeface="Carlito"/>
                <a:cs typeface="Carlito"/>
              </a:rPr>
              <a:t>Will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dirty="0">
                <a:latin typeface="Carlito"/>
                <a:cs typeface="Carlito"/>
              </a:rPr>
              <a:t>levels of Biomagnification </a:t>
            </a:r>
            <a:r>
              <a:rPr sz="2800" spc="-5" dirty="0">
                <a:latin typeface="Carlito"/>
                <a:cs typeface="Carlito"/>
              </a:rPr>
              <a:t>be different </a:t>
            </a:r>
            <a:r>
              <a:rPr sz="2800" dirty="0">
                <a:latin typeface="Carlito"/>
                <a:cs typeface="Carlito"/>
              </a:rPr>
              <a:t>at </a:t>
            </a:r>
            <a:r>
              <a:rPr sz="2800" spc="-5" dirty="0">
                <a:latin typeface="Carlito"/>
                <a:cs typeface="Carlito"/>
              </a:rPr>
              <a:t>different </a:t>
            </a:r>
            <a:r>
              <a:rPr sz="2800" dirty="0">
                <a:latin typeface="Carlito"/>
                <a:cs typeface="Carlito"/>
              </a:rPr>
              <a:t>levels  </a:t>
            </a:r>
            <a:r>
              <a:rPr sz="2800" spc="5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dirty="0">
                <a:latin typeface="Carlito"/>
                <a:cs typeface="Carlito"/>
              </a:rPr>
              <a:t>ecosystem? </a:t>
            </a:r>
            <a:r>
              <a:rPr sz="2800" spc="-5" dirty="0">
                <a:latin typeface="Carlito"/>
                <a:cs typeface="Carlito"/>
              </a:rPr>
              <a:t>If yes, </a:t>
            </a:r>
            <a:r>
              <a:rPr sz="2800" dirty="0">
                <a:latin typeface="Carlito"/>
                <a:cs typeface="Carlito"/>
              </a:rPr>
              <a:t>identify your</a:t>
            </a:r>
            <a:r>
              <a:rPr sz="2800" spc="-6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answer.</a:t>
            </a:r>
            <a:endParaRPr sz="2800">
              <a:latin typeface="Carlito"/>
              <a:cs typeface="Carlito"/>
            </a:endParaRPr>
          </a:p>
          <a:p>
            <a:pPr marL="283845" indent="-271780">
              <a:lnSpc>
                <a:spcPct val="100000"/>
              </a:lnSpc>
              <a:spcBef>
                <a:spcPts val="660"/>
              </a:spcBef>
              <a:buAutoNum type="arabicPeriod"/>
              <a:tabLst>
                <a:tab pos="284480" algn="l"/>
              </a:tabLst>
            </a:pPr>
            <a:r>
              <a:rPr sz="2800" dirty="0">
                <a:latin typeface="Carlito"/>
                <a:cs typeface="Carlito"/>
              </a:rPr>
              <a:t>What will </a:t>
            </a:r>
            <a:r>
              <a:rPr sz="2800" spc="-5" dirty="0">
                <a:latin typeface="Carlito"/>
                <a:cs typeface="Carlito"/>
              </a:rPr>
              <a:t>happen </a:t>
            </a:r>
            <a:r>
              <a:rPr sz="2800" dirty="0">
                <a:latin typeface="Carlito"/>
                <a:cs typeface="Carlito"/>
              </a:rPr>
              <a:t>if </a:t>
            </a:r>
            <a:r>
              <a:rPr sz="2800" spc="5" dirty="0">
                <a:latin typeface="Carlito"/>
                <a:cs typeface="Carlito"/>
              </a:rPr>
              <a:t>we </a:t>
            </a:r>
            <a:r>
              <a:rPr sz="2800" dirty="0">
                <a:latin typeface="Carlito"/>
                <a:cs typeface="Carlito"/>
              </a:rPr>
              <a:t>kill all </a:t>
            </a:r>
            <a:r>
              <a:rPr sz="2800" spc="-5" dirty="0">
                <a:latin typeface="Carlito"/>
                <a:cs typeface="Carlito"/>
              </a:rPr>
              <a:t>the organisms </a:t>
            </a:r>
            <a:r>
              <a:rPr sz="2800" dirty="0">
                <a:latin typeface="Carlito"/>
                <a:cs typeface="Carlito"/>
              </a:rPr>
              <a:t>in one trophic</a:t>
            </a:r>
            <a:r>
              <a:rPr sz="2800" spc="-38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level?</a:t>
            </a:r>
            <a:endParaRPr sz="2800">
              <a:latin typeface="Carlito"/>
              <a:cs typeface="Carlito"/>
            </a:endParaRPr>
          </a:p>
          <a:p>
            <a:pPr marL="365760" indent="-353695">
              <a:lnSpc>
                <a:spcPct val="100000"/>
              </a:lnSpc>
              <a:spcBef>
                <a:spcPts val="650"/>
              </a:spcBef>
              <a:buAutoNum type="arabicPeriod"/>
              <a:tabLst>
                <a:tab pos="366395" algn="l"/>
              </a:tabLst>
            </a:pPr>
            <a:r>
              <a:rPr sz="2800" dirty="0">
                <a:latin typeface="Carlito"/>
                <a:cs typeface="Carlito"/>
              </a:rPr>
              <a:t>What is pyramid number and pyramid</a:t>
            </a:r>
            <a:r>
              <a:rPr sz="2800" spc="-27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biomass.?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159</Words>
  <Application>Microsoft Office PowerPoint</Application>
  <PresentationFormat>Widescreen</PresentationFormat>
  <Paragraphs>18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Carlito</vt:lpstr>
      <vt:lpstr>Trebuchet MS</vt:lpstr>
      <vt:lpstr>Office Theme</vt:lpstr>
      <vt:lpstr>PowerPoint Presentation</vt:lpstr>
      <vt:lpstr>PowerPoint Presentation</vt:lpstr>
      <vt:lpstr>Pyramid of biomass</vt:lpstr>
      <vt:lpstr>Pyramid of numbers</vt:lpstr>
      <vt:lpstr>Bio magnification or biological magnification</vt:lpstr>
      <vt:lpstr>PowerPoint Presentation</vt:lpstr>
      <vt:lpstr>PowerPoint Presentation</vt:lpstr>
      <vt:lpstr>https://www.youtube.com/watch?v=xhqeqiL7Kjo</vt:lpstr>
      <vt:lpstr>HOME ASSIGNMENTS</vt:lpstr>
      <vt:lpstr>THANKING YOU ODM EDUCATIONAL GROUP.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DEBASHISH BALA</cp:lastModifiedBy>
  <cp:revision>1</cp:revision>
  <dcterms:created xsi:type="dcterms:W3CDTF">2021-12-18T09:39:55Z</dcterms:created>
  <dcterms:modified xsi:type="dcterms:W3CDTF">2022-04-01T19:16:21Z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2021-03-22T00:00:00Z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2021-12-18T00:00:00Z</vt:filetime>
  </property>
</Properties>
</file>