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12192000" cy="6858000"/>
  <p:notesSz cx="12192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2" d="100"/>
          <a:sy n="62" d="100"/>
        </p:scale>
        <p:origin x="804" y="5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6939" y="1295146"/>
            <a:ext cx="10358120" cy="45211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53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53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4/2/2022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53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4/2/2022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4/2/2022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301749" y="2635478"/>
            <a:ext cx="9588500" cy="1900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53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916939" y="1773682"/>
            <a:ext cx="10358120" cy="40792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://www.youtube.com/watch?v=j78g5iRnYBM" TargetMode="External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142233" y="2064537"/>
            <a:ext cx="3208020" cy="1540510"/>
          </a:xfrm>
          <a:prstGeom prst="rect">
            <a:avLst/>
          </a:prstGeom>
        </p:spPr>
        <p:txBody>
          <a:bodyPr vert="horz" wrap="square" lIns="0" tIns="7620" rIns="0" bIns="0" rtlCol="0">
            <a:spAutoFit/>
          </a:bodyPr>
          <a:lstStyle/>
          <a:p>
            <a:pPr marL="12700" marR="5080">
              <a:lnSpc>
                <a:spcPct val="118700"/>
              </a:lnSpc>
              <a:spcBef>
                <a:spcPts val="60"/>
              </a:spcBef>
            </a:pPr>
            <a:r>
              <a:rPr sz="2800" b="0" spc="-10" dirty="0">
                <a:latin typeface="Carlito"/>
                <a:cs typeface="Carlito"/>
              </a:rPr>
              <a:t>OUR ENVIRONMENT  </a:t>
            </a:r>
            <a:r>
              <a:rPr sz="2800" b="0" spc="-5" dirty="0">
                <a:latin typeface="Carlito"/>
                <a:cs typeface="Carlito"/>
              </a:rPr>
              <a:t>SUBJECT:BIOLOGY  </a:t>
            </a:r>
            <a:r>
              <a:rPr sz="2800" b="0" spc="-10" dirty="0">
                <a:latin typeface="Carlito"/>
                <a:cs typeface="Carlito"/>
              </a:rPr>
              <a:t>CHAPTER </a:t>
            </a:r>
            <a:r>
              <a:rPr sz="2800" b="0" spc="-5" dirty="0">
                <a:latin typeface="Carlito"/>
                <a:cs typeface="Carlito"/>
              </a:rPr>
              <a:t>NUMBER</a:t>
            </a:r>
            <a:r>
              <a:rPr sz="2800" b="0" spc="-20" dirty="0">
                <a:latin typeface="Carlito"/>
                <a:cs typeface="Carlito"/>
              </a:rPr>
              <a:t> </a:t>
            </a:r>
            <a:r>
              <a:rPr sz="2800" b="0" spc="-10" dirty="0">
                <a:latin typeface="Carlito"/>
                <a:cs typeface="Carlito"/>
              </a:rPr>
              <a:t>15</a:t>
            </a:r>
            <a:endParaRPr sz="2800">
              <a:latin typeface="Carlito"/>
              <a:cs typeface="Carlito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142233" y="3673221"/>
            <a:ext cx="5582920" cy="883285"/>
          </a:xfrm>
          <a:prstGeom prst="rect">
            <a:avLst/>
          </a:prstGeom>
        </p:spPr>
        <p:txBody>
          <a:bodyPr vert="horz" wrap="square" lIns="0" tIns="7620" rIns="0" bIns="0" rtlCol="0">
            <a:spAutoFit/>
          </a:bodyPr>
          <a:lstStyle/>
          <a:p>
            <a:pPr marL="12700" marR="5080">
              <a:lnSpc>
                <a:spcPct val="101099"/>
              </a:lnSpc>
              <a:spcBef>
                <a:spcPts val="60"/>
              </a:spcBef>
            </a:pPr>
            <a:r>
              <a:rPr sz="2800" spc="-10" dirty="0">
                <a:latin typeface="Carlito"/>
                <a:cs typeface="Carlito"/>
              </a:rPr>
              <a:t>CHAPTER </a:t>
            </a:r>
            <a:r>
              <a:rPr sz="2800" spc="-5" dirty="0">
                <a:latin typeface="Carlito"/>
                <a:cs typeface="Carlito"/>
              </a:rPr>
              <a:t>NAME : OUR </a:t>
            </a:r>
            <a:r>
              <a:rPr sz="2800" spc="-10" dirty="0">
                <a:latin typeface="Carlito"/>
                <a:cs typeface="Carlito"/>
              </a:rPr>
              <a:t>ENVIRONMENT  </a:t>
            </a:r>
            <a:r>
              <a:rPr sz="2800" spc="-5" dirty="0">
                <a:latin typeface="Carlito"/>
                <a:cs typeface="Carlito"/>
              </a:rPr>
              <a:t>PERIOD-2</a:t>
            </a:r>
            <a:endParaRPr sz="2800">
              <a:latin typeface="Carlito"/>
              <a:cs typeface="Carlito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109221" y="5104762"/>
            <a:ext cx="11969877" cy="17526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6AE21018-4B80-4646-B5E0-64250FA4BAA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0134600" y="0"/>
            <a:ext cx="1752600" cy="1281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16939" y="2246503"/>
            <a:ext cx="9588500" cy="11772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2775"/>
              </a:lnSpc>
              <a:spcBef>
                <a:spcPts val="100"/>
              </a:spcBef>
            </a:pPr>
            <a:r>
              <a:rPr sz="2400" b="0" spc="-5" dirty="0">
                <a:solidFill>
                  <a:srgbClr val="C00000"/>
                </a:solidFill>
                <a:latin typeface="Carlito"/>
                <a:cs typeface="Carlito"/>
              </a:rPr>
              <a:t>Energy flow</a:t>
            </a:r>
            <a:endParaRPr sz="2400">
              <a:latin typeface="Carlito"/>
              <a:cs typeface="Carlito"/>
            </a:endParaRPr>
          </a:p>
          <a:p>
            <a:pPr marL="12700" marR="5080">
              <a:lnSpc>
                <a:spcPts val="3040"/>
              </a:lnSpc>
              <a:spcBef>
                <a:spcPts val="260"/>
              </a:spcBef>
            </a:pPr>
            <a:r>
              <a:rPr sz="2800" b="0" spc="-10" dirty="0">
                <a:latin typeface="Carlito"/>
                <a:cs typeface="Carlito"/>
              </a:rPr>
              <a:t>The </a:t>
            </a:r>
            <a:r>
              <a:rPr sz="2800" b="0" spc="-20" dirty="0">
                <a:latin typeface="Carlito"/>
                <a:cs typeface="Carlito"/>
              </a:rPr>
              <a:t>transfer </a:t>
            </a:r>
            <a:r>
              <a:rPr sz="2800" b="0" spc="-5" dirty="0">
                <a:latin typeface="Carlito"/>
                <a:cs typeface="Carlito"/>
              </a:rPr>
              <a:t>of </a:t>
            </a:r>
            <a:r>
              <a:rPr sz="2800" b="0" spc="-15" dirty="0">
                <a:latin typeface="Carlito"/>
                <a:cs typeface="Carlito"/>
              </a:rPr>
              <a:t>energy </a:t>
            </a:r>
            <a:r>
              <a:rPr sz="2800" b="0" spc="-5" dirty="0">
                <a:latin typeface="Carlito"/>
                <a:cs typeface="Carlito"/>
              </a:rPr>
              <a:t>in each </a:t>
            </a:r>
            <a:r>
              <a:rPr sz="2800" b="0" spc="-20" dirty="0">
                <a:latin typeface="Carlito"/>
                <a:cs typeface="Carlito"/>
              </a:rPr>
              <a:t>tropic </a:t>
            </a:r>
            <a:r>
              <a:rPr sz="2800" b="0" spc="-15" dirty="0">
                <a:latin typeface="Carlito"/>
                <a:cs typeface="Carlito"/>
              </a:rPr>
              <a:t>level </a:t>
            </a:r>
            <a:r>
              <a:rPr sz="2800" b="0" spc="-5" dirty="0">
                <a:latin typeface="Carlito"/>
                <a:cs typeface="Carlito"/>
              </a:rPr>
              <a:t>in </a:t>
            </a:r>
            <a:r>
              <a:rPr sz="2800" b="0" dirty="0">
                <a:latin typeface="Carlito"/>
                <a:cs typeface="Carlito"/>
              </a:rPr>
              <a:t>an </a:t>
            </a:r>
            <a:r>
              <a:rPr sz="2800" b="0" spc="-20" dirty="0">
                <a:latin typeface="Carlito"/>
                <a:cs typeface="Carlito"/>
              </a:rPr>
              <a:t>ecosystem </a:t>
            </a:r>
            <a:r>
              <a:rPr sz="2800" b="0" spc="-5" dirty="0">
                <a:latin typeface="Carlito"/>
                <a:cs typeface="Carlito"/>
              </a:rPr>
              <a:t>is called  </a:t>
            </a:r>
            <a:r>
              <a:rPr sz="2800" b="0" spc="-15" dirty="0">
                <a:latin typeface="Carlito"/>
                <a:cs typeface="Carlito"/>
              </a:rPr>
              <a:t>energy</a:t>
            </a:r>
            <a:r>
              <a:rPr sz="2800" b="0" spc="-35" dirty="0">
                <a:latin typeface="Carlito"/>
                <a:cs typeface="Carlito"/>
              </a:rPr>
              <a:t> </a:t>
            </a:r>
            <a:r>
              <a:rPr sz="2800" b="0" spc="-10" dirty="0">
                <a:latin typeface="Carlito"/>
                <a:cs typeface="Carlito"/>
              </a:rPr>
              <a:t>flow</a:t>
            </a:r>
            <a:endParaRPr sz="2800">
              <a:latin typeface="Carlito"/>
              <a:cs typeface="Carlito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5516B4AE-A433-46C9-AA98-93743C50BEB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134600" y="0"/>
            <a:ext cx="1752600" cy="1281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16939" y="1273809"/>
            <a:ext cx="9966325" cy="2103120"/>
          </a:xfrm>
          <a:prstGeom prst="rect">
            <a:avLst/>
          </a:prstGeom>
        </p:spPr>
        <p:txBody>
          <a:bodyPr vert="horz" wrap="square" lIns="0" tIns="55244" rIns="0" bIns="0" rtlCol="0">
            <a:spAutoFit/>
          </a:bodyPr>
          <a:lstStyle/>
          <a:p>
            <a:pPr marL="12700" marR="427990">
              <a:lnSpc>
                <a:spcPts val="2580"/>
              </a:lnSpc>
              <a:spcBef>
                <a:spcPts val="434"/>
              </a:spcBef>
            </a:pPr>
            <a:r>
              <a:rPr sz="2400" b="1" spc="-5" dirty="0">
                <a:solidFill>
                  <a:srgbClr val="C00000"/>
                </a:solidFill>
                <a:latin typeface="Times New Roman"/>
                <a:cs typeface="Times New Roman"/>
              </a:rPr>
              <a:t>ENERGY </a:t>
            </a:r>
            <a:r>
              <a:rPr sz="2400" b="1" dirty="0">
                <a:solidFill>
                  <a:srgbClr val="C00000"/>
                </a:solidFill>
                <a:latin typeface="Times New Roman"/>
                <a:cs typeface="Times New Roman"/>
              </a:rPr>
              <a:t>FLOW </a:t>
            </a:r>
            <a:r>
              <a:rPr sz="2400" b="1" spc="-5" dirty="0">
                <a:solidFill>
                  <a:srgbClr val="C00000"/>
                </a:solidFill>
                <a:latin typeface="Times New Roman"/>
                <a:cs typeface="Times New Roman"/>
              </a:rPr>
              <a:t>IS UNIDIRECTIONAL AND </a:t>
            </a:r>
            <a:r>
              <a:rPr sz="2400" b="1" spc="-200" dirty="0">
                <a:solidFill>
                  <a:srgbClr val="C00000"/>
                </a:solidFill>
                <a:latin typeface="Times New Roman"/>
                <a:cs typeface="Times New Roman"/>
              </a:rPr>
              <a:t>REQUIRESCONTINUOUS  </a:t>
            </a:r>
            <a:r>
              <a:rPr sz="2400" b="1" spc="-5" dirty="0">
                <a:solidFill>
                  <a:srgbClr val="C00000"/>
                </a:solidFill>
                <a:latin typeface="Times New Roman"/>
                <a:cs typeface="Times New Roman"/>
              </a:rPr>
              <a:t>INPUTS.</a:t>
            </a:r>
            <a:endParaRPr sz="2400">
              <a:latin typeface="Times New Roman"/>
              <a:cs typeface="Times New Roman"/>
            </a:endParaRPr>
          </a:p>
          <a:p>
            <a:pPr marL="241300" marR="5080" indent="-228600">
              <a:lnSpc>
                <a:spcPts val="2600"/>
              </a:lnSpc>
              <a:spcBef>
                <a:spcPts val="2125"/>
              </a:spcBef>
              <a:buClr>
                <a:srgbClr val="92D050"/>
              </a:buClr>
              <a:buSzPct val="83333"/>
              <a:buFont typeface="Arial"/>
              <a:buChar char="•"/>
              <a:tabLst>
                <a:tab pos="311150" algn="l"/>
                <a:tab pos="311785" algn="l"/>
              </a:tabLst>
            </a:pPr>
            <a:r>
              <a:rPr dirty="0"/>
              <a:t>	</a:t>
            </a:r>
            <a:r>
              <a:rPr sz="2400" spc="-5" dirty="0">
                <a:latin typeface="Carlito"/>
                <a:cs typeface="Carlito"/>
              </a:rPr>
              <a:t>Out of </a:t>
            </a:r>
            <a:r>
              <a:rPr sz="2400" dirty="0">
                <a:latin typeface="Carlito"/>
                <a:cs typeface="Carlito"/>
              </a:rPr>
              <a:t>the </a:t>
            </a:r>
            <a:r>
              <a:rPr sz="2400" spc="-5" dirty="0">
                <a:latin typeface="Carlito"/>
                <a:cs typeface="Carlito"/>
              </a:rPr>
              <a:t>energy </a:t>
            </a:r>
            <a:r>
              <a:rPr sz="2400" dirty="0">
                <a:latin typeface="Carlito"/>
                <a:cs typeface="Carlito"/>
              </a:rPr>
              <a:t>consumed </a:t>
            </a:r>
            <a:r>
              <a:rPr sz="2400" spc="-5" dirty="0">
                <a:latin typeface="Carlito"/>
                <a:cs typeface="Carlito"/>
              </a:rPr>
              <a:t>by </a:t>
            </a:r>
            <a:r>
              <a:rPr sz="2400" dirty="0">
                <a:latin typeface="Carlito"/>
                <a:cs typeface="Carlito"/>
              </a:rPr>
              <a:t>an </a:t>
            </a:r>
            <a:r>
              <a:rPr sz="2400" spc="-5" dirty="0">
                <a:latin typeface="Carlito"/>
                <a:cs typeface="Carlito"/>
              </a:rPr>
              <a:t>organism at </a:t>
            </a:r>
            <a:r>
              <a:rPr sz="2400" dirty="0">
                <a:latin typeface="Carlito"/>
                <a:cs typeface="Carlito"/>
              </a:rPr>
              <a:t>a tropic </a:t>
            </a:r>
            <a:r>
              <a:rPr sz="2400" spc="-5" dirty="0">
                <a:latin typeface="Carlito"/>
                <a:cs typeface="Carlito"/>
              </a:rPr>
              <a:t>level, 90% </a:t>
            </a:r>
            <a:r>
              <a:rPr sz="2400" dirty="0">
                <a:latin typeface="Carlito"/>
                <a:cs typeface="Carlito"/>
              </a:rPr>
              <a:t>is </a:t>
            </a:r>
            <a:r>
              <a:rPr sz="2400" spc="-5" dirty="0">
                <a:latin typeface="Carlito"/>
                <a:cs typeface="Carlito"/>
              </a:rPr>
              <a:t>utilized  </a:t>
            </a:r>
            <a:r>
              <a:rPr sz="2400" dirty="0">
                <a:latin typeface="Carlito"/>
                <a:cs typeface="Carlito"/>
              </a:rPr>
              <a:t>its </a:t>
            </a:r>
            <a:r>
              <a:rPr sz="2400" spc="-5" dirty="0">
                <a:latin typeface="Carlito"/>
                <a:cs typeface="Carlito"/>
              </a:rPr>
              <a:t>own need </a:t>
            </a:r>
            <a:r>
              <a:rPr sz="2400" dirty="0">
                <a:latin typeface="Carlito"/>
                <a:cs typeface="Carlito"/>
              </a:rPr>
              <a:t>and </a:t>
            </a:r>
            <a:r>
              <a:rPr sz="2400" spc="-10" dirty="0">
                <a:latin typeface="Carlito"/>
                <a:cs typeface="Carlito"/>
              </a:rPr>
              <a:t>rest 10% </a:t>
            </a:r>
            <a:r>
              <a:rPr sz="2400" dirty="0">
                <a:latin typeface="Carlito"/>
                <a:cs typeface="Carlito"/>
              </a:rPr>
              <a:t>is left </a:t>
            </a:r>
            <a:r>
              <a:rPr sz="2400" spc="-15" dirty="0">
                <a:latin typeface="Carlito"/>
                <a:cs typeface="Carlito"/>
              </a:rPr>
              <a:t>for </a:t>
            </a:r>
            <a:r>
              <a:rPr sz="2400" dirty="0">
                <a:latin typeface="Carlito"/>
                <a:cs typeface="Carlito"/>
              </a:rPr>
              <a:t>the </a:t>
            </a:r>
            <a:r>
              <a:rPr sz="2400" spc="-5" dirty="0">
                <a:latin typeface="Carlito"/>
                <a:cs typeface="Carlito"/>
              </a:rPr>
              <a:t>organism of </a:t>
            </a:r>
            <a:r>
              <a:rPr sz="2400" dirty="0">
                <a:latin typeface="Carlito"/>
                <a:cs typeface="Carlito"/>
              </a:rPr>
              <a:t>the </a:t>
            </a:r>
            <a:r>
              <a:rPr sz="2400" spc="10" dirty="0">
                <a:latin typeface="Carlito"/>
                <a:cs typeface="Carlito"/>
              </a:rPr>
              <a:t>nexttropic</a:t>
            </a:r>
            <a:r>
              <a:rPr sz="2400" spc="-35" dirty="0">
                <a:latin typeface="Carlito"/>
                <a:cs typeface="Carlito"/>
              </a:rPr>
              <a:t> </a:t>
            </a:r>
            <a:r>
              <a:rPr sz="2400" dirty="0">
                <a:latin typeface="Carlito"/>
                <a:cs typeface="Carlito"/>
              </a:rPr>
              <a:t>level.</a:t>
            </a:r>
            <a:endParaRPr sz="2400">
              <a:latin typeface="Carlito"/>
              <a:cs typeface="Carlito"/>
            </a:endParaRPr>
          </a:p>
          <a:p>
            <a:pPr marL="307975" indent="-295910">
              <a:lnSpc>
                <a:spcPct val="100000"/>
              </a:lnSpc>
              <a:spcBef>
                <a:spcPts val="660"/>
              </a:spcBef>
              <a:buClr>
                <a:srgbClr val="92D050"/>
              </a:buClr>
              <a:buFont typeface="Arial"/>
              <a:buChar char="•"/>
              <a:tabLst>
                <a:tab pos="307975" algn="l"/>
                <a:tab pos="308610" algn="l"/>
              </a:tabLst>
            </a:pPr>
            <a:r>
              <a:rPr sz="2400" spc="-20" dirty="0">
                <a:latin typeface="Carlito"/>
                <a:cs typeface="Carlito"/>
              </a:rPr>
              <a:t>So, </a:t>
            </a:r>
            <a:r>
              <a:rPr sz="2400" dirty="0">
                <a:latin typeface="Carlito"/>
                <a:cs typeface="Carlito"/>
              </a:rPr>
              <a:t>very little </a:t>
            </a:r>
            <a:r>
              <a:rPr sz="2400" spc="-5" dirty="0">
                <a:latin typeface="Carlito"/>
                <a:cs typeface="Carlito"/>
              </a:rPr>
              <a:t>energy </a:t>
            </a:r>
            <a:r>
              <a:rPr sz="2400" dirty="0">
                <a:latin typeface="Carlito"/>
                <a:cs typeface="Carlito"/>
              </a:rPr>
              <a:t>is left </a:t>
            </a:r>
            <a:r>
              <a:rPr sz="2400" spc="-15" dirty="0">
                <a:latin typeface="Carlito"/>
                <a:cs typeface="Carlito"/>
              </a:rPr>
              <a:t>for </a:t>
            </a:r>
            <a:r>
              <a:rPr sz="2400" dirty="0">
                <a:latin typeface="Carlito"/>
                <a:cs typeface="Carlito"/>
              </a:rPr>
              <a:t>the </a:t>
            </a:r>
            <a:r>
              <a:rPr sz="2400" spc="-5" dirty="0">
                <a:latin typeface="Carlito"/>
                <a:cs typeface="Carlito"/>
              </a:rPr>
              <a:t>organism </a:t>
            </a:r>
            <a:r>
              <a:rPr sz="2400" dirty="0">
                <a:latin typeface="Carlito"/>
                <a:cs typeface="Carlito"/>
              </a:rPr>
              <a:t>which is at the</a:t>
            </a:r>
            <a:r>
              <a:rPr sz="2400" spc="-70" dirty="0">
                <a:latin typeface="Carlito"/>
                <a:cs typeface="Carlito"/>
              </a:rPr>
              <a:t> </a:t>
            </a:r>
            <a:r>
              <a:rPr sz="2400" spc="15" dirty="0">
                <a:latin typeface="Carlito"/>
                <a:cs typeface="Carlito"/>
              </a:rPr>
              <a:t>tertiarylevel.</a:t>
            </a:r>
            <a:endParaRPr sz="2400">
              <a:latin typeface="Carlito"/>
              <a:cs typeface="Carlito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6B8447E-A182-477B-903F-78E799818B5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134600" y="0"/>
            <a:ext cx="1752600" cy="1281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16939" y="937006"/>
            <a:ext cx="3373120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b="0" spc="-80" dirty="0">
                <a:solidFill>
                  <a:srgbClr val="C00000"/>
                </a:solidFill>
                <a:latin typeface="Trebuchet MS"/>
                <a:cs typeface="Trebuchet MS"/>
              </a:rPr>
              <a:t>10 </a:t>
            </a:r>
            <a:r>
              <a:rPr sz="4400" b="0" spc="-220" dirty="0">
                <a:solidFill>
                  <a:srgbClr val="C00000"/>
                </a:solidFill>
                <a:latin typeface="Trebuchet MS"/>
                <a:cs typeface="Trebuchet MS"/>
              </a:rPr>
              <a:t>percent</a:t>
            </a:r>
            <a:r>
              <a:rPr sz="4400" b="0" spc="-660" dirty="0">
                <a:solidFill>
                  <a:srgbClr val="C00000"/>
                </a:solidFill>
                <a:latin typeface="Trebuchet MS"/>
                <a:cs typeface="Trebuchet MS"/>
              </a:rPr>
              <a:t> </a:t>
            </a:r>
            <a:r>
              <a:rPr sz="4400" b="0" spc="-254" dirty="0">
                <a:solidFill>
                  <a:srgbClr val="C00000"/>
                </a:solidFill>
                <a:latin typeface="Trebuchet MS"/>
                <a:cs typeface="Trebuchet MS"/>
              </a:rPr>
              <a:t>law</a:t>
            </a:r>
            <a:endParaRPr sz="4400">
              <a:latin typeface="Trebuchet MS"/>
              <a:cs typeface="Trebuchet MS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916939" y="1773682"/>
            <a:ext cx="10172700" cy="4079240"/>
          </a:xfrm>
          <a:prstGeom prst="rect">
            <a:avLst/>
          </a:prstGeom>
        </p:spPr>
        <p:txBody>
          <a:bodyPr vert="horz" wrap="square" lIns="0" tIns="82550" rIns="0" bIns="0" rtlCol="0">
            <a:spAutoFit/>
          </a:bodyPr>
          <a:lstStyle/>
          <a:p>
            <a:pPr marL="241300" marR="476250" indent="-228600">
              <a:lnSpc>
                <a:spcPts val="2310"/>
              </a:lnSpc>
              <a:spcBef>
                <a:spcPts val="650"/>
              </a:spcBef>
              <a:buFont typeface="Arial"/>
              <a:buChar char="•"/>
              <a:tabLst>
                <a:tab pos="241300" algn="l"/>
              </a:tabLst>
            </a:pPr>
            <a:r>
              <a:rPr sz="2400" spc="-5" dirty="0">
                <a:latin typeface="Carlito"/>
                <a:cs typeface="Carlito"/>
              </a:rPr>
              <a:t>Let us </a:t>
            </a:r>
            <a:r>
              <a:rPr sz="2400" dirty="0">
                <a:latin typeface="Carlito"/>
                <a:cs typeface="Carlito"/>
              </a:rPr>
              <a:t>assume that a green </a:t>
            </a:r>
            <a:r>
              <a:rPr sz="2400" spc="-5" dirty="0">
                <a:latin typeface="Carlito"/>
                <a:cs typeface="Carlito"/>
              </a:rPr>
              <a:t>plant </a:t>
            </a:r>
            <a:r>
              <a:rPr sz="2400" spc="-20" dirty="0">
                <a:latin typeface="Carlito"/>
                <a:cs typeface="Carlito"/>
              </a:rPr>
              <a:t>makes </a:t>
            </a:r>
            <a:r>
              <a:rPr sz="2400" spc="-5" dirty="0">
                <a:latin typeface="Carlito"/>
                <a:cs typeface="Carlito"/>
              </a:rPr>
              <a:t>100% energy </a:t>
            </a:r>
            <a:r>
              <a:rPr sz="2400" dirty="0">
                <a:latin typeface="Carlito"/>
                <a:cs typeface="Carlito"/>
              </a:rPr>
              <a:t>in the </a:t>
            </a:r>
            <a:r>
              <a:rPr sz="2400" spc="-5" dirty="0">
                <a:latin typeface="Carlito"/>
                <a:cs typeface="Carlito"/>
              </a:rPr>
              <a:t>form </a:t>
            </a:r>
            <a:r>
              <a:rPr sz="2400" spc="15" dirty="0">
                <a:latin typeface="Carlito"/>
                <a:cs typeface="Carlito"/>
              </a:rPr>
              <a:t>ofchemical  </a:t>
            </a:r>
            <a:r>
              <a:rPr sz="2400" spc="-30" dirty="0">
                <a:latin typeface="Carlito"/>
                <a:cs typeface="Carlito"/>
              </a:rPr>
              <a:t>energy.</a:t>
            </a:r>
            <a:endParaRPr sz="2400">
              <a:latin typeface="Carlito"/>
              <a:cs typeface="Carlito"/>
            </a:endParaRPr>
          </a:p>
          <a:p>
            <a:pPr marL="307975" indent="-295910">
              <a:lnSpc>
                <a:spcPct val="100000"/>
              </a:lnSpc>
              <a:spcBef>
                <a:spcPts val="450"/>
              </a:spcBef>
              <a:buClr>
                <a:srgbClr val="92D050"/>
              </a:buClr>
              <a:buFont typeface="Arial"/>
              <a:buChar char="•"/>
              <a:tabLst>
                <a:tab pos="307975" algn="l"/>
                <a:tab pos="308610" algn="l"/>
              </a:tabLst>
            </a:pPr>
            <a:r>
              <a:rPr sz="2400" spc="-5" dirty="0">
                <a:latin typeface="Carlito"/>
                <a:cs typeface="Carlito"/>
              </a:rPr>
              <a:t>90% of </a:t>
            </a:r>
            <a:r>
              <a:rPr sz="2400" dirty="0">
                <a:latin typeface="Carlito"/>
                <a:cs typeface="Carlito"/>
              </a:rPr>
              <a:t>this </a:t>
            </a:r>
            <a:r>
              <a:rPr sz="2400" spc="-5" dirty="0">
                <a:latin typeface="Carlito"/>
                <a:cs typeface="Carlito"/>
              </a:rPr>
              <a:t>energy would be </a:t>
            </a:r>
            <a:r>
              <a:rPr sz="2400" dirty="0">
                <a:latin typeface="Carlito"/>
                <a:cs typeface="Carlito"/>
              </a:rPr>
              <a:t>utilized </a:t>
            </a:r>
            <a:r>
              <a:rPr sz="2400" spc="-15" dirty="0">
                <a:latin typeface="Carlito"/>
                <a:cs typeface="Carlito"/>
              </a:rPr>
              <a:t>for </a:t>
            </a:r>
            <a:r>
              <a:rPr sz="2400" dirty="0">
                <a:latin typeface="Carlito"/>
                <a:cs typeface="Carlito"/>
              </a:rPr>
              <a:t>its </a:t>
            </a:r>
            <a:r>
              <a:rPr sz="2400" spc="-5" dirty="0">
                <a:latin typeface="Carlito"/>
                <a:cs typeface="Carlito"/>
              </a:rPr>
              <a:t>own</a:t>
            </a:r>
            <a:r>
              <a:rPr sz="2400" spc="-225" dirty="0">
                <a:latin typeface="Carlito"/>
                <a:cs typeface="Carlito"/>
              </a:rPr>
              <a:t> </a:t>
            </a:r>
            <a:r>
              <a:rPr sz="2400" spc="-5" dirty="0">
                <a:latin typeface="Carlito"/>
                <a:cs typeface="Carlito"/>
              </a:rPr>
              <a:t>purpose.</a:t>
            </a:r>
            <a:endParaRPr sz="2400">
              <a:latin typeface="Carlito"/>
              <a:cs typeface="Carlito"/>
            </a:endParaRPr>
          </a:p>
          <a:p>
            <a:pPr marL="307975" indent="-295910">
              <a:lnSpc>
                <a:spcPct val="100000"/>
              </a:lnSpc>
              <a:spcBef>
                <a:spcPts val="395"/>
              </a:spcBef>
              <a:buClr>
                <a:srgbClr val="92D050"/>
              </a:buClr>
              <a:buFont typeface="Arial"/>
              <a:buChar char="•"/>
              <a:tabLst>
                <a:tab pos="307975" algn="l"/>
                <a:tab pos="308610" algn="l"/>
              </a:tabLst>
            </a:pPr>
            <a:r>
              <a:rPr sz="2400" spc="-5" dirty="0">
                <a:latin typeface="Carlito"/>
                <a:cs typeface="Carlito"/>
              </a:rPr>
              <a:t>This would </a:t>
            </a:r>
            <a:r>
              <a:rPr sz="2400" spc="-15" dirty="0">
                <a:latin typeface="Carlito"/>
                <a:cs typeface="Carlito"/>
              </a:rPr>
              <a:t>leave </a:t>
            </a:r>
            <a:r>
              <a:rPr sz="2400" spc="-5" dirty="0">
                <a:latin typeface="Carlito"/>
                <a:cs typeface="Carlito"/>
              </a:rPr>
              <a:t>just 10% </a:t>
            </a:r>
            <a:r>
              <a:rPr sz="2400" dirty="0">
                <a:latin typeface="Carlito"/>
                <a:cs typeface="Carlito"/>
              </a:rPr>
              <a:t>energy </a:t>
            </a:r>
            <a:r>
              <a:rPr sz="2400" spc="-15" dirty="0">
                <a:latin typeface="Carlito"/>
                <a:cs typeface="Carlito"/>
              </a:rPr>
              <a:t>for </a:t>
            </a:r>
            <a:r>
              <a:rPr sz="2400" dirty="0">
                <a:latin typeface="Carlito"/>
                <a:cs typeface="Carlito"/>
              </a:rPr>
              <a:t>the </a:t>
            </a:r>
            <a:r>
              <a:rPr sz="2400" spc="-5" dirty="0">
                <a:latin typeface="Carlito"/>
                <a:cs typeface="Carlito"/>
              </a:rPr>
              <a:t>primary</a:t>
            </a:r>
            <a:r>
              <a:rPr sz="2400" spc="-160" dirty="0">
                <a:latin typeface="Carlito"/>
                <a:cs typeface="Carlito"/>
              </a:rPr>
              <a:t> </a:t>
            </a:r>
            <a:r>
              <a:rPr sz="2400" dirty="0">
                <a:latin typeface="Carlito"/>
                <a:cs typeface="Carlito"/>
              </a:rPr>
              <a:t>consumer</a:t>
            </a:r>
            <a:endParaRPr sz="2400">
              <a:latin typeface="Carlito"/>
              <a:cs typeface="Carlito"/>
            </a:endParaRPr>
          </a:p>
          <a:p>
            <a:pPr marL="241300" marR="5080" indent="-228600">
              <a:lnSpc>
                <a:spcPts val="2630"/>
              </a:lnSpc>
              <a:spcBef>
                <a:spcPts val="545"/>
              </a:spcBef>
              <a:buClr>
                <a:srgbClr val="92D050"/>
              </a:buClr>
              <a:buFont typeface="Arial"/>
              <a:buChar char="•"/>
              <a:tabLst>
                <a:tab pos="307975" algn="l"/>
                <a:tab pos="308610" algn="l"/>
              </a:tabLst>
            </a:pPr>
            <a:r>
              <a:rPr dirty="0"/>
              <a:t>	</a:t>
            </a:r>
            <a:r>
              <a:rPr sz="2400" spc="-50" dirty="0">
                <a:latin typeface="Carlito"/>
                <a:cs typeface="Carlito"/>
              </a:rPr>
              <a:t>Now, </a:t>
            </a:r>
            <a:r>
              <a:rPr sz="2400" spc="-5" dirty="0">
                <a:latin typeface="Carlito"/>
                <a:cs typeface="Carlito"/>
              </a:rPr>
              <a:t>primary consumer shall </a:t>
            </a:r>
            <a:r>
              <a:rPr sz="2400" dirty="0">
                <a:latin typeface="Carlito"/>
                <a:cs typeface="Carlito"/>
              </a:rPr>
              <a:t>also </a:t>
            </a:r>
            <a:r>
              <a:rPr sz="2400" spc="-5" dirty="0">
                <a:latin typeface="Carlito"/>
                <a:cs typeface="Carlito"/>
              </a:rPr>
              <a:t>utilize </a:t>
            </a:r>
            <a:r>
              <a:rPr sz="2400" dirty="0">
                <a:latin typeface="Carlito"/>
                <a:cs typeface="Carlito"/>
              </a:rPr>
              <a:t>90% </a:t>
            </a:r>
            <a:r>
              <a:rPr sz="2400" spc="-5" dirty="0">
                <a:latin typeface="Carlito"/>
                <a:cs typeface="Carlito"/>
              </a:rPr>
              <a:t>of </a:t>
            </a:r>
            <a:r>
              <a:rPr sz="2400" dirty="0">
                <a:latin typeface="Carlito"/>
                <a:cs typeface="Carlito"/>
              </a:rPr>
              <a:t>energy which </a:t>
            </a:r>
            <a:r>
              <a:rPr sz="2400" spc="-10" dirty="0">
                <a:latin typeface="Carlito"/>
                <a:cs typeface="Carlito"/>
              </a:rPr>
              <a:t>was </a:t>
            </a:r>
            <a:r>
              <a:rPr sz="2400" dirty="0">
                <a:latin typeface="Carlito"/>
                <a:cs typeface="Carlito"/>
              </a:rPr>
              <a:t>consumed</a:t>
            </a:r>
            <a:r>
              <a:rPr sz="2400" spc="-305" dirty="0">
                <a:latin typeface="Carlito"/>
                <a:cs typeface="Carlito"/>
              </a:rPr>
              <a:t> </a:t>
            </a:r>
            <a:r>
              <a:rPr sz="2400" spc="-5" dirty="0">
                <a:latin typeface="Carlito"/>
                <a:cs typeface="Carlito"/>
              </a:rPr>
              <a:t>by  </a:t>
            </a:r>
            <a:r>
              <a:rPr sz="2400" dirty="0">
                <a:latin typeface="Carlito"/>
                <a:cs typeface="Carlito"/>
              </a:rPr>
              <a:t>it.</a:t>
            </a:r>
            <a:endParaRPr sz="2400">
              <a:latin typeface="Carlito"/>
              <a:cs typeface="Carlito"/>
            </a:endParaRPr>
          </a:p>
          <a:p>
            <a:pPr marL="307975" indent="-295910">
              <a:lnSpc>
                <a:spcPct val="100000"/>
              </a:lnSpc>
              <a:spcBef>
                <a:spcPts val="254"/>
              </a:spcBef>
              <a:buClr>
                <a:srgbClr val="92D050"/>
              </a:buClr>
              <a:buFont typeface="Arial"/>
              <a:buChar char="•"/>
              <a:tabLst>
                <a:tab pos="307975" algn="l"/>
                <a:tab pos="308610" algn="l"/>
              </a:tabLst>
            </a:pPr>
            <a:r>
              <a:rPr sz="2400" spc="-5" dirty="0">
                <a:latin typeface="Carlito"/>
                <a:cs typeface="Carlito"/>
              </a:rPr>
              <a:t>This would </a:t>
            </a:r>
            <a:r>
              <a:rPr sz="2400" spc="-15" dirty="0">
                <a:latin typeface="Carlito"/>
                <a:cs typeface="Carlito"/>
              </a:rPr>
              <a:t>leave </a:t>
            </a:r>
            <a:r>
              <a:rPr sz="2400" spc="-5" dirty="0">
                <a:latin typeface="Carlito"/>
                <a:cs typeface="Carlito"/>
              </a:rPr>
              <a:t>just 1% </a:t>
            </a:r>
            <a:r>
              <a:rPr sz="2400" dirty="0">
                <a:latin typeface="Carlito"/>
                <a:cs typeface="Carlito"/>
              </a:rPr>
              <a:t>energy </a:t>
            </a:r>
            <a:r>
              <a:rPr sz="2400" spc="-15" dirty="0">
                <a:latin typeface="Carlito"/>
                <a:cs typeface="Carlito"/>
              </a:rPr>
              <a:t>for </a:t>
            </a:r>
            <a:r>
              <a:rPr sz="2400" spc="-5" dirty="0">
                <a:latin typeface="Carlito"/>
                <a:cs typeface="Carlito"/>
              </a:rPr>
              <a:t>(10% </a:t>
            </a:r>
            <a:r>
              <a:rPr sz="2400" spc="-10" dirty="0">
                <a:latin typeface="Carlito"/>
                <a:cs typeface="Carlito"/>
              </a:rPr>
              <a:t>of </a:t>
            </a:r>
            <a:r>
              <a:rPr sz="2400" spc="-5" dirty="0">
                <a:latin typeface="Carlito"/>
                <a:cs typeface="Carlito"/>
              </a:rPr>
              <a:t>10 </a:t>
            </a:r>
            <a:r>
              <a:rPr sz="2400" dirty="0">
                <a:latin typeface="Carlito"/>
                <a:cs typeface="Carlito"/>
              </a:rPr>
              <a:t>= </a:t>
            </a:r>
            <a:r>
              <a:rPr sz="2400" spc="-5" dirty="0">
                <a:latin typeface="Carlito"/>
                <a:cs typeface="Carlito"/>
              </a:rPr>
              <a:t>1) </a:t>
            </a:r>
            <a:r>
              <a:rPr sz="2400" dirty="0">
                <a:latin typeface="Carlito"/>
                <a:cs typeface="Carlito"/>
              </a:rPr>
              <a:t>the </a:t>
            </a:r>
            <a:r>
              <a:rPr sz="2400" spc="-5" dirty="0">
                <a:latin typeface="Carlito"/>
                <a:cs typeface="Carlito"/>
              </a:rPr>
              <a:t>secondary</a:t>
            </a:r>
            <a:r>
              <a:rPr sz="2400" spc="-204" dirty="0">
                <a:latin typeface="Carlito"/>
                <a:cs typeface="Carlito"/>
              </a:rPr>
              <a:t> </a:t>
            </a:r>
            <a:r>
              <a:rPr sz="2400" spc="-30" dirty="0">
                <a:latin typeface="Carlito"/>
                <a:cs typeface="Carlito"/>
              </a:rPr>
              <a:t>consumer.</a:t>
            </a:r>
            <a:endParaRPr sz="2400">
              <a:latin typeface="Carlito"/>
              <a:cs typeface="Carlito"/>
            </a:endParaRPr>
          </a:p>
          <a:p>
            <a:pPr marL="241300" marR="492759" indent="-228600">
              <a:lnSpc>
                <a:spcPts val="2320"/>
              </a:lnSpc>
              <a:spcBef>
                <a:spcPts val="940"/>
              </a:spcBef>
              <a:buClr>
                <a:srgbClr val="92D050"/>
              </a:buClr>
              <a:buFont typeface="Arial"/>
              <a:buChar char="•"/>
              <a:tabLst>
                <a:tab pos="307975" algn="l"/>
                <a:tab pos="308610" algn="l"/>
              </a:tabLst>
            </a:pPr>
            <a:r>
              <a:rPr dirty="0"/>
              <a:t>	</a:t>
            </a:r>
            <a:r>
              <a:rPr sz="2400" spc="-15" dirty="0">
                <a:latin typeface="Carlito"/>
                <a:cs typeface="Carlito"/>
              </a:rPr>
              <a:t>By </a:t>
            </a:r>
            <a:r>
              <a:rPr sz="2400" dirty="0">
                <a:latin typeface="Carlito"/>
                <a:cs typeface="Carlito"/>
              </a:rPr>
              <a:t>this logic, the tertiary consumer </a:t>
            </a:r>
            <a:r>
              <a:rPr sz="2400" spc="-5" dirty="0">
                <a:latin typeface="Carlito"/>
                <a:cs typeface="Carlito"/>
              </a:rPr>
              <a:t>would </a:t>
            </a:r>
            <a:r>
              <a:rPr sz="2400" spc="-20" dirty="0">
                <a:latin typeface="Carlito"/>
                <a:cs typeface="Carlito"/>
              </a:rPr>
              <a:t>get </a:t>
            </a:r>
            <a:r>
              <a:rPr sz="2400" spc="-5" dirty="0">
                <a:latin typeface="Carlito"/>
                <a:cs typeface="Carlito"/>
              </a:rPr>
              <a:t>just </a:t>
            </a:r>
            <a:r>
              <a:rPr sz="2400" spc="-10" dirty="0">
                <a:latin typeface="Carlito"/>
                <a:cs typeface="Carlito"/>
              </a:rPr>
              <a:t>0.1% </a:t>
            </a:r>
            <a:r>
              <a:rPr sz="2400" spc="-5" dirty="0">
                <a:latin typeface="Carlito"/>
                <a:cs typeface="Carlito"/>
              </a:rPr>
              <a:t>of </a:t>
            </a:r>
            <a:r>
              <a:rPr sz="2400" dirty="0">
                <a:latin typeface="Carlito"/>
                <a:cs typeface="Carlito"/>
              </a:rPr>
              <a:t>energy </a:t>
            </a:r>
            <a:r>
              <a:rPr sz="2400" spc="30" dirty="0">
                <a:latin typeface="Carlito"/>
                <a:cs typeface="Carlito"/>
              </a:rPr>
              <a:t>whichwas  </a:t>
            </a:r>
            <a:r>
              <a:rPr sz="2400" spc="-5" dirty="0">
                <a:latin typeface="Carlito"/>
                <a:cs typeface="Carlito"/>
              </a:rPr>
              <a:t>originally made by </a:t>
            </a:r>
            <a:r>
              <a:rPr sz="2400" dirty="0">
                <a:latin typeface="Carlito"/>
                <a:cs typeface="Carlito"/>
              </a:rPr>
              <a:t>the </a:t>
            </a:r>
            <a:r>
              <a:rPr sz="2400" spc="-5" dirty="0">
                <a:latin typeface="Carlito"/>
                <a:cs typeface="Carlito"/>
              </a:rPr>
              <a:t>green</a:t>
            </a:r>
            <a:r>
              <a:rPr sz="2400" spc="-100" dirty="0">
                <a:latin typeface="Carlito"/>
                <a:cs typeface="Carlito"/>
              </a:rPr>
              <a:t> </a:t>
            </a:r>
            <a:r>
              <a:rPr sz="2400" spc="-5" dirty="0">
                <a:latin typeface="Carlito"/>
                <a:cs typeface="Carlito"/>
              </a:rPr>
              <a:t>plant.</a:t>
            </a:r>
            <a:endParaRPr sz="2400">
              <a:latin typeface="Carlito"/>
              <a:cs typeface="Carlito"/>
            </a:endParaRPr>
          </a:p>
          <a:p>
            <a:pPr marL="241300" marR="191770" indent="-228600">
              <a:lnSpc>
                <a:spcPct val="80000"/>
              </a:lnSpc>
              <a:spcBef>
                <a:spcPts val="1010"/>
              </a:spcBef>
              <a:buFont typeface="Arial"/>
              <a:buChar char="•"/>
              <a:tabLst>
                <a:tab pos="241300" algn="l"/>
              </a:tabLst>
            </a:pPr>
            <a:r>
              <a:rPr sz="2400" spc="-5" dirty="0">
                <a:latin typeface="Carlito"/>
                <a:cs typeface="Carlito"/>
              </a:rPr>
              <a:t>This</a:t>
            </a:r>
            <a:r>
              <a:rPr sz="2400" spc="-40" dirty="0">
                <a:latin typeface="Carlito"/>
                <a:cs typeface="Carlito"/>
              </a:rPr>
              <a:t> </a:t>
            </a:r>
            <a:r>
              <a:rPr sz="2400" dirty="0">
                <a:latin typeface="Carlito"/>
                <a:cs typeface="Carlito"/>
              </a:rPr>
              <a:t>is</a:t>
            </a:r>
            <a:r>
              <a:rPr sz="2400" spc="-20" dirty="0">
                <a:latin typeface="Carlito"/>
                <a:cs typeface="Carlito"/>
              </a:rPr>
              <a:t> </a:t>
            </a:r>
            <a:r>
              <a:rPr sz="2400" dirty="0">
                <a:latin typeface="Carlito"/>
                <a:cs typeface="Carlito"/>
              </a:rPr>
              <a:t>the</a:t>
            </a:r>
            <a:r>
              <a:rPr sz="2400" spc="-15" dirty="0">
                <a:latin typeface="Carlito"/>
                <a:cs typeface="Carlito"/>
              </a:rPr>
              <a:t> </a:t>
            </a:r>
            <a:r>
              <a:rPr sz="2400" spc="-5" dirty="0">
                <a:latin typeface="Carlito"/>
                <a:cs typeface="Carlito"/>
              </a:rPr>
              <a:t>reason,</a:t>
            </a:r>
            <a:r>
              <a:rPr sz="2400" spc="-55" dirty="0">
                <a:latin typeface="Carlito"/>
                <a:cs typeface="Carlito"/>
              </a:rPr>
              <a:t> </a:t>
            </a:r>
            <a:r>
              <a:rPr sz="2400" spc="-30" dirty="0">
                <a:latin typeface="Carlito"/>
                <a:cs typeface="Carlito"/>
              </a:rPr>
              <a:t>why</a:t>
            </a:r>
            <a:r>
              <a:rPr sz="2400" spc="-95" dirty="0">
                <a:latin typeface="Carlito"/>
                <a:cs typeface="Carlito"/>
              </a:rPr>
              <a:t> </a:t>
            </a:r>
            <a:r>
              <a:rPr sz="2400" dirty="0">
                <a:latin typeface="Carlito"/>
                <a:cs typeface="Carlito"/>
              </a:rPr>
              <a:t>there</a:t>
            </a:r>
            <a:r>
              <a:rPr sz="2400" spc="-45" dirty="0">
                <a:latin typeface="Carlito"/>
                <a:cs typeface="Carlito"/>
              </a:rPr>
              <a:t> </a:t>
            </a:r>
            <a:r>
              <a:rPr sz="2400" spc="-10" dirty="0">
                <a:latin typeface="Carlito"/>
                <a:cs typeface="Carlito"/>
              </a:rPr>
              <a:t>can</a:t>
            </a:r>
            <a:r>
              <a:rPr sz="2400" spc="-30" dirty="0">
                <a:latin typeface="Carlito"/>
                <a:cs typeface="Carlito"/>
              </a:rPr>
              <a:t> </a:t>
            </a:r>
            <a:r>
              <a:rPr sz="2400" spc="-5" dirty="0">
                <a:latin typeface="Carlito"/>
                <a:cs typeface="Carlito"/>
              </a:rPr>
              <a:t>be</a:t>
            </a:r>
            <a:r>
              <a:rPr sz="2400" spc="-15" dirty="0">
                <a:latin typeface="Carlito"/>
                <a:cs typeface="Carlito"/>
              </a:rPr>
              <a:t> </a:t>
            </a:r>
            <a:r>
              <a:rPr sz="2400" spc="-10" dirty="0">
                <a:latin typeface="Carlito"/>
                <a:cs typeface="Carlito"/>
              </a:rPr>
              <a:t>just</a:t>
            </a:r>
            <a:r>
              <a:rPr sz="2400" spc="-45" dirty="0">
                <a:latin typeface="Carlito"/>
                <a:cs typeface="Carlito"/>
              </a:rPr>
              <a:t> </a:t>
            </a:r>
            <a:r>
              <a:rPr sz="2400" spc="-5" dirty="0">
                <a:latin typeface="Carlito"/>
                <a:cs typeface="Carlito"/>
              </a:rPr>
              <a:t>one</a:t>
            </a:r>
            <a:r>
              <a:rPr sz="2400" spc="-20" dirty="0">
                <a:latin typeface="Carlito"/>
                <a:cs typeface="Carlito"/>
              </a:rPr>
              <a:t> </a:t>
            </a:r>
            <a:r>
              <a:rPr sz="2400" spc="-5" dirty="0">
                <a:latin typeface="Carlito"/>
                <a:cs typeface="Carlito"/>
              </a:rPr>
              <a:t>or</a:t>
            </a:r>
            <a:r>
              <a:rPr sz="2400" spc="-25" dirty="0">
                <a:latin typeface="Carlito"/>
                <a:cs typeface="Carlito"/>
              </a:rPr>
              <a:t> </a:t>
            </a:r>
            <a:r>
              <a:rPr sz="2400" spc="-5" dirty="0">
                <a:latin typeface="Carlito"/>
                <a:cs typeface="Carlito"/>
              </a:rPr>
              <a:t>two</a:t>
            </a:r>
            <a:r>
              <a:rPr sz="2400" spc="-60" dirty="0">
                <a:latin typeface="Carlito"/>
                <a:cs typeface="Carlito"/>
              </a:rPr>
              <a:t> </a:t>
            </a:r>
            <a:r>
              <a:rPr sz="2400" spc="-5" dirty="0">
                <a:latin typeface="Carlito"/>
                <a:cs typeface="Carlito"/>
              </a:rPr>
              <a:t>organisms</a:t>
            </a:r>
            <a:r>
              <a:rPr sz="2400" spc="-55" dirty="0">
                <a:latin typeface="Carlito"/>
                <a:cs typeface="Carlito"/>
              </a:rPr>
              <a:t> </a:t>
            </a:r>
            <a:r>
              <a:rPr sz="2400" spc="-5" dirty="0">
                <a:latin typeface="Carlito"/>
                <a:cs typeface="Carlito"/>
              </a:rPr>
              <a:t>at</a:t>
            </a:r>
            <a:r>
              <a:rPr sz="2400" spc="-30" dirty="0">
                <a:latin typeface="Carlito"/>
                <a:cs typeface="Carlito"/>
              </a:rPr>
              <a:t> </a:t>
            </a:r>
            <a:r>
              <a:rPr sz="2400" dirty="0">
                <a:latin typeface="Carlito"/>
                <a:cs typeface="Carlito"/>
              </a:rPr>
              <a:t>the</a:t>
            </a:r>
            <a:r>
              <a:rPr sz="2400" spc="-40" dirty="0">
                <a:latin typeface="Carlito"/>
                <a:cs typeface="Carlito"/>
              </a:rPr>
              <a:t> </a:t>
            </a:r>
            <a:r>
              <a:rPr sz="2400" dirty="0">
                <a:latin typeface="Carlito"/>
                <a:cs typeface="Carlito"/>
              </a:rPr>
              <a:t>top</a:t>
            </a:r>
            <a:r>
              <a:rPr sz="2400" spc="-50" dirty="0">
                <a:latin typeface="Carlito"/>
                <a:cs typeface="Carlito"/>
              </a:rPr>
              <a:t> </a:t>
            </a:r>
            <a:r>
              <a:rPr sz="2400" spc="-5" dirty="0">
                <a:latin typeface="Carlito"/>
                <a:cs typeface="Carlito"/>
              </a:rPr>
              <a:t>of </a:t>
            </a:r>
            <a:r>
              <a:rPr sz="2400" dirty="0">
                <a:latin typeface="Carlito"/>
                <a:cs typeface="Carlito"/>
              </a:rPr>
              <a:t>the  </a:t>
            </a:r>
            <a:r>
              <a:rPr sz="2400" spc="-5" dirty="0">
                <a:latin typeface="Carlito"/>
                <a:cs typeface="Carlito"/>
              </a:rPr>
              <a:t>food</a:t>
            </a:r>
            <a:r>
              <a:rPr sz="2400" spc="-10" dirty="0">
                <a:latin typeface="Carlito"/>
                <a:cs typeface="Carlito"/>
              </a:rPr>
              <a:t> </a:t>
            </a:r>
            <a:r>
              <a:rPr sz="2400" spc="-5" dirty="0">
                <a:latin typeface="Carlito"/>
                <a:cs typeface="Carlito"/>
              </a:rPr>
              <a:t>pyramid.</a:t>
            </a:r>
            <a:endParaRPr sz="2400">
              <a:latin typeface="Carlito"/>
              <a:cs typeface="Carlito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10384155" y="5843015"/>
            <a:ext cx="1649729" cy="81686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85876" y="2392806"/>
            <a:ext cx="7357109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b="0" spc="-5" dirty="0">
                <a:latin typeface="Carlito"/>
                <a:cs typeface="Carlito"/>
              </a:rPr>
              <a:t>https://</a:t>
            </a:r>
            <a:r>
              <a:rPr sz="2800" b="0" spc="-5" dirty="0">
                <a:latin typeface="Carlito"/>
                <a:cs typeface="Carlito"/>
                <a:hlinkClick r:id="rId2"/>
              </a:rPr>
              <a:t>www.youtube.com/watch?v=j78g5iRnYBM</a:t>
            </a:r>
            <a:endParaRPr sz="2800">
              <a:latin typeface="Carlito"/>
              <a:cs typeface="Carlito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3C4C87AF-E04C-44A9-A043-AA08DC3A5E1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0134600" y="0"/>
            <a:ext cx="1752600" cy="1281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16939" y="1261617"/>
            <a:ext cx="9992360" cy="2303145"/>
          </a:xfrm>
          <a:prstGeom prst="rect">
            <a:avLst/>
          </a:prstGeom>
        </p:spPr>
        <p:txBody>
          <a:bodyPr vert="horz" wrap="square" lIns="0" tIns="1009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795"/>
              </a:spcBef>
            </a:pPr>
            <a:r>
              <a:rPr sz="2400" spc="15" dirty="0">
                <a:solidFill>
                  <a:srgbClr val="C00000"/>
                </a:solidFill>
                <a:latin typeface="Trebuchet MS"/>
                <a:cs typeface="Trebuchet MS"/>
              </a:rPr>
              <a:t>HOME</a:t>
            </a:r>
            <a:r>
              <a:rPr sz="2400" spc="-185" dirty="0">
                <a:solidFill>
                  <a:srgbClr val="C00000"/>
                </a:solidFill>
                <a:latin typeface="Trebuchet MS"/>
                <a:cs typeface="Trebuchet MS"/>
              </a:rPr>
              <a:t> </a:t>
            </a:r>
            <a:r>
              <a:rPr sz="2400" spc="-50" dirty="0">
                <a:solidFill>
                  <a:srgbClr val="C00000"/>
                </a:solidFill>
                <a:latin typeface="Trebuchet MS"/>
                <a:cs typeface="Trebuchet MS"/>
              </a:rPr>
              <a:t>ASSIGNMENTS</a:t>
            </a:r>
            <a:endParaRPr sz="2400">
              <a:latin typeface="Trebuchet MS"/>
              <a:cs typeface="Trebuchet MS"/>
            </a:endParaRPr>
          </a:p>
          <a:p>
            <a:pPr marL="245745" indent="-233679">
              <a:lnSpc>
                <a:spcPct val="100000"/>
              </a:lnSpc>
              <a:spcBef>
                <a:spcPts val="695"/>
              </a:spcBef>
              <a:buSzPct val="95833"/>
              <a:buAutoNum type="arabicPeriod"/>
              <a:tabLst>
                <a:tab pos="246379" algn="l"/>
              </a:tabLst>
            </a:pPr>
            <a:r>
              <a:rPr sz="2400" dirty="0">
                <a:latin typeface="Carlito"/>
                <a:cs typeface="Carlito"/>
              </a:rPr>
              <a:t>Name the </a:t>
            </a:r>
            <a:r>
              <a:rPr sz="2400" spc="-15" dirty="0">
                <a:latin typeface="Carlito"/>
                <a:cs typeface="Carlito"/>
              </a:rPr>
              <a:t>different </a:t>
            </a:r>
            <a:r>
              <a:rPr sz="2400" spc="-5" dirty="0">
                <a:latin typeface="Carlito"/>
                <a:cs typeface="Carlito"/>
              </a:rPr>
              <a:t>levels of</a:t>
            </a:r>
            <a:r>
              <a:rPr sz="2400" spc="-130" dirty="0">
                <a:latin typeface="Carlito"/>
                <a:cs typeface="Carlito"/>
              </a:rPr>
              <a:t> </a:t>
            </a:r>
            <a:r>
              <a:rPr sz="2400" dirty="0">
                <a:latin typeface="Carlito"/>
                <a:cs typeface="Carlito"/>
              </a:rPr>
              <a:t>consumers</a:t>
            </a:r>
            <a:endParaRPr sz="2400">
              <a:latin typeface="Carlito"/>
              <a:cs typeface="Carlito"/>
            </a:endParaRPr>
          </a:p>
          <a:p>
            <a:pPr marL="245745" indent="-233679">
              <a:lnSpc>
                <a:spcPct val="100000"/>
              </a:lnSpc>
              <a:spcBef>
                <a:spcPts val="700"/>
              </a:spcBef>
              <a:buSzPct val="95833"/>
              <a:buAutoNum type="arabicPeriod"/>
              <a:tabLst>
                <a:tab pos="246379" algn="l"/>
              </a:tabLst>
            </a:pPr>
            <a:r>
              <a:rPr sz="2400" dirty="0">
                <a:latin typeface="Carlito"/>
                <a:cs typeface="Carlito"/>
              </a:rPr>
              <a:t>which </a:t>
            </a:r>
            <a:r>
              <a:rPr sz="2400" spc="-10" dirty="0">
                <a:latin typeface="Carlito"/>
                <a:cs typeface="Carlito"/>
              </a:rPr>
              <a:t>two </a:t>
            </a:r>
            <a:r>
              <a:rPr sz="2400" spc="-20" dirty="0">
                <a:latin typeface="Carlito"/>
                <a:cs typeface="Carlito"/>
              </a:rPr>
              <a:t>factors </a:t>
            </a:r>
            <a:r>
              <a:rPr sz="2400" dirty="0">
                <a:latin typeface="Carlito"/>
                <a:cs typeface="Carlito"/>
              </a:rPr>
              <a:t>decide the </a:t>
            </a:r>
            <a:r>
              <a:rPr sz="2400" spc="-5" dirty="0">
                <a:latin typeface="Carlito"/>
                <a:cs typeface="Carlito"/>
              </a:rPr>
              <a:t>formation of </a:t>
            </a:r>
            <a:r>
              <a:rPr sz="2400" dirty="0">
                <a:latin typeface="Carlito"/>
                <a:cs typeface="Carlito"/>
              </a:rPr>
              <a:t>a </a:t>
            </a:r>
            <a:r>
              <a:rPr sz="2400" spc="-5" dirty="0">
                <a:latin typeface="Carlito"/>
                <a:cs typeface="Carlito"/>
              </a:rPr>
              <a:t>food</a:t>
            </a:r>
            <a:r>
              <a:rPr sz="2400" spc="-290" dirty="0">
                <a:latin typeface="Carlito"/>
                <a:cs typeface="Carlito"/>
              </a:rPr>
              <a:t> </a:t>
            </a:r>
            <a:r>
              <a:rPr sz="2400" dirty="0">
                <a:latin typeface="Carlito"/>
                <a:cs typeface="Carlito"/>
              </a:rPr>
              <a:t>chain?</a:t>
            </a:r>
            <a:endParaRPr sz="2400">
              <a:latin typeface="Carlito"/>
              <a:cs typeface="Carlito"/>
            </a:endParaRPr>
          </a:p>
          <a:p>
            <a:pPr marL="311150" indent="-299085">
              <a:lnSpc>
                <a:spcPct val="100000"/>
              </a:lnSpc>
              <a:spcBef>
                <a:spcPts val="720"/>
              </a:spcBef>
              <a:buSzPct val="95833"/>
              <a:buAutoNum type="arabicPeriod"/>
              <a:tabLst>
                <a:tab pos="311785" algn="l"/>
              </a:tabLst>
            </a:pPr>
            <a:r>
              <a:rPr sz="2400" spc="-10" dirty="0">
                <a:latin typeface="Carlito"/>
                <a:cs typeface="Carlito"/>
              </a:rPr>
              <a:t>Why </a:t>
            </a:r>
            <a:r>
              <a:rPr sz="2400" spc="-5" dirty="0">
                <a:latin typeface="Carlito"/>
                <a:cs typeface="Carlito"/>
              </a:rPr>
              <a:t>are food </a:t>
            </a:r>
            <a:r>
              <a:rPr sz="2400" dirty="0">
                <a:latin typeface="Carlito"/>
                <a:cs typeface="Carlito"/>
              </a:rPr>
              <a:t>chains </a:t>
            </a:r>
            <a:r>
              <a:rPr sz="2400" spc="-5" dirty="0">
                <a:latin typeface="Carlito"/>
                <a:cs typeface="Carlito"/>
              </a:rPr>
              <a:t>interconnected </a:t>
            </a:r>
            <a:r>
              <a:rPr sz="2400" dirty="0">
                <a:latin typeface="Carlito"/>
                <a:cs typeface="Carlito"/>
              </a:rPr>
              <a:t>and </a:t>
            </a:r>
            <a:r>
              <a:rPr sz="2400" spc="-5" dirty="0">
                <a:latin typeface="Carlito"/>
                <a:cs typeface="Carlito"/>
              </a:rPr>
              <a:t>never </a:t>
            </a:r>
            <a:r>
              <a:rPr sz="2400" spc="-15" dirty="0">
                <a:latin typeface="Carlito"/>
                <a:cs typeface="Carlito"/>
              </a:rPr>
              <a:t>operate </a:t>
            </a:r>
            <a:r>
              <a:rPr sz="2400" dirty="0">
                <a:latin typeface="Carlito"/>
                <a:cs typeface="Carlito"/>
              </a:rPr>
              <a:t>In </a:t>
            </a:r>
            <a:r>
              <a:rPr sz="2400" spc="-5" dirty="0">
                <a:latin typeface="Carlito"/>
                <a:cs typeface="Carlito"/>
              </a:rPr>
              <a:t>isolated</a:t>
            </a:r>
            <a:r>
              <a:rPr sz="2400" spc="-345" dirty="0">
                <a:latin typeface="Carlito"/>
                <a:cs typeface="Carlito"/>
              </a:rPr>
              <a:t> </a:t>
            </a:r>
            <a:r>
              <a:rPr sz="2400" spc="-5" dirty="0">
                <a:latin typeface="Carlito"/>
                <a:cs typeface="Carlito"/>
              </a:rPr>
              <a:t>sequences?</a:t>
            </a:r>
            <a:endParaRPr sz="2400">
              <a:latin typeface="Carlito"/>
              <a:cs typeface="Carlito"/>
            </a:endParaRPr>
          </a:p>
          <a:p>
            <a:pPr marL="245745" indent="-233679">
              <a:lnSpc>
                <a:spcPct val="100000"/>
              </a:lnSpc>
              <a:spcBef>
                <a:spcPts val="720"/>
              </a:spcBef>
              <a:buSzPct val="95833"/>
              <a:buAutoNum type="arabicPeriod"/>
              <a:tabLst>
                <a:tab pos="246379" algn="l"/>
              </a:tabLst>
            </a:pPr>
            <a:r>
              <a:rPr sz="2400" spc="-5" dirty="0">
                <a:latin typeface="Carlito"/>
                <a:cs typeface="Carlito"/>
              </a:rPr>
              <a:t>How do </a:t>
            </a:r>
            <a:r>
              <a:rPr sz="2400" dirty="0">
                <a:latin typeface="Carlito"/>
                <a:cs typeface="Carlito"/>
              </a:rPr>
              <a:t>insecticides </a:t>
            </a:r>
            <a:r>
              <a:rPr sz="2400" spc="-5" dirty="0">
                <a:latin typeface="Carlito"/>
                <a:cs typeface="Carlito"/>
              </a:rPr>
              <a:t>enter </a:t>
            </a:r>
            <a:r>
              <a:rPr sz="2400" dirty="0">
                <a:latin typeface="Carlito"/>
                <a:cs typeface="Carlito"/>
              </a:rPr>
              <a:t>a </a:t>
            </a:r>
            <a:r>
              <a:rPr sz="2400" spc="-5" dirty="0">
                <a:latin typeface="Carlito"/>
                <a:cs typeface="Carlito"/>
              </a:rPr>
              <a:t>food</a:t>
            </a:r>
            <a:r>
              <a:rPr sz="2400" spc="-175" dirty="0">
                <a:latin typeface="Carlito"/>
                <a:cs typeface="Carlito"/>
              </a:rPr>
              <a:t> </a:t>
            </a:r>
            <a:r>
              <a:rPr sz="2400" dirty="0">
                <a:latin typeface="Carlito"/>
                <a:cs typeface="Carlito"/>
              </a:rPr>
              <a:t>chain.?</a:t>
            </a:r>
            <a:endParaRPr sz="2400">
              <a:latin typeface="Carlito"/>
              <a:cs typeface="Carlito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53D5419-B42E-4448-87B5-1B5AE2068EB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134600" y="0"/>
            <a:ext cx="1752600" cy="1281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42240" rIns="0" bIns="0" rtlCol="0">
            <a:spAutoFit/>
          </a:bodyPr>
          <a:lstStyle/>
          <a:p>
            <a:pPr marL="249554" algn="ctr">
              <a:lnSpc>
                <a:spcPct val="100000"/>
              </a:lnSpc>
              <a:spcBef>
                <a:spcPts val="1120"/>
              </a:spcBef>
            </a:pPr>
            <a:r>
              <a:rPr dirty="0"/>
              <a:t>THANKING</a:t>
            </a:r>
            <a:r>
              <a:rPr spc="-10" dirty="0"/>
              <a:t> </a:t>
            </a:r>
            <a:r>
              <a:rPr dirty="0"/>
              <a:t>YOU</a:t>
            </a:r>
          </a:p>
          <a:p>
            <a:pPr marL="246379" algn="ctr">
              <a:lnSpc>
                <a:spcPct val="100000"/>
              </a:lnSpc>
              <a:spcBef>
                <a:spcPts val="1019"/>
              </a:spcBef>
            </a:pPr>
            <a:r>
              <a:rPr dirty="0">
                <a:solidFill>
                  <a:srgbClr val="FF0000"/>
                </a:solidFill>
              </a:rPr>
              <a:t>ODM EDUCATIONAL</a:t>
            </a:r>
            <a:r>
              <a:rPr spc="-75" dirty="0">
                <a:solidFill>
                  <a:srgbClr val="FF0000"/>
                </a:solidFill>
              </a:rPr>
              <a:t> </a:t>
            </a:r>
            <a:r>
              <a:rPr dirty="0">
                <a:solidFill>
                  <a:srgbClr val="FF0000"/>
                </a:solidFill>
              </a:rPr>
              <a:t>GROUP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A5DFEA3-CC5D-462C-80F2-4A477F7273C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134600" y="0"/>
            <a:ext cx="1752600" cy="1281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-12700" y="897991"/>
            <a:ext cx="6250940" cy="1160780"/>
          </a:xfrm>
          <a:prstGeom prst="rect">
            <a:avLst/>
          </a:prstGeom>
        </p:spPr>
        <p:txBody>
          <a:bodyPr vert="horz" wrap="square" lIns="0" tIns="104140" rIns="0" bIns="0" rtlCol="0">
            <a:spAutoFit/>
          </a:bodyPr>
          <a:lstStyle/>
          <a:p>
            <a:pPr marL="74930">
              <a:lnSpc>
                <a:spcPct val="100000"/>
              </a:lnSpc>
              <a:spcBef>
                <a:spcPts val="820"/>
              </a:spcBef>
            </a:pPr>
            <a:r>
              <a:rPr sz="1400" spc="-5" dirty="0">
                <a:latin typeface="Carlito"/>
                <a:cs typeface="Carlito"/>
              </a:rPr>
              <a:t>Testing previous knowledge</a:t>
            </a:r>
            <a:r>
              <a:rPr sz="1400" spc="-10" dirty="0">
                <a:latin typeface="Carlito"/>
                <a:cs typeface="Carlito"/>
              </a:rPr>
              <a:t> </a:t>
            </a:r>
            <a:r>
              <a:rPr sz="1400" dirty="0">
                <a:latin typeface="Carlito"/>
                <a:cs typeface="Carlito"/>
              </a:rPr>
              <a:t>–</a:t>
            </a:r>
            <a:endParaRPr sz="1400">
              <a:latin typeface="Carlito"/>
              <a:cs typeface="Carlito"/>
            </a:endParaRPr>
          </a:p>
          <a:p>
            <a:pPr marL="382905" indent="-229235">
              <a:lnSpc>
                <a:spcPct val="100000"/>
              </a:lnSpc>
              <a:spcBef>
                <a:spcPts val="720"/>
              </a:spcBef>
              <a:buSzPct val="85714"/>
              <a:buFont typeface="Times New Roman"/>
              <a:buAutoNum type="arabicPeriod"/>
              <a:tabLst>
                <a:tab pos="383540" algn="l"/>
              </a:tabLst>
            </a:pPr>
            <a:r>
              <a:rPr sz="1400" spc="-10" dirty="0">
                <a:latin typeface="Carlito"/>
                <a:cs typeface="Carlito"/>
              </a:rPr>
              <a:t>Give two </a:t>
            </a:r>
            <a:r>
              <a:rPr sz="1400" spc="-15" dirty="0">
                <a:latin typeface="Carlito"/>
                <a:cs typeface="Carlito"/>
              </a:rPr>
              <a:t>examples </a:t>
            </a:r>
            <a:r>
              <a:rPr sz="1400" spc="-5" dirty="0">
                <a:latin typeface="Carlito"/>
                <a:cs typeface="Carlito"/>
              </a:rPr>
              <a:t>of </a:t>
            </a:r>
            <a:r>
              <a:rPr sz="1400" spc="-15" dirty="0">
                <a:latin typeface="Carlito"/>
                <a:cs typeface="Carlito"/>
              </a:rPr>
              <a:t>Artificial</a:t>
            </a:r>
            <a:r>
              <a:rPr sz="1400" spc="-204" dirty="0">
                <a:latin typeface="Carlito"/>
                <a:cs typeface="Carlito"/>
              </a:rPr>
              <a:t> </a:t>
            </a:r>
            <a:r>
              <a:rPr sz="1400" spc="-15" dirty="0">
                <a:latin typeface="Carlito"/>
                <a:cs typeface="Carlito"/>
              </a:rPr>
              <a:t>ecosystems.</a:t>
            </a:r>
            <a:endParaRPr sz="1400">
              <a:latin typeface="Carlito"/>
              <a:cs typeface="Carlito"/>
            </a:endParaRPr>
          </a:p>
          <a:p>
            <a:pPr marL="382905" indent="-229235">
              <a:lnSpc>
                <a:spcPct val="100000"/>
              </a:lnSpc>
              <a:spcBef>
                <a:spcPts val="740"/>
              </a:spcBef>
              <a:buSzPct val="85714"/>
              <a:buFont typeface="Times New Roman"/>
              <a:buAutoNum type="arabicPeriod"/>
              <a:tabLst>
                <a:tab pos="383540" algn="l"/>
              </a:tabLst>
            </a:pPr>
            <a:r>
              <a:rPr sz="1400" spc="-5" dirty="0">
                <a:latin typeface="Carlito"/>
                <a:cs typeface="Carlito"/>
              </a:rPr>
              <a:t>Which</a:t>
            </a:r>
            <a:r>
              <a:rPr sz="1400" spc="-75" dirty="0">
                <a:latin typeface="Carlito"/>
                <a:cs typeface="Carlito"/>
              </a:rPr>
              <a:t> </a:t>
            </a:r>
            <a:r>
              <a:rPr sz="1400" dirty="0">
                <a:latin typeface="Carlito"/>
                <a:cs typeface="Carlito"/>
              </a:rPr>
              <a:t>is</a:t>
            </a:r>
            <a:r>
              <a:rPr sz="1400" spc="-65" dirty="0">
                <a:latin typeface="Carlito"/>
                <a:cs typeface="Carlito"/>
              </a:rPr>
              <a:t> </a:t>
            </a:r>
            <a:r>
              <a:rPr sz="1400" spc="-5" dirty="0">
                <a:latin typeface="Carlito"/>
                <a:cs typeface="Carlito"/>
              </a:rPr>
              <a:t>the</a:t>
            </a:r>
            <a:r>
              <a:rPr sz="1400" spc="-10" dirty="0">
                <a:latin typeface="Carlito"/>
                <a:cs typeface="Carlito"/>
              </a:rPr>
              <a:t> ultimate</a:t>
            </a:r>
            <a:r>
              <a:rPr sz="1400" spc="-85" dirty="0">
                <a:latin typeface="Carlito"/>
                <a:cs typeface="Carlito"/>
              </a:rPr>
              <a:t> </a:t>
            </a:r>
            <a:r>
              <a:rPr sz="1400" spc="-5" dirty="0">
                <a:latin typeface="Carlito"/>
                <a:cs typeface="Carlito"/>
              </a:rPr>
              <a:t>source</a:t>
            </a:r>
            <a:r>
              <a:rPr sz="1400" spc="-40" dirty="0">
                <a:latin typeface="Carlito"/>
                <a:cs typeface="Carlito"/>
              </a:rPr>
              <a:t> </a:t>
            </a:r>
            <a:r>
              <a:rPr sz="1400" spc="-5" dirty="0">
                <a:latin typeface="Carlito"/>
                <a:cs typeface="Carlito"/>
              </a:rPr>
              <a:t>of</a:t>
            </a:r>
            <a:r>
              <a:rPr sz="1400" spc="-35" dirty="0">
                <a:latin typeface="Carlito"/>
                <a:cs typeface="Carlito"/>
              </a:rPr>
              <a:t> </a:t>
            </a:r>
            <a:r>
              <a:rPr sz="1400" spc="-5" dirty="0">
                <a:latin typeface="Carlito"/>
                <a:cs typeface="Carlito"/>
              </a:rPr>
              <a:t>the</a:t>
            </a:r>
            <a:r>
              <a:rPr sz="1400" spc="-35" dirty="0">
                <a:latin typeface="Carlito"/>
                <a:cs typeface="Carlito"/>
              </a:rPr>
              <a:t> </a:t>
            </a:r>
            <a:r>
              <a:rPr sz="1400" dirty="0">
                <a:latin typeface="Carlito"/>
                <a:cs typeface="Carlito"/>
              </a:rPr>
              <a:t>energy</a:t>
            </a:r>
            <a:r>
              <a:rPr sz="1400" spc="-20" dirty="0">
                <a:latin typeface="Carlito"/>
                <a:cs typeface="Carlito"/>
              </a:rPr>
              <a:t> </a:t>
            </a:r>
            <a:r>
              <a:rPr sz="1400" dirty="0">
                <a:latin typeface="Carlito"/>
                <a:cs typeface="Carlito"/>
              </a:rPr>
              <a:t>for</a:t>
            </a:r>
            <a:r>
              <a:rPr sz="1400" spc="-40" dirty="0">
                <a:latin typeface="Carlito"/>
                <a:cs typeface="Carlito"/>
              </a:rPr>
              <a:t> </a:t>
            </a:r>
            <a:r>
              <a:rPr sz="1400" spc="-5" dirty="0">
                <a:latin typeface="Carlito"/>
                <a:cs typeface="Carlito"/>
              </a:rPr>
              <a:t>an</a:t>
            </a:r>
            <a:r>
              <a:rPr sz="1400" spc="-50" dirty="0">
                <a:latin typeface="Carlito"/>
                <a:cs typeface="Carlito"/>
              </a:rPr>
              <a:t> </a:t>
            </a:r>
            <a:r>
              <a:rPr sz="1400" spc="-5" dirty="0">
                <a:latin typeface="Carlito"/>
                <a:cs typeface="Carlito"/>
              </a:rPr>
              <a:t>ecosystem?</a:t>
            </a:r>
            <a:endParaRPr sz="1400">
              <a:latin typeface="Carlito"/>
              <a:cs typeface="Carlito"/>
            </a:endParaRPr>
          </a:p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sz="1400" spc="-10" dirty="0">
                <a:latin typeface="Carlito"/>
                <a:cs typeface="Carlito"/>
              </a:rPr>
              <a:t>Do </a:t>
            </a:r>
            <a:r>
              <a:rPr sz="1400" spc="-5" dirty="0">
                <a:latin typeface="Carlito"/>
                <a:cs typeface="Carlito"/>
              </a:rPr>
              <a:t>we </a:t>
            </a:r>
            <a:r>
              <a:rPr sz="1400" spc="-15" dirty="0">
                <a:latin typeface="Carlito"/>
                <a:cs typeface="Carlito"/>
              </a:rPr>
              <a:t>have </a:t>
            </a:r>
            <a:r>
              <a:rPr sz="1400" spc="-10" dirty="0">
                <a:latin typeface="Carlito"/>
                <a:cs typeface="Carlito"/>
              </a:rPr>
              <a:t>to </a:t>
            </a:r>
            <a:r>
              <a:rPr sz="1400" spc="-15" dirty="0">
                <a:latin typeface="Carlito"/>
                <a:cs typeface="Carlito"/>
              </a:rPr>
              <a:t>clean ponds </a:t>
            </a:r>
            <a:r>
              <a:rPr sz="1400" spc="-5" dirty="0">
                <a:latin typeface="Carlito"/>
                <a:cs typeface="Carlito"/>
              </a:rPr>
              <a:t>or </a:t>
            </a:r>
            <a:r>
              <a:rPr sz="1400" spc="-15" dirty="0">
                <a:latin typeface="Carlito"/>
                <a:cs typeface="Carlito"/>
              </a:rPr>
              <a:t>lakes </a:t>
            </a:r>
            <a:r>
              <a:rPr sz="1400" spc="-10" dirty="0">
                <a:latin typeface="Carlito"/>
                <a:cs typeface="Carlito"/>
              </a:rPr>
              <a:t>in the same </a:t>
            </a:r>
            <a:r>
              <a:rPr sz="1400" spc="-15" dirty="0">
                <a:latin typeface="Carlito"/>
                <a:cs typeface="Carlito"/>
              </a:rPr>
              <a:t>manner </a:t>
            </a:r>
            <a:r>
              <a:rPr sz="1400" spc="-5" dirty="0">
                <a:latin typeface="Carlito"/>
                <a:cs typeface="Carlito"/>
              </a:rPr>
              <a:t>of aquarium? Why </a:t>
            </a:r>
            <a:r>
              <a:rPr sz="1400" dirty="0">
                <a:latin typeface="Carlito"/>
                <a:cs typeface="Carlito"/>
              </a:rPr>
              <a:t>or</a:t>
            </a:r>
            <a:r>
              <a:rPr sz="1400" spc="-195" dirty="0">
                <a:latin typeface="Carlito"/>
                <a:cs typeface="Carlito"/>
              </a:rPr>
              <a:t> </a:t>
            </a:r>
            <a:r>
              <a:rPr sz="1400" dirty="0">
                <a:latin typeface="Carlito"/>
                <a:cs typeface="Carlito"/>
              </a:rPr>
              <a:t>why </a:t>
            </a:r>
            <a:r>
              <a:rPr sz="1400" spc="-10" dirty="0">
                <a:latin typeface="Carlito"/>
                <a:cs typeface="Carlito"/>
              </a:rPr>
              <a:t>not?</a:t>
            </a:r>
            <a:endParaRPr sz="1400">
              <a:latin typeface="Carlito"/>
              <a:cs typeface="Carlito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69C47AD-8EFE-434B-B204-1397B22BC03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134600" y="0"/>
            <a:ext cx="1752600" cy="1281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200403" y="1657857"/>
            <a:ext cx="1254760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spc="-80" dirty="0">
                <a:solidFill>
                  <a:srgbClr val="C00000"/>
                </a:solidFill>
                <a:latin typeface="Trebuchet MS"/>
                <a:cs typeface="Trebuchet MS"/>
              </a:rPr>
              <a:t>Food</a:t>
            </a:r>
            <a:r>
              <a:rPr sz="2200" spc="-229" dirty="0">
                <a:solidFill>
                  <a:srgbClr val="C00000"/>
                </a:solidFill>
                <a:latin typeface="Trebuchet MS"/>
                <a:cs typeface="Trebuchet MS"/>
              </a:rPr>
              <a:t> </a:t>
            </a:r>
            <a:r>
              <a:rPr sz="2200" spc="-110" dirty="0">
                <a:solidFill>
                  <a:srgbClr val="C00000"/>
                </a:solidFill>
                <a:latin typeface="Trebuchet MS"/>
                <a:cs typeface="Trebuchet MS"/>
              </a:rPr>
              <a:t>chain</a:t>
            </a:r>
            <a:endParaRPr sz="2200">
              <a:latin typeface="Trebuchet MS"/>
              <a:cs typeface="Trebuchet MS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200403" y="2206878"/>
            <a:ext cx="9662795" cy="741680"/>
          </a:xfrm>
          <a:prstGeom prst="rect">
            <a:avLst/>
          </a:prstGeom>
        </p:spPr>
        <p:txBody>
          <a:bodyPr vert="horz" wrap="square" lIns="0" tIns="36830" rIns="0" bIns="0" rtlCol="0">
            <a:spAutoFit/>
          </a:bodyPr>
          <a:lstStyle/>
          <a:p>
            <a:pPr marL="12700" marR="5080">
              <a:lnSpc>
                <a:spcPts val="2760"/>
              </a:lnSpc>
              <a:spcBef>
                <a:spcPts val="290"/>
              </a:spcBef>
            </a:pPr>
            <a:r>
              <a:rPr sz="2400" spc="-5" dirty="0">
                <a:latin typeface="Carlito"/>
                <a:cs typeface="Carlito"/>
              </a:rPr>
              <a:t>“A food </a:t>
            </a:r>
            <a:r>
              <a:rPr sz="2400" dirty="0">
                <a:latin typeface="Carlito"/>
                <a:cs typeface="Carlito"/>
              </a:rPr>
              <a:t>chain in an ecosystem is a </a:t>
            </a:r>
            <a:r>
              <a:rPr sz="2400" spc="-5" dirty="0">
                <a:latin typeface="Carlito"/>
                <a:cs typeface="Carlito"/>
              </a:rPr>
              <a:t>series of organisms </a:t>
            </a:r>
            <a:r>
              <a:rPr sz="2400" dirty="0">
                <a:latin typeface="Carlito"/>
                <a:cs typeface="Carlito"/>
              </a:rPr>
              <a:t>in which each </a:t>
            </a:r>
            <a:r>
              <a:rPr sz="2400" spc="-5" dirty="0">
                <a:latin typeface="Carlito"/>
                <a:cs typeface="Carlito"/>
              </a:rPr>
              <a:t>organism  feeds </a:t>
            </a:r>
            <a:r>
              <a:rPr sz="2400" spc="-10" dirty="0">
                <a:latin typeface="Carlito"/>
                <a:cs typeface="Carlito"/>
              </a:rPr>
              <a:t>on </a:t>
            </a:r>
            <a:r>
              <a:rPr sz="2400" dirty="0">
                <a:latin typeface="Carlito"/>
                <a:cs typeface="Carlito"/>
              </a:rPr>
              <a:t>the </a:t>
            </a:r>
            <a:r>
              <a:rPr sz="2400" spc="-5" dirty="0">
                <a:latin typeface="Carlito"/>
                <a:cs typeface="Carlito"/>
              </a:rPr>
              <a:t>one below </a:t>
            </a:r>
            <a:r>
              <a:rPr sz="2400" dirty="0">
                <a:latin typeface="Carlito"/>
                <a:cs typeface="Carlito"/>
              </a:rPr>
              <a:t>it in the </a:t>
            </a:r>
            <a:r>
              <a:rPr sz="2400" spc="-10" dirty="0">
                <a:latin typeface="Carlito"/>
                <a:cs typeface="Carlito"/>
              </a:rPr>
              <a:t>series.”</a:t>
            </a:r>
            <a:endParaRPr sz="2400">
              <a:latin typeface="Carlito"/>
              <a:cs typeface="Carlito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6E9483B-0445-4745-9A22-4E42A2D59AF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134600" y="0"/>
            <a:ext cx="1752600" cy="1281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16939" y="1715388"/>
            <a:ext cx="7085330" cy="2303780"/>
          </a:xfrm>
          <a:prstGeom prst="rect">
            <a:avLst/>
          </a:prstGeom>
        </p:spPr>
        <p:txBody>
          <a:bodyPr vert="horz" wrap="square" lIns="0" tIns="1016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800"/>
              </a:spcBef>
            </a:pPr>
            <a:r>
              <a:rPr sz="2400" b="1" spc="-5" dirty="0">
                <a:latin typeface="Carlito"/>
                <a:cs typeface="Carlito"/>
              </a:rPr>
              <a:t>Some common food chains </a:t>
            </a:r>
            <a:r>
              <a:rPr sz="2400" b="1" dirty="0">
                <a:latin typeface="Carlito"/>
                <a:cs typeface="Carlito"/>
              </a:rPr>
              <a:t>are </a:t>
            </a:r>
            <a:r>
              <a:rPr sz="2400" b="1" spc="-5" dirty="0">
                <a:latin typeface="Carlito"/>
                <a:cs typeface="Carlito"/>
              </a:rPr>
              <a:t>mentioned</a:t>
            </a:r>
            <a:r>
              <a:rPr sz="2400" b="1" spc="-10" dirty="0">
                <a:latin typeface="Carlito"/>
                <a:cs typeface="Carlito"/>
              </a:rPr>
              <a:t> </a:t>
            </a:r>
            <a:r>
              <a:rPr sz="2400" b="1" dirty="0">
                <a:latin typeface="Carlito"/>
                <a:cs typeface="Carlito"/>
              </a:rPr>
              <a:t>below:</a:t>
            </a:r>
            <a:endParaRPr sz="2400">
              <a:latin typeface="Carlito"/>
              <a:cs typeface="Carlito"/>
            </a:endParaRPr>
          </a:p>
          <a:p>
            <a:pPr marL="241300" indent="-228600">
              <a:lnSpc>
                <a:spcPct val="100000"/>
              </a:lnSpc>
              <a:spcBef>
                <a:spcPts val="695"/>
              </a:spcBef>
              <a:buFont typeface="Arial"/>
              <a:buChar char="•"/>
              <a:tabLst>
                <a:tab pos="241300" algn="l"/>
              </a:tabLst>
            </a:pPr>
            <a:r>
              <a:rPr sz="2400" dirty="0">
                <a:latin typeface="Carlito"/>
                <a:cs typeface="Carlito"/>
              </a:rPr>
              <a:t>Plants → </a:t>
            </a:r>
            <a:r>
              <a:rPr sz="2400" spc="-5" dirty="0">
                <a:latin typeface="Carlito"/>
                <a:cs typeface="Carlito"/>
              </a:rPr>
              <a:t>Deer </a:t>
            </a:r>
            <a:r>
              <a:rPr sz="2400" dirty="0">
                <a:latin typeface="Carlito"/>
                <a:cs typeface="Carlito"/>
              </a:rPr>
              <a:t>→</a:t>
            </a:r>
            <a:r>
              <a:rPr sz="2400" spc="-100" dirty="0">
                <a:latin typeface="Carlito"/>
                <a:cs typeface="Carlito"/>
              </a:rPr>
              <a:t> </a:t>
            </a:r>
            <a:r>
              <a:rPr sz="2400" spc="-5" dirty="0">
                <a:latin typeface="Carlito"/>
                <a:cs typeface="Carlito"/>
              </a:rPr>
              <a:t>Lion</a:t>
            </a:r>
            <a:endParaRPr sz="2400">
              <a:latin typeface="Carlito"/>
              <a:cs typeface="Carlito"/>
            </a:endParaRPr>
          </a:p>
          <a:p>
            <a:pPr marL="241300" indent="-228600">
              <a:lnSpc>
                <a:spcPct val="100000"/>
              </a:lnSpc>
              <a:spcBef>
                <a:spcPts val="720"/>
              </a:spcBef>
              <a:buFont typeface="Arial"/>
              <a:buChar char="•"/>
              <a:tabLst>
                <a:tab pos="241300" algn="l"/>
              </a:tabLst>
            </a:pPr>
            <a:r>
              <a:rPr sz="2400" dirty="0">
                <a:latin typeface="Carlito"/>
                <a:cs typeface="Carlito"/>
              </a:rPr>
              <a:t>Plants → </a:t>
            </a:r>
            <a:r>
              <a:rPr sz="2400" spc="-20" dirty="0">
                <a:latin typeface="Carlito"/>
                <a:cs typeface="Carlito"/>
              </a:rPr>
              <a:t>Worm→ </a:t>
            </a:r>
            <a:r>
              <a:rPr sz="2400" dirty="0">
                <a:latin typeface="Carlito"/>
                <a:cs typeface="Carlito"/>
              </a:rPr>
              <a:t>Bird →</a:t>
            </a:r>
            <a:r>
              <a:rPr sz="2400" spc="-155" dirty="0">
                <a:latin typeface="Carlito"/>
                <a:cs typeface="Carlito"/>
              </a:rPr>
              <a:t> </a:t>
            </a:r>
            <a:r>
              <a:rPr sz="2400" spc="-10" dirty="0">
                <a:latin typeface="Carlito"/>
                <a:cs typeface="Carlito"/>
              </a:rPr>
              <a:t>Cat</a:t>
            </a:r>
            <a:endParaRPr sz="2400">
              <a:latin typeface="Carlito"/>
              <a:cs typeface="Carlito"/>
            </a:endParaRPr>
          </a:p>
          <a:p>
            <a:pPr marL="241300" indent="-228600">
              <a:lnSpc>
                <a:spcPct val="100000"/>
              </a:lnSpc>
              <a:spcBef>
                <a:spcPts val="720"/>
              </a:spcBef>
              <a:buFont typeface="Arial"/>
              <a:buChar char="•"/>
              <a:tabLst>
                <a:tab pos="241300" algn="l"/>
              </a:tabLst>
            </a:pPr>
            <a:r>
              <a:rPr sz="2400" dirty="0">
                <a:latin typeface="Carlito"/>
                <a:cs typeface="Carlito"/>
              </a:rPr>
              <a:t>Plants→ Grasshopper→ </a:t>
            </a:r>
            <a:r>
              <a:rPr sz="2400" spc="-15" dirty="0">
                <a:latin typeface="Carlito"/>
                <a:cs typeface="Carlito"/>
              </a:rPr>
              <a:t>Frog→ Snake→</a:t>
            </a:r>
            <a:r>
              <a:rPr sz="2400" spc="-180" dirty="0">
                <a:latin typeface="Carlito"/>
                <a:cs typeface="Carlito"/>
              </a:rPr>
              <a:t> </a:t>
            </a:r>
            <a:r>
              <a:rPr sz="2400" spc="-15" dirty="0">
                <a:latin typeface="Carlito"/>
                <a:cs typeface="Carlito"/>
              </a:rPr>
              <a:t>Hawk</a:t>
            </a:r>
            <a:endParaRPr sz="2400">
              <a:latin typeface="Carlito"/>
              <a:cs typeface="Carlito"/>
            </a:endParaRPr>
          </a:p>
          <a:p>
            <a:pPr marL="241300" indent="-228600">
              <a:lnSpc>
                <a:spcPct val="100000"/>
              </a:lnSpc>
              <a:spcBef>
                <a:spcPts val="700"/>
              </a:spcBef>
              <a:buFont typeface="Arial"/>
              <a:buChar char="•"/>
              <a:tabLst>
                <a:tab pos="241300" algn="l"/>
              </a:tabLst>
            </a:pPr>
            <a:r>
              <a:rPr sz="2400" dirty="0">
                <a:latin typeface="Carlito"/>
                <a:cs typeface="Carlito"/>
              </a:rPr>
              <a:t>Algae→ </a:t>
            </a:r>
            <a:r>
              <a:rPr sz="2400" spc="-5" dirty="0">
                <a:latin typeface="Carlito"/>
                <a:cs typeface="Carlito"/>
              </a:rPr>
              <a:t>Small→ </a:t>
            </a:r>
            <a:r>
              <a:rPr sz="2400" dirty="0">
                <a:latin typeface="Carlito"/>
                <a:cs typeface="Carlito"/>
              </a:rPr>
              <a:t>animal → </a:t>
            </a:r>
            <a:r>
              <a:rPr sz="2400" spc="-5" dirty="0">
                <a:latin typeface="Carlito"/>
                <a:cs typeface="Carlito"/>
              </a:rPr>
              <a:t>Small fish </a:t>
            </a:r>
            <a:r>
              <a:rPr sz="2400" dirty="0">
                <a:latin typeface="Carlito"/>
                <a:cs typeface="Carlito"/>
              </a:rPr>
              <a:t>→ Big </a:t>
            </a:r>
            <a:r>
              <a:rPr sz="2400" spc="-5" dirty="0">
                <a:latin typeface="Carlito"/>
                <a:cs typeface="Carlito"/>
              </a:rPr>
              <a:t>fish —&gt;</a:t>
            </a:r>
            <a:r>
              <a:rPr sz="2400" spc="-200" dirty="0">
                <a:latin typeface="Carlito"/>
                <a:cs typeface="Carlito"/>
              </a:rPr>
              <a:t> </a:t>
            </a:r>
            <a:r>
              <a:rPr sz="2400" dirty="0">
                <a:latin typeface="Carlito"/>
                <a:cs typeface="Carlito"/>
              </a:rPr>
              <a:t>Bird</a:t>
            </a:r>
            <a:endParaRPr sz="2400">
              <a:latin typeface="Carlito"/>
              <a:cs typeface="Carlito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3C097AD9-93C0-4010-9959-BE7C68F4386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134600" y="0"/>
            <a:ext cx="1752600" cy="1281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596900" y="682751"/>
            <a:ext cx="10093960" cy="434251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C77CE09-9CF2-4DC7-B607-BBFECCFB557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0134600" y="0"/>
            <a:ext cx="1752600" cy="1281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16939" y="1093978"/>
            <a:ext cx="2037080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000" b="0" spc="-135" dirty="0">
                <a:solidFill>
                  <a:srgbClr val="C00000"/>
                </a:solidFill>
                <a:latin typeface="Trebuchet MS"/>
                <a:cs typeface="Trebuchet MS"/>
              </a:rPr>
              <a:t>Food</a:t>
            </a:r>
            <a:r>
              <a:rPr sz="4000" b="0" spc="-395" dirty="0">
                <a:solidFill>
                  <a:srgbClr val="C00000"/>
                </a:solidFill>
                <a:latin typeface="Trebuchet MS"/>
                <a:cs typeface="Trebuchet MS"/>
              </a:rPr>
              <a:t> </a:t>
            </a:r>
            <a:r>
              <a:rPr sz="4000" b="0" spc="-180" dirty="0">
                <a:solidFill>
                  <a:srgbClr val="C00000"/>
                </a:solidFill>
                <a:latin typeface="Trebuchet MS"/>
                <a:cs typeface="Trebuchet MS"/>
              </a:rPr>
              <a:t>web</a:t>
            </a:r>
            <a:endParaRPr sz="4000">
              <a:latin typeface="Trebuchet MS"/>
              <a:cs typeface="Trebuchet MS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916939" y="1804161"/>
            <a:ext cx="9876155" cy="3531235"/>
          </a:xfrm>
          <a:prstGeom prst="rect">
            <a:avLst/>
          </a:prstGeom>
        </p:spPr>
        <p:txBody>
          <a:bodyPr vert="horz" wrap="square" lIns="0" tIns="55244" rIns="0" bIns="0" rtlCol="0">
            <a:spAutoFit/>
          </a:bodyPr>
          <a:lstStyle/>
          <a:p>
            <a:pPr marL="12700" marR="139700">
              <a:lnSpc>
                <a:spcPts val="2580"/>
              </a:lnSpc>
              <a:spcBef>
                <a:spcPts val="434"/>
              </a:spcBef>
            </a:pPr>
            <a:r>
              <a:rPr sz="2400" dirty="0">
                <a:latin typeface="Carlito"/>
                <a:cs typeface="Carlito"/>
              </a:rPr>
              <a:t>A </a:t>
            </a:r>
            <a:r>
              <a:rPr sz="2400" spc="-5" dirty="0">
                <a:latin typeface="Carlito"/>
                <a:cs typeface="Carlito"/>
              </a:rPr>
              <a:t>food web </a:t>
            </a:r>
            <a:r>
              <a:rPr sz="2400" spc="-10" dirty="0">
                <a:latin typeface="Carlito"/>
                <a:cs typeface="Carlito"/>
              </a:rPr>
              <a:t>is </a:t>
            </a:r>
            <a:r>
              <a:rPr sz="2400" dirty="0">
                <a:latin typeface="Carlito"/>
                <a:cs typeface="Carlito"/>
              </a:rPr>
              <a:t>a graphical </a:t>
            </a:r>
            <a:r>
              <a:rPr sz="2400" spc="-5" dirty="0">
                <a:latin typeface="Carlito"/>
                <a:cs typeface="Carlito"/>
              </a:rPr>
              <a:t>depiction of </a:t>
            </a:r>
            <a:r>
              <a:rPr sz="2400" spc="-30" dirty="0">
                <a:latin typeface="Carlito"/>
                <a:cs typeface="Carlito"/>
              </a:rPr>
              <a:t>feeding </a:t>
            </a:r>
            <a:r>
              <a:rPr sz="2400" dirty="0">
                <a:latin typeface="Carlito"/>
                <a:cs typeface="Carlito"/>
              </a:rPr>
              <a:t>connections </a:t>
            </a:r>
            <a:r>
              <a:rPr sz="2400" spc="-20" dirty="0">
                <a:latin typeface="Carlito"/>
                <a:cs typeface="Carlito"/>
              </a:rPr>
              <a:t>among </a:t>
            </a:r>
            <a:r>
              <a:rPr sz="2400" dirty="0">
                <a:latin typeface="Carlito"/>
                <a:cs typeface="Carlito"/>
              </a:rPr>
              <a:t>species </a:t>
            </a:r>
            <a:r>
              <a:rPr sz="2400" spc="-5" dirty="0">
                <a:latin typeface="Carlito"/>
                <a:cs typeface="Carlito"/>
              </a:rPr>
              <a:t>of</a:t>
            </a:r>
            <a:r>
              <a:rPr sz="2400" spc="-455" dirty="0">
                <a:latin typeface="Carlito"/>
                <a:cs typeface="Carlito"/>
              </a:rPr>
              <a:t> </a:t>
            </a:r>
            <a:r>
              <a:rPr sz="2400" dirty="0">
                <a:latin typeface="Carlito"/>
                <a:cs typeface="Carlito"/>
              </a:rPr>
              <a:t>an  </a:t>
            </a:r>
            <a:r>
              <a:rPr sz="2400" spc="-5" dirty="0">
                <a:latin typeface="Carlito"/>
                <a:cs typeface="Carlito"/>
              </a:rPr>
              <a:t>ecological</a:t>
            </a:r>
            <a:r>
              <a:rPr sz="2400" dirty="0">
                <a:latin typeface="Carlito"/>
                <a:cs typeface="Carlito"/>
              </a:rPr>
              <a:t> </a:t>
            </a:r>
            <a:r>
              <a:rPr sz="2400" spc="-45" dirty="0">
                <a:latin typeface="Carlito"/>
                <a:cs typeface="Carlito"/>
              </a:rPr>
              <a:t>community.</a:t>
            </a:r>
            <a:endParaRPr sz="2400" dirty="0">
              <a:latin typeface="Carlito"/>
              <a:cs typeface="Carlito"/>
            </a:endParaRPr>
          </a:p>
          <a:p>
            <a:pPr marL="12700" marR="358140">
              <a:lnSpc>
                <a:spcPts val="2580"/>
              </a:lnSpc>
              <a:spcBef>
                <a:spcPts val="1010"/>
              </a:spcBef>
            </a:pPr>
            <a:r>
              <a:rPr sz="2400" spc="-5" dirty="0">
                <a:latin typeface="Carlito"/>
                <a:cs typeface="Carlito"/>
              </a:rPr>
              <a:t>Food web </a:t>
            </a:r>
            <a:r>
              <a:rPr sz="2400" dirty="0">
                <a:latin typeface="Carlito"/>
                <a:cs typeface="Carlito"/>
              </a:rPr>
              <a:t>consists </a:t>
            </a:r>
            <a:r>
              <a:rPr sz="2400" spc="-5" dirty="0">
                <a:latin typeface="Carlito"/>
                <a:cs typeface="Carlito"/>
              </a:rPr>
              <a:t>of food </a:t>
            </a:r>
            <a:r>
              <a:rPr sz="2400" spc="-20" dirty="0">
                <a:latin typeface="Carlito"/>
                <a:cs typeface="Carlito"/>
              </a:rPr>
              <a:t>chains </a:t>
            </a:r>
            <a:r>
              <a:rPr sz="2400" spc="-5" dirty="0">
                <a:latin typeface="Carlito"/>
                <a:cs typeface="Carlito"/>
              </a:rPr>
              <a:t>of </a:t>
            </a:r>
            <a:r>
              <a:rPr sz="2400" dirty="0">
                <a:latin typeface="Carlito"/>
                <a:cs typeface="Carlito"/>
              </a:rPr>
              <a:t>a </a:t>
            </a:r>
            <a:r>
              <a:rPr sz="2400" spc="-5" dirty="0">
                <a:latin typeface="Carlito"/>
                <a:cs typeface="Carlito"/>
              </a:rPr>
              <a:t>particular </a:t>
            </a:r>
            <a:r>
              <a:rPr sz="2400" spc="-20" dirty="0">
                <a:latin typeface="Carlito"/>
                <a:cs typeface="Carlito"/>
              </a:rPr>
              <a:t>ecosystem. </a:t>
            </a:r>
            <a:r>
              <a:rPr sz="2400" spc="-5" dirty="0">
                <a:latin typeface="Carlito"/>
                <a:cs typeface="Carlito"/>
              </a:rPr>
              <a:t>The </a:t>
            </a:r>
            <a:r>
              <a:rPr sz="2400" spc="-10" dirty="0">
                <a:latin typeface="Carlito"/>
                <a:cs typeface="Carlito"/>
              </a:rPr>
              <a:t>food </a:t>
            </a:r>
            <a:r>
              <a:rPr sz="2400" spc="-5" dirty="0">
                <a:latin typeface="Carlito"/>
                <a:cs typeface="Carlito"/>
              </a:rPr>
              <a:t>web </a:t>
            </a:r>
            <a:r>
              <a:rPr sz="2400" spc="70" dirty="0">
                <a:latin typeface="Carlito"/>
                <a:cs typeface="Carlito"/>
              </a:rPr>
              <a:t>isa  </a:t>
            </a:r>
            <a:r>
              <a:rPr sz="2400" spc="-20" dirty="0">
                <a:latin typeface="Carlito"/>
                <a:cs typeface="Carlito"/>
              </a:rPr>
              <a:t>illustration </a:t>
            </a:r>
            <a:r>
              <a:rPr sz="2400" spc="-10" dirty="0">
                <a:latin typeface="Carlito"/>
                <a:cs typeface="Carlito"/>
              </a:rPr>
              <a:t>of </a:t>
            </a:r>
            <a:r>
              <a:rPr sz="2400" spc="-5" dirty="0">
                <a:latin typeface="Carlito"/>
                <a:cs typeface="Carlito"/>
              </a:rPr>
              <a:t>various </a:t>
            </a:r>
            <a:r>
              <a:rPr sz="2400" dirty="0">
                <a:latin typeface="Carlito"/>
                <a:cs typeface="Carlito"/>
              </a:rPr>
              <a:t>methods </a:t>
            </a:r>
            <a:r>
              <a:rPr sz="2400" spc="-5" dirty="0">
                <a:latin typeface="Carlito"/>
                <a:cs typeface="Carlito"/>
              </a:rPr>
              <a:t>of </a:t>
            </a:r>
            <a:r>
              <a:rPr sz="2400" spc="-30" dirty="0">
                <a:latin typeface="Carlito"/>
                <a:cs typeface="Carlito"/>
              </a:rPr>
              <a:t>feeding </a:t>
            </a:r>
            <a:r>
              <a:rPr sz="2400" dirty="0">
                <a:latin typeface="Carlito"/>
                <a:cs typeface="Carlito"/>
              </a:rPr>
              <a:t>that </a:t>
            </a:r>
            <a:r>
              <a:rPr sz="2400" spc="-20" dirty="0">
                <a:latin typeface="Carlito"/>
                <a:cs typeface="Carlito"/>
              </a:rPr>
              <a:t>links</a:t>
            </a:r>
            <a:r>
              <a:rPr sz="2400" spc="-105" dirty="0">
                <a:latin typeface="Carlito"/>
                <a:cs typeface="Carlito"/>
              </a:rPr>
              <a:t> </a:t>
            </a:r>
            <a:r>
              <a:rPr sz="2400" spc="5" dirty="0">
                <a:latin typeface="Carlito"/>
                <a:cs typeface="Carlito"/>
              </a:rPr>
              <a:t>theecosystem.</a:t>
            </a:r>
            <a:endParaRPr sz="2400" dirty="0">
              <a:latin typeface="Carlito"/>
              <a:cs typeface="Carlito"/>
            </a:endParaRPr>
          </a:p>
          <a:p>
            <a:pPr marL="12700" marR="5080">
              <a:lnSpc>
                <a:spcPts val="2760"/>
              </a:lnSpc>
              <a:spcBef>
                <a:spcPts val="815"/>
              </a:spcBef>
            </a:pPr>
            <a:r>
              <a:rPr sz="2400" spc="-5" dirty="0">
                <a:latin typeface="Carlito"/>
                <a:cs typeface="Carlito"/>
              </a:rPr>
              <a:t>The food </a:t>
            </a:r>
            <a:r>
              <a:rPr sz="2400" dirty="0">
                <a:latin typeface="Carlito"/>
                <a:cs typeface="Carlito"/>
              </a:rPr>
              <a:t>web also </a:t>
            </a:r>
            <a:r>
              <a:rPr sz="2400" spc="-5" dirty="0">
                <a:latin typeface="Carlito"/>
                <a:cs typeface="Carlito"/>
              </a:rPr>
              <a:t>defines </a:t>
            </a:r>
            <a:r>
              <a:rPr sz="2400" dirty="0">
                <a:latin typeface="Carlito"/>
                <a:cs typeface="Carlito"/>
              </a:rPr>
              <a:t>the </a:t>
            </a:r>
            <a:r>
              <a:rPr sz="2400" spc="-5" dirty="0">
                <a:latin typeface="Carlito"/>
                <a:cs typeface="Carlito"/>
              </a:rPr>
              <a:t>energy flow </a:t>
            </a:r>
            <a:r>
              <a:rPr sz="2400" dirty="0">
                <a:latin typeface="Carlito"/>
                <a:cs typeface="Carlito"/>
              </a:rPr>
              <a:t>through </a:t>
            </a:r>
            <a:r>
              <a:rPr sz="2400" spc="-5" dirty="0">
                <a:latin typeface="Carlito"/>
                <a:cs typeface="Carlito"/>
              </a:rPr>
              <a:t>species </a:t>
            </a:r>
            <a:r>
              <a:rPr sz="2400" spc="-10" dirty="0">
                <a:latin typeface="Carlito"/>
                <a:cs typeface="Carlito"/>
              </a:rPr>
              <a:t>of </a:t>
            </a:r>
            <a:r>
              <a:rPr sz="2400" dirty="0">
                <a:latin typeface="Carlito"/>
                <a:cs typeface="Carlito"/>
              </a:rPr>
              <a:t>a community as a  </a:t>
            </a:r>
            <a:r>
              <a:rPr sz="2400" spc="-5" dirty="0">
                <a:latin typeface="Carlito"/>
                <a:cs typeface="Carlito"/>
              </a:rPr>
              <a:t>result </a:t>
            </a:r>
            <a:r>
              <a:rPr sz="2400" spc="-10" dirty="0">
                <a:latin typeface="Carlito"/>
                <a:cs typeface="Carlito"/>
              </a:rPr>
              <a:t>of </a:t>
            </a:r>
            <a:r>
              <a:rPr sz="2400" dirty="0">
                <a:latin typeface="Carlito"/>
                <a:cs typeface="Carlito"/>
              </a:rPr>
              <a:t>their </a:t>
            </a:r>
            <a:r>
              <a:rPr sz="2400" spc="-5" dirty="0">
                <a:latin typeface="Carlito"/>
                <a:cs typeface="Carlito"/>
              </a:rPr>
              <a:t>feeding relationships.</a:t>
            </a:r>
            <a:endParaRPr sz="2400" dirty="0">
              <a:latin typeface="Carlito"/>
              <a:cs typeface="Carlito"/>
            </a:endParaRPr>
          </a:p>
          <a:p>
            <a:pPr marL="12700" marR="378460">
              <a:lnSpc>
                <a:spcPts val="2760"/>
              </a:lnSpc>
              <a:spcBef>
                <a:spcPts val="675"/>
              </a:spcBef>
              <a:tabLst>
                <a:tab pos="451484" algn="l"/>
              </a:tabLst>
            </a:pPr>
            <a:r>
              <a:rPr sz="2400" spc="-20" dirty="0">
                <a:latin typeface="Carlito"/>
                <a:cs typeface="Carlito"/>
              </a:rPr>
              <a:t>All	</a:t>
            </a:r>
            <a:r>
              <a:rPr sz="2400" dirty="0">
                <a:latin typeface="Carlito"/>
                <a:cs typeface="Carlito"/>
              </a:rPr>
              <a:t>the </a:t>
            </a:r>
            <a:r>
              <a:rPr sz="2400" spc="-5" dirty="0">
                <a:latin typeface="Carlito"/>
                <a:cs typeface="Carlito"/>
              </a:rPr>
              <a:t>food </a:t>
            </a:r>
            <a:r>
              <a:rPr sz="2400" spc="-20" dirty="0">
                <a:latin typeface="Carlito"/>
                <a:cs typeface="Carlito"/>
              </a:rPr>
              <a:t>chains </a:t>
            </a:r>
            <a:r>
              <a:rPr sz="2400" dirty="0">
                <a:latin typeface="Carlito"/>
                <a:cs typeface="Carlito"/>
              </a:rPr>
              <a:t>are </a:t>
            </a:r>
            <a:r>
              <a:rPr sz="2400" spc="-5" dirty="0">
                <a:latin typeface="Carlito"/>
                <a:cs typeface="Carlito"/>
              </a:rPr>
              <a:t>interconnected and </a:t>
            </a:r>
            <a:r>
              <a:rPr sz="2400" spc="-25" dirty="0">
                <a:latin typeface="Carlito"/>
                <a:cs typeface="Carlito"/>
              </a:rPr>
              <a:t>overlapping within </a:t>
            </a:r>
            <a:r>
              <a:rPr sz="2400" dirty="0">
                <a:latin typeface="Carlito"/>
                <a:cs typeface="Carlito"/>
              </a:rPr>
              <a:t>an </a:t>
            </a:r>
            <a:r>
              <a:rPr sz="2400" spc="-20" dirty="0">
                <a:latin typeface="Carlito"/>
                <a:cs typeface="Carlito"/>
              </a:rPr>
              <a:t>ecosystem</a:t>
            </a:r>
            <a:r>
              <a:rPr sz="2400" spc="-330" dirty="0">
                <a:latin typeface="Carlito"/>
                <a:cs typeface="Carlito"/>
              </a:rPr>
              <a:t> </a:t>
            </a:r>
            <a:r>
              <a:rPr sz="2400" dirty="0">
                <a:latin typeface="Carlito"/>
                <a:cs typeface="Carlito"/>
              </a:rPr>
              <a:t>.  </a:t>
            </a:r>
            <a:r>
              <a:rPr sz="2400" spc="-5" dirty="0">
                <a:latin typeface="Carlito"/>
                <a:cs typeface="Carlito"/>
              </a:rPr>
              <a:t>They </a:t>
            </a:r>
            <a:r>
              <a:rPr sz="2400" dirty="0">
                <a:latin typeface="Carlito"/>
                <a:cs typeface="Carlito"/>
              </a:rPr>
              <a:t>also make </a:t>
            </a:r>
            <a:r>
              <a:rPr sz="2400" spc="-5" dirty="0">
                <a:latin typeface="Carlito"/>
                <a:cs typeface="Carlito"/>
              </a:rPr>
              <a:t>up </a:t>
            </a:r>
            <a:r>
              <a:rPr sz="2400" dirty="0">
                <a:latin typeface="Carlito"/>
                <a:cs typeface="Carlito"/>
              </a:rPr>
              <a:t>a </a:t>
            </a:r>
            <a:r>
              <a:rPr sz="2400" spc="-5" dirty="0">
                <a:latin typeface="Carlito"/>
                <a:cs typeface="Carlito"/>
              </a:rPr>
              <a:t>food </a:t>
            </a:r>
            <a:r>
              <a:rPr sz="2400" dirty="0">
                <a:latin typeface="Carlito"/>
                <a:cs typeface="Carlito"/>
              </a:rPr>
              <a:t>web. </a:t>
            </a:r>
            <a:r>
              <a:rPr sz="2400" spc="-10" dirty="0">
                <a:latin typeface="Carlito"/>
                <a:cs typeface="Carlito"/>
              </a:rPr>
              <a:t>It </a:t>
            </a:r>
            <a:r>
              <a:rPr sz="2400" dirty="0">
                <a:latin typeface="Carlito"/>
                <a:cs typeface="Carlito"/>
              </a:rPr>
              <a:t>increases the </a:t>
            </a:r>
            <a:r>
              <a:rPr sz="2400" spc="-5" dirty="0">
                <a:latin typeface="Carlito"/>
                <a:cs typeface="Carlito"/>
              </a:rPr>
              <a:t>stability of</a:t>
            </a:r>
            <a:r>
              <a:rPr sz="2400" spc="-15" dirty="0">
                <a:latin typeface="Carlito"/>
                <a:cs typeface="Carlito"/>
              </a:rPr>
              <a:t> </a:t>
            </a:r>
            <a:r>
              <a:rPr sz="2400" dirty="0">
                <a:latin typeface="Carlito"/>
                <a:cs typeface="Carlito"/>
              </a:rPr>
              <a:t>ecosystem.</a:t>
            </a:r>
          </a:p>
          <a:p>
            <a:pPr marL="79375">
              <a:lnSpc>
                <a:spcPct val="100000"/>
              </a:lnSpc>
              <a:spcBef>
                <a:spcPts val="530"/>
              </a:spcBef>
              <a:tabLst>
                <a:tab pos="396875" algn="l"/>
                <a:tab pos="2341245" algn="l"/>
              </a:tabLst>
            </a:pPr>
            <a:r>
              <a:rPr sz="2400" spc="-5" dirty="0">
                <a:latin typeface="Carlito"/>
                <a:cs typeface="Carlito"/>
              </a:rPr>
              <a:t>It	provides</a:t>
            </a:r>
            <a:r>
              <a:rPr sz="2400" spc="-45" dirty="0">
                <a:latin typeface="Carlito"/>
                <a:cs typeface="Carlito"/>
              </a:rPr>
              <a:t> </a:t>
            </a:r>
            <a:r>
              <a:rPr sz="2400" spc="-5" dirty="0">
                <a:latin typeface="Carlito"/>
                <a:cs typeface="Carlito"/>
              </a:rPr>
              <a:t>other	source of food </a:t>
            </a:r>
            <a:r>
              <a:rPr sz="2400" dirty="0">
                <a:latin typeface="Carlito"/>
                <a:cs typeface="Carlito"/>
              </a:rPr>
              <a:t>and </a:t>
            </a:r>
            <a:r>
              <a:rPr sz="2400" spc="-30" dirty="0">
                <a:latin typeface="Carlito"/>
                <a:cs typeface="Carlito"/>
              </a:rPr>
              <a:t>allows </a:t>
            </a:r>
            <a:r>
              <a:rPr sz="2400" dirty="0">
                <a:latin typeface="Carlito"/>
                <a:cs typeface="Carlito"/>
              </a:rPr>
              <a:t>the </a:t>
            </a:r>
            <a:r>
              <a:rPr sz="2400" spc="-5" dirty="0">
                <a:latin typeface="Carlito"/>
                <a:cs typeface="Carlito"/>
              </a:rPr>
              <a:t>endangered species </a:t>
            </a:r>
            <a:r>
              <a:rPr sz="2400" dirty="0">
                <a:latin typeface="Carlito"/>
                <a:cs typeface="Carlito"/>
              </a:rPr>
              <a:t>to</a:t>
            </a:r>
            <a:r>
              <a:rPr sz="2400" spc="-125" dirty="0">
                <a:latin typeface="Carlito"/>
                <a:cs typeface="Carlito"/>
              </a:rPr>
              <a:t> </a:t>
            </a:r>
            <a:r>
              <a:rPr sz="2400" spc="-40" dirty="0">
                <a:latin typeface="Carlito"/>
                <a:cs typeface="Carlito"/>
              </a:rPr>
              <a:t>grow.</a:t>
            </a:r>
            <a:endParaRPr sz="2400" dirty="0">
              <a:latin typeface="Carlito"/>
              <a:cs typeface="Carlito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86B8159-72F9-459B-9F1F-F918A80DD33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134600" y="0"/>
            <a:ext cx="1752600" cy="1281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2133600" y="635508"/>
            <a:ext cx="6035675" cy="573352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077E4B3-9C63-450A-B011-793DB266F8C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0134600" y="0"/>
            <a:ext cx="1752600" cy="1281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16939" y="1295146"/>
            <a:ext cx="5078730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b="1" spc="-5" dirty="0">
                <a:solidFill>
                  <a:srgbClr val="C00000"/>
                </a:solidFill>
                <a:latin typeface="Carlito"/>
                <a:cs typeface="Carlito"/>
              </a:rPr>
              <a:t>TROPHIC LEVELS OF </a:t>
            </a:r>
            <a:r>
              <a:rPr sz="2800" b="1" dirty="0">
                <a:solidFill>
                  <a:srgbClr val="C00000"/>
                </a:solidFill>
                <a:latin typeface="Carlito"/>
                <a:cs typeface="Carlito"/>
              </a:rPr>
              <a:t>FOOD</a:t>
            </a:r>
            <a:r>
              <a:rPr sz="2800" b="1" spc="-60" dirty="0">
                <a:solidFill>
                  <a:srgbClr val="C00000"/>
                </a:solidFill>
                <a:latin typeface="Carlito"/>
                <a:cs typeface="Carlito"/>
              </a:rPr>
              <a:t> </a:t>
            </a:r>
            <a:r>
              <a:rPr sz="2800" b="1" spc="-10" dirty="0">
                <a:solidFill>
                  <a:srgbClr val="C00000"/>
                </a:solidFill>
                <a:latin typeface="Carlito"/>
                <a:cs typeface="Carlito"/>
              </a:rPr>
              <a:t>CHAINS</a:t>
            </a:r>
            <a:endParaRPr sz="2800">
              <a:latin typeface="Carlito"/>
              <a:cs typeface="Carlito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916939" y="1804161"/>
            <a:ext cx="10290175" cy="719455"/>
          </a:xfrm>
          <a:prstGeom prst="rect">
            <a:avLst/>
          </a:prstGeom>
        </p:spPr>
        <p:txBody>
          <a:bodyPr vert="horz" wrap="square" lIns="0" tIns="55244" rIns="0" bIns="0" rtlCol="0">
            <a:spAutoFit/>
          </a:bodyPr>
          <a:lstStyle/>
          <a:p>
            <a:pPr marL="12700" marR="5080">
              <a:lnSpc>
                <a:spcPts val="2580"/>
              </a:lnSpc>
              <a:spcBef>
                <a:spcPts val="434"/>
              </a:spcBef>
            </a:pPr>
            <a:r>
              <a:rPr sz="2400" spc="-5" dirty="0">
                <a:latin typeface="Carlito"/>
                <a:cs typeface="Carlito"/>
              </a:rPr>
              <a:t>The </a:t>
            </a:r>
            <a:r>
              <a:rPr sz="2400" spc="-20" dirty="0">
                <a:latin typeface="Carlito"/>
                <a:cs typeface="Carlito"/>
              </a:rPr>
              <a:t>levels </a:t>
            </a:r>
            <a:r>
              <a:rPr sz="2400" spc="-5" dirty="0">
                <a:latin typeface="Carlito"/>
                <a:cs typeface="Carlito"/>
              </a:rPr>
              <a:t>of </a:t>
            </a:r>
            <a:r>
              <a:rPr sz="2400" dirty="0">
                <a:latin typeface="Carlito"/>
                <a:cs typeface="Carlito"/>
              </a:rPr>
              <a:t>a </a:t>
            </a:r>
            <a:r>
              <a:rPr sz="2400" spc="-5" dirty="0">
                <a:latin typeface="Carlito"/>
                <a:cs typeface="Carlito"/>
              </a:rPr>
              <a:t>food </a:t>
            </a:r>
            <a:r>
              <a:rPr sz="2400" spc="-20" dirty="0">
                <a:latin typeface="Carlito"/>
                <a:cs typeface="Carlito"/>
              </a:rPr>
              <a:t>chain </a:t>
            </a:r>
            <a:r>
              <a:rPr sz="2400" spc="-5" dirty="0">
                <a:latin typeface="Carlito"/>
                <a:cs typeface="Carlito"/>
              </a:rPr>
              <a:t>(food </a:t>
            </a:r>
            <a:r>
              <a:rPr sz="2400" spc="-35" dirty="0">
                <a:latin typeface="Carlito"/>
                <a:cs typeface="Carlito"/>
              </a:rPr>
              <a:t>pyramid) </a:t>
            </a:r>
            <a:r>
              <a:rPr sz="2400" spc="-10" dirty="0">
                <a:latin typeface="Carlito"/>
                <a:cs typeface="Carlito"/>
              </a:rPr>
              <a:t>is </a:t>
            </a:r>
            <a:r>
              <a:rPr sz="2400" spc="-25" dirty="0">
                <a:latin typeface="Carlito"/>
                <a:cs typeface="Carlito"/>
              </a:rPr>
              <a:t>called </a:t>
            </a:r>
            <a:r>
              <a:rPr sz="2400" b="1" spc="-15" dirty="0">
                <a:latin typeface="Carlito"/>
                <a:cs typeface="Carlito"/>
              </a:rPr>
              <a:t>Trophic </a:t>
            </a:r>
            <a:r>
              <a:rPr sz="2400" b="1" spc="-35" dirty="0">
                <a:latin typeface="Carlito"/>
                <a:cs typeface="Carlito"/>
              </a:rPr>
              <a:t>levels</a:t>
            </a:r>
            <a:r>
              <a:rPr sz="2400" spc="-35" dirty="0">
                <a:latin typeface="Carlito"/>
                <a:cs typeface="Carlito"/>
              </a:rPr>
              <a:t>. </a:t>
            </a:r>
            <a:r>
              <a:rPr sz="2400" spc="-5" dirty="0">
                <a:latin typeface="Carlito"/>
                <a:cs typeface="Carlito"/>
              </a:rPr>
              <a:t>The </a:t>
            </a:r>
            <a:r>
              <a:rPr sz="2400" dirty="0">
                <a:latin typeface="Carlito"/>
                <a:cs typeface="Carlito"/>
              </a:rPr>
              <a:t>trophic </a:t>
            </a:r>
            <a:r>
              <a:rPr sz="2400" spc="5" dirty="0">
                <a:latin typeface="Carlito"/>
                <a:cs typeface="Carlito"/>
              </a:rPr>
              <a:t>levelof  </a:t>
            </a:r>
            <a:r>
              <a:rPr sz="2400" dirty="0">
                <a:latin typeface="Carlito"/>
                <a:cs typeface="Carlito"/>
              </a:rPr>
              <a:t>an </a:t>
            </a:r>
            <a:r>
              <a:rPr sz="2400" spc="-5" dirty="0">
                <a:latin typeface="Carlito"/>
                <a:cs typeface="Carlito"/>
              </a:rPr>
              <a:t>organism </a:t>
            </a:r>
            <a:r>
              <a:rPr sz="2400" spc="-10" dirty="0">
                <a:latin typeface="Carlito"/>
                <a:cs typeface="Carlito"/>
              </a:rPr>
              <a:t>is </a:t>
            </a:r>
            <a:r>
              <a:rPr sz="2400" dirty="0">
                <a:latin typeface="Carlito"/>
                <a:cs typeface="Carlito"/>
              </a:rPr>
              <a:t>the </a:t>
            </a:r>
            <a:r>
              <a:rPr sz="2400" spc="-25" dirty="0">
                <a:latin typeface="Carlito"/>
                <a:cs typeface="Carlito"/>
              </a:rPr>
              <a:t>level </a:t>
            </a:r>
            <a:r>
              <a:rPr sz="2400" spc="-15" dirty="0">
                <a:latin typeface="Carlito"/>
                <a:cs typeface="Carlito"/>
              </a:rPr>
              <a:t>it </a:t>
            </a:r>
            <a:r>
              <a:rPr sz="2400" spc="-5" dirty="0">
                <a:latin typeface="Carlito"/>
                <a:cs typeface="Carlito"/>
              </a:rPr>
              <a:t>holds in </a:t>
            </a:r>
            <a:r>
              <a:rPr sz="2400" dirty="0">
                <a:latin typeface="Carlito"/>
                <a:cs typeface="Carlito"/>
              </a:rPr>
              <a:t>a </a:t>
            </a:r>
            <a:r>
              <a:rPr sz="2400" spc="-5" dirty="0">
                <a:latin typeface="Carlito"/>
                <a:cs typeface="Carlito"/>
              </a:rPr>
              <a:t>food</a:t>
            </a:r>
            <a:r>
              <a:rPr sz="2400" spc="-400" dirty="0">
                <a:latin typeface="Carlito"/>
                <a:cs typeface="Carlito"/>
              </a:rPr>
              <a:t> </a:t>
            </a:r>
            <a:r>
              <a:rPr sz="2400" spc="-30" dirty="0">
                <a:latin typeface="Carlito"/>
                <a:cs typeface="Carlito"/>
              </a:rPr>
              <a:t>pyramid.</a:t>
            </a:r>
            <a:endParaRPr sz="2400">
              <a:latin typeface="Carlito"/>
              <a:cs typeface="Carlito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1694179" y="2915920"/>
            <a:ext cx="7848600" cy="217157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B59A6E6C-BDC6-489D-AA22-98B053DF962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0134600" y="0"/>
            <a:ext cx="1752600" cy="1281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337817" y="1804161"/>
            <a:ext cx="623125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0" spc="-5" dirty="0">
                <a:latin typeface="Carlito"/>
                <a:cs typeface="Carlito"/>
              </a:rPr>
              <a:t>Each stage of </a:t>
            </a:r>
            <a:r>
              <a:rPr sz="2400" b="0" dirty="0">
                <a:latin typeface="Carlito"/>
                <a:cs typeface="Carlito"/>
              </a:rPr>
              <a:t>a </a:t>
            </a:r>
            <a:r>
              <a:rPr sz="2400" spc="-5" dirty="0">
                <a:latin typeface="Carlito"/>
                <a:cs typeface="Carlito"/>
              </a:rPr>
              <a:t>food chain </a:t>
            </a:r>
            <a:r>
              <a:rPr sz="2400" b="0" dirty="0">
                <a:latin typeface="Carlito"/>
                <a:cs typeface="Carlito"/>
              </a:rPr>
              <a:t>is </a:t>
            </a:r>
            <a:r>
              <a:rPr sz="2400" b="0" spc="-5" dirty="0">
                <a:latin typeface="Carlito"/>
                <a:cs typeface="Carlito"/>
              </a:rPr>
              <a:t>known </a:t>
            </a:r>
            <a:r>
              <a:rPr sz="2400" b="0" dirty="0">
                <a:latin typeface="Carlito"/>
                <a:cs typeface="Carlito"/>
              </a:rPr>
              <a:t>as tropic</a:t>
            </a:r>
            <a:r>
              <a:rPr sz="2400" b="0" spc="-30" dirty="0">
                <a:latin typeface="Carlito"/>
                <a:cs typeface="Carlito"/>
              </a:rPr>
              <a:t> </a:t>
            </a:r>
            <a:r>
              <a:rPr sz="2400" b="0" dirty="0">
                <a:latin typeface="Carlito"/>
                <a:cs typeface="Carlito"/>
              </a:rPr>
              <a:t>level</a:t>
            </a:r>
            <a:endParaRPr sz="2400">
              <a:latin typeface="Carlito"/>
              <a:cs typeface="Carlito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1441450" y="2986404"/>
            <a:ext cx="8434197" cy="195389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7495CF5-8ED4-4D99-8D9E-8AD1C567F76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0134600" y="0"/>
            <a:ext cx="1752600" cy="1281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00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542</Words>
  <Application>Microsoft Office PowerPoint</Application>
  <PresentationFormat>Widescreen</PresentationFormat>
  <Paragraphs>43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1" baseType="lpstr">
      <vt:lpstr>Arial</vt:lpstr>
      <vt:lpstr>Calibri</vt:lpstr>
      <vt:lpstr>Carlito</vt:lpstr>
      <vt:lpstr>Times New Roman</vt:lpstr>
      <vt:lpstr>Trebuchet MS</vt:lpstr>
      <vt:lpstr>Office Theme</vt:lpstr>
      <vt:lpstr>OUR ENVIRONMENT  SUBJECT:BIOLOGY  CHAPTER NUMBER 15</vt:lpstr>
      <vt:lpstr>PowerPoint Presentation</vt:lpstr>
      <vt:lpstr>PowerPoint Presentation</vt:lpstr>
      <vt:lpstr>PowerPoint Presentation</vt:lpstr>
      <vt:lpstr>PowerPoint Presentation</vt:lpstr>
      <vt:lpstr>Food web</vt:lpstr>
      <vt:lpstr>PowerPoint Presentation</vt:lpstr>
      <vt:lpstr>PowerPoint Presentation</vt:lpstr>
      <vt:lpstr>Each stage of a food chain is known as tropic level</vt:lpstr>
      <vt:lpstr>Energy flow The transfer of energy in each tropic level in an ecosystem is called  energy flow</vt:lpstr>
      <vt:lpstr>PowerPoint Presentation</vt:lpstr>
      <vt:lpstr>10 percent law</vt:lpstr>
      <vt:lpstr>https://www.youtube.com/watch?v=j78g5iRnYBM</vt:lpstr>
      <vt:lpstr>PowerPoint Presentation</vt:lpstr>
      <vt:lpstr>THANKING YOU ODM EDUCATIONAL GROUP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OUR ENVIRONMENT  SUBJECT:BIOLOGY  CHAPTER NUMBER 15</dc:title>
  <cp:lastModifiedBy>DEBASHISH BALA</cp:lastModifiedBy>
  <cp:revision>1</cp:revision>
  <dcterms:created xsi:type="dcterms:W3CDTF">2021-12-18T09:39:34Z</dcterms:created>
  <dcterms:modified xsi:type="dcterms:W3CDTF">2022-04-01T19:14:49Z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2021-03-22T00:00:00Z</vt:filetime>
  </property>
  <property fmtid="{D5CDD505-2E9C-101B-9397-08002B2CF9AE}" pid="3" name="Creator">
    <vt:lpwstr>Microsoft® Word 2016</vt:lpwstr>
  </property>
  <property fmtid="{D5CDD505-2E9C-101B-9397-08002B2CF9AE}" pid="4" name="LastSaved">
    <vt:filetime>2021-12-18T00:00:00Z</vt:filetime>
  </property>
</Properties>
</file>