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0370" y="2174656"/>
            <a:ext cx="9811258" cy="1897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3780" y="1655140"/>
            <a:ext cx="10924438" cy="2887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L5B-JMnBIyQ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3245" y="1686824"/>
            <a:ext cx="3300095" cy="1626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 marR="5080" indent="-94615">
              <a:lnSpc>
                <a:spcPct val="125099"/>
              </a:lnSpc>
              <a:spcBef>
                <a:spcPts val="95"/>
              </a:spcBef>
            </a:pPr>
            <a:r>
              <a:rPr sz="2800" b="0" dirty="0">
                <a:latin typeface="Carlito"/>
                <a:cs typeface="Carlito"/>
              </a:rPr>
              <a:t>OUR </a:t>
            </a:r>
            <a:r>
              <a:rPr sz="2800" b="0" spc="-5" dirty="0">
                <a:latin typeface="Carlito"/>
                <a:cs typeface="Carlito"/>
              </a:rPr>
              <a:t>ENVIRONMENT  SUBJECT: BIOLOGY  CHAPTER </a:t>
            </a:r>
            <a:r>
              <a:rPr sz="2800" b="0" dirty="0">
                <a:latin typeface="Carlito"/>
                <a:cs typeface="Carlito"/>
              </a:rPr>
              <a:t>NUMBER</a:t>
            </a:r>
            <a:r>
              <a:rPr sz="2800" b="0" spc="-70" dirty="0">
                <a:latin typeface="Carlito"/>
                <a:cs typeface="Carlito"/>
              </a:rPr>
              <a:t> </a:t>
            </a:r>
            <a:r>
              <a:rPr sz="2800" b="0" spc="-30" dirty="0">
                <a:latin typeface="Carlito"/>
                <a:cs typeface="Carlito"/>
              </a:rPr>
              <a:t>15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97732" y="3387293"/>
            <a:ext cx="5595620" cy="86868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3260"/>
              </a:lnSpc>
              <a:spcBef>
                <a:spcPts val="300"/>
              </a:spcBef>
            </a:pPr>
            <a:r>
              <a:rPr sz="2800" spc="-5" dirty="0">
                <a:latin typeface="Carlito"/>
                <a:cs typeface="Carlito"/>
              </a:rPr>
              <a:t>CHAPTER </a:t>
            </a:r>
            <a:r>
              <a:rPr sz="2800" spc="5" dirty="0">
                <a:latin typeface="Carlito"/>
                <a:cs typeface="Carlito"/>
              </a:rPr>
              <a:t>NAME: </a:t>
            </a:r>
            <a:r>
              <a:rPr sz="2800" spc="-10" dirty="0">
                <a:latin typeface="Carlito"/>
                <a:cs typeface="Carlito"/>
              </a:rPr>
              <a:t>OUR </a:t>
            </a:r>
            <a:r>
              <a:rPr sz="2800" spc="-5" dirty="0">
                <a:latin typeface="Carlito"/>
                <a:cs typeface="Carlito"/>
              </a:rPr>
              <a:t>ENVIRONMENT.  PERIOD-1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9221" y="5104762"/>
            <a:ext cx="11969877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E21018-4B80-4646-B5E0-64250FA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639902"/>
            <a:ext cx="489013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25" dirty="0">
                <a:solidFill>
                  <a:srgbClr val="C00000"/>
                </a:solidFill>
                <a:latin typeface="Trebuchet MS"/>
                <a:cs typeface="Trebuchet MS"/>
              </a:rPr>
              <a:t>HOME</a:t>
            </a:r>
            <a:r>
              <a:rPr sz="4400" b="0" spc="-38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4400" b="0" spc="-90" dirty="0">
                <a:solidFill>
                  <a:srgbClr val="C00000"/>
                </a:solidFill>
                <a:latin typeface="Trebuchet MS"/>
                <a:cs typeface="Trebuchet MS"/>
              </a:rPr>
              <a:t>ASSIGNMENTS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3780" y="1655140"/>
            <a:ext cx="9562465" cy="288734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84"/>
              </a:spcBef>
              <a:buSzPct val="92857"/>
              <a:buAutoNum type="arabicPeriod"/>
              <a:tabLst>
                <a:tab pos="284480" algn="l"/>
              </a:tabLst>
            </a:pPr>
            <a:r>
              <a:rPr sz="2800" dirty="0">
                <a:latin typeface="Carlito"/>
                <a:cs typeface="Carlito"/>
              </a:rPr>
              <a:t>How </a:t>
            </a:r>
            <a:r>
              <a:rPr sz="2800" spc="-10" dirty="0">
                <a:latin typeface="Carlito"/>
                <a:cs typeface="Carlito"/>
              </a:rPr>
              <a:t>does </a:t>
            </a:r>
            <a:r>
              <a:rPr sz="2800" spc="5" dirty="0">
                <a:latin typeface="Carlito"/>
                <a:cs typeface="Carlito"/>
              </a:rPr>
              <a:t>an </a:t>
            </a:r>
            <a:r>
              <a:rPr sz="2800" spc="-20" dirty="0">
                <a:latin typeface="Carlito"/>
                <a:cs typeface="Carlito"/>
              </a:rPr>
              <a:t>ecosystem represent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dirty="0">
                <a:latin typeface="Carlito"/>
                <a:cs typeface="Carlito"/>
              </a:rPr>
              <a:t>highest </a:t>
            </a:r>
            <a:r>
              <a:rPr sz="2800" spc="-15" dirty="0">
                <a:latin typeface="Carlito"/>
                <a:cs typeface="Carlito"/>
              </a:rPr>
              <a:t>level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ecological  </a:t>
            </a:r>
            <a:r>
              <a:rPr sz="2800" spc="-20" dirty="0">
                <a:latin typeface="Carlito"/>
                <a:cs typeface="Carlito"/>
              </a:rPr>
              <a:t>integration?</a:t>
            </a:r>
            <a:endParaRPr sz="2800">
              <a:latin typeface="Carlito"/>
              <a:cs typeface="Carlito"/>
            </a:endParaRPr>
          </a:p>
          <a:p>
            <a:pPr marL="365760" indent="-353695">
              <a:lnSpc>
                <a:spcPct val="100000"/>
              </a:lnSpc>
              <a:spcBef>
                <a:spcPts val="645"/>
              </a:spcBef>
              <a:buSzPct val="92857"/>
              <a:buAutoNum type="arabicPeriod"/>
              <a:tabLst>
                <a:tab pos="366395" algn="l"/>
              </a:tabLst>
            </a:pPr>
            <a:r>
              <a:rPr sz="2800" spc="-20" dirty="0">
                <a:latin typeface="Carlito"/>
                <a:cs typeface="Carlito"/>
              </a:rPr>
              <a:t>Why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5" dirty="0">
                <a:latin typeface="Carlito"/>
                <a:cs typeface="Carlito"/>
              </a:rPr>
              <a:t>an </a:t>
            </a:r>
            <a:r>
              <a:rPr sz="2800" spc="-20" dirty="0">
                <a:latin typeface="Carlito"/>
                <a:cs typeface="Carlito"/>
              </a:rPr>
              <a:t>ecosystem </a:t>
            </a:r>
            <a:r>
              <a:rPr sz="2800" dirty="0">
                <a:latin typeface="Carlito"/>
                <a:cs typeface="Carlito"/>
              </a:rPr>
              <a:t>called active and</a:t>
            </a:r>
            <a:r>
              <a:rPr sz="2800" spc="-19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dynamic?</a:t>
            </a:r>
            <a:endParaRPr sz="2800">
              <a:latin typeface="Carlito"/>
              <a:cs typeface="Carlito"/>
            </a:endParaRPr>
          </a:p>
          <a:p>
            <a:pPr marL="365760" indent="-353695">
              <a:lnSpc>
                <a:spcPct val="100000"/>
              </a:lnSpc>
              <a:spcBef>
                <a:spcPts val="675"/>
              </a:spcBef>
              <a:buSzPct val="92857"/>
              <a:buAutoNum type="arabicPeriod"/>
              <a:tabLst>
                <a:tab pos="366395" algn="l"/>
              </a:tabLst>
            </a:pPr>
            <a:r>
              <a:rPr sz="2800" dirty="0">
                <a:latin typeface="Carlito"/>
                <a:cs typeface="Carlito"/>
              </a:rPr>
              <a:t>Give </a:t>
            </a:r>
            <a:r>
              <a:rPr sz="2800" spc="-25" dirty="0">
                <a:latin typeface="Carlito"/>
                <a:cs typeface="Carlito"/>
              </a:rPr>
              <a:t>examples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man- made</a:t>
            </a:r>
            <a:r>
              <a:rPr sz="2800" spc="-10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ecosystems.</a:t>
            </a:r>
            <a:endParaRPr sz="2800">
              <a:latin typeface="Carlito"/>
              <a:cs typeface="Carlito"/>
            </a:endParaRPr>
          </a:p>
          <a:p>
            <a:pPr marL="365760" indent="-353695">
              <a:lnSpc>
                <a:spcPct val="100000"/>
              </a:lnSpc>
              <a:spcBef>
                <a:spcPts val="650"/>
              </a:spcBef>
              <a:buSzPct val="92857"/>
              <a:buAutoNum type="arabicPeriod"/>
              <a:tabLst>
                <a:tab pos="366395" algn="l"/>
              </a:tabLst>
            </a:pPr>
            <a:r>
              <a:rPr sz="2800" spc="5" dirty="0">
                <a:latin typeface="Carlito"/>
                <a:cs typeface="Carlito"/>
              </a:rPr>
              <a:t>what </a:t>
            </a:r>
            <a:r>
              <a:rPr sz="2800" spc="-5" dirty="0">
                <a:latin typeface="Carlito"/>
                <a:cs typeface="Carlito"/>
              </a:rPr>
              <a:t>do </a:t>
            </a:r>
            <a:r>
              <a:rPr sz="2800" spc="5" dirty="0">
                <a:latin typeface="Carlito"/>
                <a:cs typeface="Carlito"/>
              </a:rPr>
              <a:t>you </a:t>
            </a:r>
            <a:r>
              <a:rPr sz="2800" spc="-20" dirty="0">
                <a:latin typeface="Carlito"/>
                <a:cs typeface="Carlito"/>
              </a:rPr>
              <a:t>understand </a:t>
            </a:r>
            <a:r>
              <a:rPr sz="2800" spc="-15" dirty="0">
                <a:latin typeface="Carlito"/>
                <a:cs typeface="Carlito"/>
              </a:rPr>
              <a:t>by </a:t>
            </a:r>
            <a:r>
              <a:rPr sz="2800" spc="-5" dirty="0">
                <a:latin typeface="Carlito"/>
                <a:cs typeface="Carlito"/>
              </a:rPr>
              <a:t>balance </a:t>
            </a:r>
            <a:r>
              <a:rPr sz="2800" dirty="0">
                <a:latin typeface="Carlito"/>
                <a:cs typeface="Carlito"/>
              </a:rPr>
              <a:t>in</a:t>
            </a:r>
            <a:r>
              <a:rPr sz="2800" spc="-7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nature?</a:t>
            </a:r>
            <a:endParaRPr sz="2800">
              <a:latin typeface="Carlito"/>
              <a:cs typeface="Carlito"/>
            </a:endParaRPr>
          </a:p>
          <a:p>
            <a:pPr marL="365760" indent="-353695">
              <a:lnSpc>
                <a:spcPct val="100000"/>
              </a:lnSpc>
              <a:spcBef>
                <a:spcPts val="675"/>
              </a:spcBef>
              <a:buSzPct val="92857"/>
              <a:buAutoNum type="arabicPeriod"/>
              <a:tabLst>
                <a:tab pos="366395" algn="l"/>
              </a:tabLst>
            </a:pPr>
            <a:r>
              <a:rPr sz="2800" spc="-5" dirty="0">
                <a:latin typeface="Carlito"/>
                <a:cs typeface="Carlito"/>
              </a:rPr>
              <a:t>Distinguish </a:t>
            </a:r>
            <a:r>
              <a:rPr sz="2800" spc="-20" dirty="0">
                <a:latin typeface="Carlito"/>
                <a:cs typeface="Carlito"/>
              </a:rPr>
              <a:t>between natural </a:t>
            </a:r>
            <a:r>
              <a:rPr sz="2800" spc="5" dirty="0">
                <a:latin typeface="Carlito"/>
                <a:cs typeface="Carlito"/>
              </a:rPr>
              <a:t>and </a:t>
            </a:r>
            <a:r>
              <a:rPr sz="2800" dirty="0">
                <a:latin typeface="Carlito"/>
                <a:cs typeface="Carlito"/>
              </a:rPr>
              <a:t>artificial</a:t>
            </a:r>
            <a:r>
              <a:rPr sz="2800" spc="-130" dirty="0">
                <a:latin typeface="Carlito"/>
                <a:cs typeface="Carlito"/>
              </a:rPr>
              <a:t> </a:t>
            </a:r>
            <a:r>
              <a:rPr sz="2800" spc="-25" dirty="0">
                <a:latin typeface="Carlito"/>
                <a:cs typeface="Carlito"/>
              </a:rPr>
              <a:t>ecosystems.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A67275-457D-4099-A62D-08DFDB4D6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480059" algn="ctr">
              <a:lnSpc>
                <a:spcPct val="100000"/>
              </a:lnSpc>
              <a:spcBef>
                <a:spcPts val="1105"/>
              </a:spcBef>
            </a:pPr>
            <a:r>
              <a:rPr spc="-5" dirty="0"/>
              <a:t>THANKING</a:t>
            </a:r>
            <a:r>
              <a:rPr spc="-30" dirty="0"/>
              <a:t> </a:t>
            </a:r>
            <a:r>
              <a:rPr dirty="0"/>
              <a:t>YOU</a:t>
            </a:r>
          </a:p>
          <a:p>
            <a:pPr marL="473075" algn="ctr">
              <a:lnSpc>
                <a:spcPct val="100000"/>
              </a:lnSpc>
              <a:spcBef>
                <a:spcPts val="1010"/>
              </a:spcBef>
            </a:pPr>
            <a:r>
              <a:rPr dirty="0">
                <a:solidFill>
                  <a:srgbClr val="FF0000"/>
                </a:solidFill>
              </a:rPr>
              <a:t>ODM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BC216-B444-4A0F-A70C-840109E2A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642873"/>
            <a:ext cx="16630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Environment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156" y="1276273"/>
            <a:ext cx="10219690" cy="272732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rlito"/>
                <a:cs typeface="Carlito"/>
              </a:rPr>
              <a:t>Our surrounding is called</a:t>
            </a:r>
            <a:r>
              <a:rPr sz="2000" spc="4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environment.</a:t>
            </a:r>
            <a:endParaRPr sz="20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rlito"/>
                <a:cs typeface="Carlito"/>
              </a:rPr>
              <a:t>Environmental science can </a:t>
            </a:r>
            <a:r>
              <a:rPr sz="2000" dirty="0">
                <a:latin typeface="Carlito"/>
                <a:cs typeface="Carlito"/>
              </a:rPr>
              <a:t>be </a:t>
            </a:r>
            <a:r>
              <a:rPr sz="2000" spc="-10" dirty="0">
                <a:latin typeface="Carlito"/>
                <a:cs typeface="Carlito"/>
              </a:rPr>
              <a:t>defined </a:t>
            </a:r>
            <a:r>
              <a:rPr sz="2000" dirty="0">
                <a:latin typeface="Carlito"/>
                <a:cs typeface="Carlito"/>
              </a:rPr>
              <a:t>as </a:t>
            </a:r>
            <a:r>
              <a:rPr sz="2000" spc="-5" dirty="0">
                <a:latin typeface="Carlito"/>
                <a:cs typeface="Carlito"/>
              </a:rPr>
              <a:t>the study of organisms in relation to their</a:t>
            </a:r>
            <a:r>
              <a:rPr sz="2000" spc="14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surrounding.</a:t>
            </a:r>
            <a:endParaRPr sz="2000">
              <a:latin typeface="Carlito"/>
              <a:cs typeface="Carlito"/>
            </a:endParaRPr>
          </a:p>
          <a:p>
            <a:pPr marL="243840" marR="203200" indent="-231775">
              <a:lnSpc>
                <a:spcPct val="90500"/>
              </a:lnSpc>
              <a:spcBef>
                <a:spcPts val="95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environment includes our </a:t>
            </a:r>
            <a:r>
              <a:rPr sz="2000" spc="-20" dirty="0">
                <a:latin typeface="Carlito"/>
                <a:cs typeface="Carlito"/>
              </a:rPr>
              <a:t>physical </a:t>
            </a:r>
            <a:r>
              <a:rPr sz="2000" spc="-5" dirty="0">
                <a:latin typeface="Carlito"/>
                <a:cs typeface="Carlito"/>
              </a:rPr>
              <a:t>surroundings </a:t>
            </a:r>
            <a:r>
              <a:rPr sz="2000" spc="-20" dirty="0">
                <a:latin typeface="Carlito"/>
                <a:cs typeface="Carlito"/>
              </a:rPr>
              <a:t>like </a:t>
            </a:r>
            <a:r>
              <a:rPr sz="2000" spc="-5" dirty="0">
                <a:latin typeface="Carlito"/>
                <a:cs typeface="Carlito"/>
              </a:rPr>
              <a:t>air </a:t>
            </a:r>
            <a:r>
              <a:rPr sz="2000" spc="-10" dirty="0">
                <a:latin typeface="Carlito"/>
                <a:cs typeface="Carlito"/>
              </a:rPr>
              <a:t>(or </a:t>
            </a:r>
            <a:r>
              <a:rPr sz="2000" spc="-5" dirty="0">
                <a:latin typeface="Carlito"/>
                <a:cs typeface="Carlito"/>
              </a:rPr>
              <a:t>atmosphere), </a:t>
            </a:r>
            <a:r>
              <a:rPr sz="2000" spc="-25" dirty="0">
                <a:latin typeface="Carlito"/>
                <a:cs typeface="Carlito"/>
              </a:rPr>
              <a:t>water </a:t>
            </a:r>
            <a:r>
              <a:rPr sz="2000" spc="-5" dirty="0">
                <a:latin typeface="Carlito"/>
                <a:cs typeface="Carlito"/>
              </a:rPr>
              <a:t>bodies, </a:t>
            </a:r>
            <a:r>
              <a:rPr sz="2000" spc="-10" dirty="0">
                <a:latin typeface="Carlito"/>
                <a:cs typeface="Carlito"/>
              </a:rPr>
              <a:t>soil  </a:t>
            </a:r>
            <a:r>
              <a:rPr sz="2000" spc="-5" dirty="0">
                <a:latin typeface="Carlito"/>
                <a:cs typeface="Carlito"/>
              </a:rPr>
              <a:t>(land) and </a:t>
            </a:r>
            <a:r>
              <a:rPr sz="2000" dirty="0">
                <a:latin typeface="Carlito"/>
                <a:cs typeface="Carlito"/>
              </a:rPr>
              <a:t>all </a:t>
            </a:r>
            <a:r>
              <a:rPr sz="2000" spc="-5" dirty="0">
                <a:latin typeface="Carlito"/>
                <a:cs typeface="Carlito"/>
              </a:rPr>
              <a:t>the organisms </a:t>
            </a:r>
            <a:r>
              <a:rPr sz="2000" dirty="0">
                <a:latin typeface="Carlito"/>
                <a:cs typeface="Carlito"/>
              </a:rPr>
              <a:t>such as </a:t>
            </a:r>
            <a:r>
              <a:rPr sz="2000" spc="-5" dirty="0">
                <a:latin typeface="Carlito"/>
                <a:cs typeface="Carlito"/>
              </a:rPr>
              <a:t>plants, animals, human beings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microorganisms </a:t>
            </a:r>
            <a:r>
              <a:rPr sz="2000" spc="-15" dirty="0">
                <a:latin typeface="Carlito"/>
                <a:cs typeface="Carlito"/>
              </a:rPr>
              <a:t>like  </a:t>
            </a:r>
            <a:r>
              <a:rPr sz="2000" spc="-5" dirty="0">
                <a:latin typeface="Carlito"/>
                <a:cs typeface="Carlito"/>
              </a:rPr>
              <a:t>bacteria and fungi </a:t>
            </a:r>
            <a:r>
              <a:rPr sz="2000" spc="-10" dirty="0">
                <a:latin typeface="Carlito"/>
                <a:cs typeface="Carlito"/>
              </a:rPr>
              <a:t>(called</a:t>
            </a:r>
            <a:r>
              <a:rPr sz="2000" spc="1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decomposers).</a:t>
            </a:r>
            <a:endParaRPr sz="2000">
              <a:latin typeface="Carlito"/>
              <a:cs typeface="Carlito"/>
            </a:endParaRPr>
          </a:p>
          <a:p>
            <a:pPr marL="243840" marR="57150" indent="-231775">
              <a:lnSpc>
                <a:spcPts val="2160"/>
              </a:lnSpc>
              <a:spcBef>
                <a:spcPts val="102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rlito"/>
                <a:cs typeface="Carlito"/>
              </a:rPr>
              <a:t>Human activities </a:t>
            </a:r>
            <a:r>
              <a:rPr sz="2000" spc="-20" dirty="0">
                <a:latin typeface="Carlito"/>
                <a:cs typeface="Carlito"/>
              </a:rPr>
              <a:t>related </a:t>
            </a:r>
            <a:r>
              <a:rPr sz="2000" spc="-5" dirty="0">
                <a:latin typeface="Carlito"/>
                <a:cs typeface="Carlito"/>
              </a:rPr>
              <a:t>to livelihood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25" dirty="0">
                <a:latin typeface="Carlito"/>
                <a:cs typeface="Carlito"/>
              </a:rPr>
              <a:t>welfare </a:t>
            </a:r>
            <a:r>
              <a:rPr sz="2000" spc="-20" dirty="0">
                <a:latin typeface="Carlito"/>
                <a:cs typeface="Carlito"/>
              </a:rPr>
              <a:t>generate </a:t>
            </a:r>
            <a:r>
              <a:rPr sz="2000" spc="-25" dirty="0">
                <a:latin typeface="Carlito"/>
                <a:cs typeface="Carlito"/>
              </a:rPr>
              <a:t>waste. </a:t>
            </a:r>
            <a:r>
              <a:rPr sz="2000" spc="-5" dirty="0">
                <a:latin typeface="Carlito"/>
                <a:cs typeface="Carlito"/>
              </a:rPr>
              <a:t>All </a:t>
            </a:r>
            <a:r>
              <a:rPr sz="2000" spc="-20" dirty="0">
                <a:latin typeface="Carlito"/>
                <a:cs typeface="Carlito"/>
              </a:rPr>
              <a:t>wastes </a:t>
            </a:r>
            <a:r>
              <a:rPr sz="2000" spc="-5" dirty="0">
                <a:latin typeface="Carlito"/>
                <a:cs typeface="Carlito"/>
              </a:rPr>
              <a:t>are pollutants </a:t>
            </a:r>
            <a:r>
              <a:rPr sz="2000" dirty="0">
                <a:latin typeface="Carlito"/>
                <a:cs typeface="Carlito"/>
              </a:rPr>
              <a:t>and  </a:t>
            </a:r>
            <a:r>
              <a:rPr sz="2000" spc="-5" dirty="0">
                <a:latin typeface="Carlito"/>
                <a:cs typeface="Carlito"/>
              </a:rPr>
              <a:t>they </a:t>
            </a:r>
            <a:r>
              <a:rPr sz="2000" spc="-20" dirty="0">
                <a:latin typeface="Carlito"/>
                <a:cs typeface="Carlito"/>
              </a:rPr>
              <a:t>create </a:t>
            </a:r>
            <a:r>
              <a:rPr sz="2000" spc="-5" dirty="0">
                <a:latin typeface="Carlito"/>
                <a:cs typeface="Carlito"/>
              </a:rPr>
              <a:t>pollution in one </a:t>
            </a:r>
            <a:r>
              <a:rPr sz="2000" spc="-15" dirty="0">
                <a:latin typeface="Carlito"/>
                <a:cs typeface="Carlito"/>
              </a:rPr>
              <a:t>way </a:t>
            </a:r>
            <a:r>
              <a:rPr sz="2000" spc="-5" dirty="0">
                <a:latin typeface="Carlito"/>
                <a:cs typeface="Carlito"/>
              </a:rPr>
              <a:t>or </a:t>
            </a:r>
            <a:r>
              <a:rPr sz="2000" spc="-30" dirty="0">
                <a:latin typeface="Carlito"/>
                <a:cs typeface="Carlito"/>
              </a:rPr>
              <a:t>another. </a:t>
            </a:r>
            <a:r>
              <a:rPr sz="2000" spc="-45" dirty="0">
                <a:latin typeface="Carlito"/>
                <a:cs typeface="Carlito"/>
              </a:rPr>
              <a:t>Air, </a:t>
            </a:r>
            <a:r>
              <a:rPr sz="2000" spc="-5" dirty="0">
                <a:latin typeface="Carlito"/>
                <a:cs typeface="Carlito"/>
              </a:rPr>
              <a:t>land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30" dirty="0">
                <a:latin typeface="Carlito"/>
                <a:cs typeface="Carlito"/>
              </a:rPr>
              <a:t>water </a:t>
            </a:r>
            <a:r>
              <a:rPr sz="2000" spc="-5" dirty="0">
                <a:latin typeface="Carlito"/>
                <a:cs typeface="Carlito"/>
              </a:rPr>
              <a:t>surroundings are </a:t>
            </a:r>
            <a:r>
              <a:rPr sz="2000" spc="-25" dirty="0">
                <a:latin typeface="Carlito"/>
                <a:cs typeface="Carlito"/>
              </a:rPr>
              <a:t>affected </a:t>
            </a:r>
            <a:r>
              <a:rPr sz="2000" spc="-5" dirty="0">
                <a:latin typeface="Carlito"/>
                <a:cs typeface="Carlito"/>
              </a:rPr>
              <a:t>due to  improper </a:t>
            </a:r>
            <a:r>
              <a:rPr sz="2000" spc="-10" dirty="0">
                <a:latin typeface="Carlito"/>
                <a:cs typeface="Carlito"/>
              </a:rPr>
              <a:t>disposal </a:t>
            </a:r>
            <a:r>
              <a:rPr sz="2000" spc="5" dirty="0">
                <a:latin typeface="Carlito"/>
                <a:cs typeface="Carlito"/>
              </a:rPr>
              <a:t>of </a:t>
            </a:r>
            <a:r>
              <a:rPr sz="2000" spc="-15" dirty="0">
                <a:latin typeface="Carlito"/>
                <a:cs typeface="Carlito"/>
              </a:rPr>
              <a:t>wastes </a:t>
            </a:r>
            <a:r>
              <a:rPr sz="2000" spc="-5" dirty="0">
                <a:latin typeface="Carlito"/>
                <a:cs typeface="Carlito"/>
              </a:rPr>
              <a:t>which </a:t>
            </a:r>
            <a:r>
              <a:rPr sz="2000" spc="-15" dirty="0">
                <a:latin typeface="Carlito"/>
                <a:cs typeface="Carlito"/>
              </a:rPr>
              <a:t>create </a:t>
            </a:r>
            <a:r>
              <a:rPr sz="2000" spc="-5" dirty="0">
                <a:latin typeface="Carlito"/>
                <a:cs typeface="Carlito"/>
              </a:rPr>
              <a:t>an imbalance in the</a:t>
            </a:r>
            <a:r>
              <a:rPr sz="2000" spc="19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environment.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798A44-8F97-406D-A8B7-9061FD6BE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795654"/>
            <a:ext cx="1256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C00000"/>
                </a:solidFill>
                <a:latin typeface="Carlito"/>
                <a:cs typeface="Carlito"/>
              </a:rPr>
              <a:t>Pollution.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801748"/>
            <a:ext cx="8705850" cy="105346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>
              <a:lnSpc>
                <a:spcPct val="90500"/>
              </a:lnSpc>
              <a:spcBef>
                <a:spcPts val="370"/>
              </a:spcBef>
              <a:tabLst>
                <a:tab pos="2244090" algn="l"/>
                <a:tab pos="3835400" algn="l"/>
                <a:tab pos="6539865" algn="l"/>
              </a:tabLst>
            </a:pPr>
            <a:r>
              <a:rPr sz="2400" spc="-15" dirty="0">
                <a:latin typeface="Carlito"/>
                <a:cs typeface="Carlito"/>
              </a:rPr>
              <a:t>Any </a:t>
            </a:r>
            <a:r>
              <a:rPr sz="2400" spc="-30" dirty="0">
                <a:latin typeface="Carlito"/>
                <a:cs typeface="Carlito"/>
              </a:rPr>
              <a:t>undesirable </a:t>
            </a:r>
            <a:r>
              <a:rPr sz="2400" spc="-5" dirty="0">
                <a:latin typeface="Carlito"/>
                <a:cs typeface="Carlito"/>
              </a:rPr>
              <a:t>change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in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	</a:t>
            </a:r>
            <a:r>
              <a:rPr sz="2400" spc="-35" dirty="0">
                <a:latin typeface="Carlito"/>
                <a:cs typeface="Carlito"/>
              </a:rPr>
              <a:t>physical,</a:t>
            </a:r>
            <a:r>
              <a:rPr sz="2400" spc="450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chemical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or	</a:t>
            </a:r>
            <a:r>
              <a:rPr sz="2400" spc="-25" dirty="0">
                <a:latin typeface="Carlito"/>
                <a:cs typeface="Carlito"/>
              </a:rPr>
              <a:t>biological  </a:t>
            </a:r>
            <a:r>
              <a:rPr sz="2400" spc="-5" dirty="0">
                <a:latin typeface="Carlito"/>
                <a:cs typeface="Carlito"/>
              </a:rPr>
              <a:t>characteristics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of	</a:t>
            </a:r>
            <a:r>
              <a:rPr sz="2400" spc="-55" dirty="0">
                <a:latin typeface="Carlito"/>
                <a:cs typeface="Carlito"/>
              </a:rPr>
              <a:t>air, </a:t>
            </a:r>
            <a:r>
              <a:rPr sz="2400" spc="-25" dirty="0">
                <a:latin typeface="Carlito"/>
                <a:cs typeface="Carlito"/>
              </a:rPr>
              <a:t>land </a:t>
            </a:r>
            <a:r>
              <a:rPr sz="2400" spc="-10" dirty="0">
                <a:latin typeface="Carlito"/>
                <a:cs typeface="Carlito"/>
              </a:rPr>
              <a:t>and </a:t>
            </a:r>
            <a:r>
              <a:rPr sz="2400" spc="-20" dirty="0">
                <a:latin typeface="Carlito"/>
                <a:cs typeface="Carlito"/>
              </a:rPr>
              <a:t>water </a:t>
            </a:r>
            <a:r>
              <a:rPr sz="2400" spc="-5" dirty="0">
                <a:latin typeface="Carlito"/>
                <a:cs typeface="Carlito"/>
              </a:rPr>
              <a:t>that </a:t>
            </a:r>
            <a:r>
              <a:rPr sz="2400" spc="-45" dirty="0">
                <a:latin typeface="Carlito"/>
                <a:cs typeface="Carlito"/>
              </a:rPr>
              <a:t>affect </a:t>
            </a:r>
            <a:r>
              <a:rPr sz="2400" spc="-20" dirty="0">
                <a:latin typeface="Carlito"/>
                <a:cs typeface="Carlito"/>
              </a:rPr>
              <a:t>human </a:t>
            </a:r>
            <a:r>
              <a:rPr sz="2400" spc="-35" dirty="0">
                <a:latin typeface="Carlito"/>
                <a:cs typeface="Carlito"/>
              </a:rPr>
              <a:t>life </a:t>
            </a:r>
            <a:r>
              <a:rPr sz="2400" spc="-5" dirty="0">
                <a:latin typeface="Carlito"/>
                <a:cs typeface="Carlito"/>
              </a:rPr>
              <a:t>adversely </a:t>
            </a:r>
            <a:r>
              <a:rPr sz="2400" spc="-15" dirty="0">
                <a:latin typeface="Carlito"/>
                <a:cs typeface="Carlito"/>
              </a:rPr>
              <a:t>is  </a:t>
            </a:r>
            <a:r>
              <a:rPr sz="2400" spc="-25" dirty="0">
                <a:latin typeface="Carlito"/>
                <a:cs typeface="Carlito"/>
              </a:rPr>
              <a:t>called</a:t>
            </a:r>
            <a:r>
              <a:rPr sz="2400" spc="1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pollution.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51DD80-4030-42F7-BE06-28BE846CF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289430"/>
            <a:ext cx="109474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5" dirty="0">
                <a:solidFill>
                  <a:srgbClr val="C00000"/>
                </a:solidFill>
                <a:latin typeface="Carlito"/>
                <a:cs typeface="Carlito"/>
              </a:rPr>
              <a:t>Pollutant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804796"/>
            <a:ext cx="10286365" cy="105029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5080" indent="-228600">
              <a:lnSpc>
                <a:spcPct val="901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substance released </a:t>
            </a:r>
            <a:r>
              <a:rPr sz="2400" spc="-10" dirty="0">
                <a:latin typeface="Carlito"/>
                <a:cs typeface="Carlito"/>
              </a:rPr>
              <a:t>into </a:t>
            </a:r>
            <a:r>
              <a:rPr sz="2400" spc="-5" dirty="0">
                <a:latin typeface="Carlito"/>
                <a:cs typeface="Carlito"/>
              </a:rPr>
              <a:t>the environment due </a:t>
            </a:r>
            <a:r>
              <a:rPr sz="2400" spc="-10" dirty="0">
                <a:latin typeface="Carlito"/>
                <a:cs typeface="Carlito"/>
              </a:rPr>
              <a:t>to </a:t>
            </a:r>
            <a:r>
              <a:rPr sz="2400" spc="-5" dirty="0">
                <a:latin typeface="Carlito"/>
                <a:cs typeface="Carlito"/>
              </a:rPr>
              <a:t>natural or human activity  which </a:t>
            </a:r>
            <a:r>
              <a:rPr sz="2400" spc="-20" dirty="0">
                <a:latin typeface="Carlito"/>
                <a:cs typeface="Carlito"/>
              </a:rPr>
              <a:t>affects </a:t>
            </a:r>
            <a:r>
              <a:rPr sz="2400" dirty="0">
                <a:latin typeface="Carlito"/>
                <a:cs typeface="Carlito"/>
              </a:rPr>
              <a:t>adversely </a:t>
            </a:r>
            <a:r>
              <a:rPr sz="2400" spc="-5" dirty="0">
                <a:latin typeface="Carlito"/>
                <a:cs typeface="Carlito"/>
              </a:rPr>
              <a:t>the environment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called pollutant. e.g.</a:t>
            </a:r>
            <a:r>
              <a:rPr sz="2400" spc="-2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Sulphur-di-oxide,  carbon-monoxide, lead, </a:t>
            </a:r>
            <a:r>
              <a:rPr sz="2400" spc="-25" dirty="0">
                <a:latin typeface="Carlito"/>
                <a:cs typeface="Carlito"/>
              </a:rPr>
              <a:t>mercury,</a:t>
            </a:r>
            <a:r>
              <a:rPr sz="2400" spc="-145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etc.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AAD4C6-C5E2-4EF1-B7FE-512D31D5C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2700" y="642950"/>
            <a:ext cx="5470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>
                <a:solidFill>
                  <a:srgbClr val="C00000"/>
                </a:solidFill>
                <a:latin typeface="Times New Roman"/>
                <a:cs typeface="Times New Roman"/>
              </a:rPr>
              <a:t>WHAT </a:t>
            </a:r>
            <a:r>
              <a:rPr sz="2800" spc="-5" dirty="0">
                <a:solidFill>
                  <a:srgbClr val="C00000"/>
                </a:solidFill>
                <a:latin typeface="Times New Roman"/>
                <a:cs typeface="Times New Roman"/>
              </a:rPr>
              <a:t>ARE </a:t>
            </a:r>
            <a:r>
              <a:rPr sz="2800" spc="5" dirty="0">
                <a:solidFill>
                  <a:srgbClr val="C00000"/>
                </a:solidFill>
                <a:latin typeface="Times New Roman"/>
                <a:cs typeface="Times New Roman"/>
              </a:rPr>
              <a:t>ITS</a:t>
            </a:r>
            <a:r>
              <a:rPr sz="2800" spc="-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/>
                <a:cs typeface="Times New Roman"/>
              </a:rPr>
              <a:t>COMPONENTS?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-12700" y="1381125"/>
            <a:ext cx="11751310" cy="416306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747395" marR="1363980" indent="-229235">
              <a:lnSpc>
                <a:spcPts val="2570"/>
              </a:lnSpc>
              <a:spcBef>
                <a:spcPts val="440"/>
              </a:spcBef>
              <a:buFont typeface="Arial"/>
              <a:buChar char="•"/>
              <a:tabLst>
                <a:tab pos="748030" algn="l"/>
              </a:tabLst>
            </a:pPr>
            <a:r>
              <a:rPr sz="2400" dirty="0">
                <a:latin typeface="Carlito"/>
                <a:cs typeface="Carlito"/>
              </a:rPr>
              <a:t>An </a:t>
            </a:r>
            <a:r>
              <a:rPr sz="2400" spc="-25" dirty="0">
                <a:latin typeface="Carlito"/>
                <a:cs typeface="Carlito"/>
              </a:rPr>
              <a:t>ecosystem </a:t>
            </a:r>
            <a:r>
              <a:rPr sz="2400" dirty="0">
                <a:latin typeface="Carlito"/>
                <a:cs typeface="Carlito"/>
              </a:rPr>
              <a:t>has </a:t>
            </a:r>
            <a:r>
              <a:rPr sz="2400" spc="-20" dirty="0">
                <a:latin typeface="Carlito"/>
                <a:cs typeface="Carlito"/>
              </a:rPr>
              <a:t>two </a:t>
            </a:r>
            <a:r>
              <a:rPr sz="2400" spc="-5" dirty="0">
                <a:latin typeface="Carlito"/>
                <a:cs typeface="Carlito"/>
              </a:rPr>
              <a:t>types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components, </a:t>
            </a:r>
            <a:r>
              <a:rPr sz="2400" dirty="0">
                <a:latin typeface="Carlito"/>
                <a:cs typeface="Carlito"/>
              </a:rPr>
              <a:t>viz. biotic </a:t>
            </a:r>
            <a:r>
              <a:rPr sz="2400" spc="-10" dirty="0">
                <a:latin typeface="Carlito"/>
                <a:cs typeface="Carlito"/>
              </a:rPr>
              <a:t>component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18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abiotic  </a:t>
            </a:r>
            <a:r>
              <a:rPr sz="2400" spc="-5" dirty="0">
                <a:latin typeface="Carlito"/>
                <a:cs typeface="Carlito"/>
              </a:rPr>
              <a:t>component.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200" dirty="0">
              <a:latin typeface="Carlito"/>
              <a:cs typeface="Carlito"/>
            </a:endParaRPr>
          </a:p>
          <a:p>
            <a:pPr marL="533400">
              <a:lnSpc>
                <a:spcPct val="100000"/>
              </a:lnSpc>
            </a:pPr>
            <a:r>
              <a:rPr sz="2400" b="1" dirty="0">
                <a:latin typeface="Carlito"/>
                <a:cs typeface="Carlito"/>
              </a:rPr>
              <a:t>BIOTIC</a:t>
            </a:r>
            <a:r>
              <a:rPr sz="2400" b="1" spc="-8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COMPONENT</a:t>
            </a:r>
            <a:endParaRPr sz="2400" dirty="0">
              <a:latin typeface="Carlito"/>
              <a:cs typeface="Carlito"/>
            </a:endParaRPr>
          </a:p>
          <a:p>
            <a:pPr marL="762635" indent="-22987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763270" algn="l"/>
              </a:tabLst>
            </a:pPr>
            <a:r>
              <a:rPr sz="2400" dirty="0">
                <a:latin typeface="Carlito"/>
                <a:cs typeface="Carlito"/>
              </a:rPr>
              <a:t>All living </a:t>
            </a:r>
            <a:r>
              <a:rPr sz="2400" spc="-5" dirty="0">
                <a:latin typeface="Carlito"/>
                <a:cs typeface="Carlito"/>
              </a:rPr>
              <a:t>beings </a:t>
            </a:r>
            <a:r>
              <a:rPr sz="2400" spc="-25" dirty="0">
                <a:latin typeface="Carlito"/>
                <a:cs typeface="Carlito"/>
              </a:rPr>
              <a:t>make </a:t>
            </a:r>
            <a:r>
              <a:rPr sz="2400" spc="-1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biotic </a:t>
            </a:r>
            <a:r>
              <a:rPr sz="2400" spc="-10" dirty="0">
                <a:latin typeface="Carlito"/>
                <a:cs typeface="Carlito"/>
              </a:rPr>
              <a:t>component of </a:t>
            </a:r>
            <a:r>
              <a:rPr sz="2400" spc="-15" dirty="0">
                <a:latin typeface="Carlito"/>
                <a:cs typeface="Carlito"/>
              </a:rPr>
              <a:t>an</a:t>
            </a:r>
            <a:r>
              <a:rPr sz="2400" spc="-12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ecosystem.</a:t>
            </a:r>
            <a:endParaRPr sz="2400" dirty="0">
              <a:latin typeface="Carlito"/>
              <a:cs typeface="Carlito"/>
            </a:endParaRPr>
          </a:p>
          <a:p>
            <a:pPr marL="762635" marR="1841500" indent="-229235">
              <a:lnSpc>
                <a:spcPts val="2760"/>
              </a:lnSpc>
              <a:spcBef>
                <a:spcPts val="844"/>
              </a:spcBef>
              <a:buFont typeface="Arial"/>
              <a:buChar char="•"/>
              <a:tabLst>
                <a:tab pos="763270" algn="l"/>
              </a:tabLst>
            </a:pPr>
            <a:r>
              <a:rPr sz="2400" dirty="0">
                <a:latin typeface="Carlito"/>
                <a:cs typeface="Carlito"/>
              </a:rPr>
              <a:t>Green </a:t>
            </a:r>
            <a:r>
              <a:rPr sz="2400" spc="-5" dirty="0">
                <a:latin typeface="Carlito"/>
                <a:cs typeface="Carlito"/>
              </a:rPr>
              <a:t>plants </a:t>
            </a:r>
            <a:r>
              <a:rPr sz="2400" dirty="0">
                <a:latin typeface="Carlito"/>
                <a:cs typeface="Carlito"/>
              </a:rPr>
              <a:t>play the </a:t>
            </a:r>
            <a:r>
              <a:rPr sz="2400" spc="-20" dirty="0">
                <a:latin typeface="Carlito"/>
                <a:cs typeface="Carlito"/>
              </a:rPr>
              <a:t>role </a:t>
            </a:r>
            <a:r>
              <a:rPr sz="2400" spc="-5" dirty="0">
                <a:latin typeface="Carlito"/>
                <a:cs typeface="Carlito"/>
              </a:rPr>
              <a:t>of producers, because </a:t>
            </a:r>
            <a:r>
              <a:rPr sz="2400" dirty="0">
                <a:latin typeface="Carlito"/>
                <a:cs typeface="Carlito"/>
              </a:rPr>
              <a:t>they </a:t>
            </a:r>
            <a:r>
              <a:rPr sz="2400" spc="-5" dirty="0">
                <a:latin typeface="Carlito"/>
                <a:cs typeface="Carlito"/>
              </a:rPr>
              <a:t>prepare the food</a:t>
            </a:r>
            <a:r>
              <a:rPr sz="2400" spc="-315" dirty="0">
                <a:latin typeface="Carlito"/>
                <a:cs typeface="Carlito"/>
              </a:rPr>
              <a:t> </a:t>
            </a:r>
            <a:r>
              <a:rPr sz="2400" spc="10" dirty="0">
                <a:latin typeface="Carlito"/>
                <a:cs typeface="Carlito"/>
              </a:rPr>
              <a:t>by  </a:t>
            </a:r>
            <a:r>
              <a:rPr sz="2400" spc="-5" dirty="0">
                <a:latin typeface="Carlito"/>
                <a:cs typeface="Carlito"/>
              </a:rPr>
              <a:t>photosynthesis.</a:t>
            </a:r>
            <a:endParaRPr sz="2400" dirty="0">
              <a:latin typeface="Carlito"/>
              <a:cs typeface="Carlito"/>
            </a:endParaRPr>
          </a:p>
          <a:p>
            <a:pPr marL="762635" marR="815340" indent="-229235">
              <a:lnSpc>
                <a:spcPts val="2570"/>
              </a:lnSpc>
              <a:spcBef>
                <a:spcPts val="900"/>
              </a:spcBef>
              <a:buFont typeface="Arial"/>
              <a:buChar char="•"/>
              <a:tabLst>
                <a:tab pos="763270" algn="l"/>
              </a:tabLst>
            </a:pPr>
            <a:r>
              <a:rPr sz="2400" spc="-20" dirty="0">
                <a:latin typeface="Carlito"/>
                <a:cs typeface="Carlito"/>
              </a:rPr>
              <a:t>Animals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other </a:t>
            </a:r>
            <a:r>
              <a:rPr sz="2400" spc="-20" dirty="0">
                <a:latin typeface="Carlito"/>
                <a:cs typeface="Carlito"/>
              </a:rPr>
              <a:t>living beings </a:t>
            </a:r>
            <a:r>
              <a:rPr sz="2400" spc="-25" dirty="0">
                <a:latin typeface="Carlito"/>
                <a:cs typeface="Carlito"/>
              </a:rPr>
              <a:t>play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role </a:t>
            </a:r>
            <a:r>
              <a:rPr sz="2400" spc="-5" dirty="0">
                <a:latin typeface="Carlito"/>
                <a:cs typeface="Carlito"/>
              </a:rPr>
              <a:t>of consumers, because </a:t>
            </a:r>
            <a:r>
              <a:rPr sz="2400" dirty="0">
                <a:latin typeface="Carlito"/>
                <a:cs typeface="Carlito"/>
              </a:rPr>
              <a:t>they </a:t>
            </a:r>
            <a:r>
              <a:rPr sz="2400" spc="-25" dirty="0">
                <a:latin typeface="Carlito"/>
                <a:cs typeface="Carlito"/>
              </a:rPr>
              <a:t>take </a:t>
            </a:r>
            <a:r>
              <a:rPr sz="2400" spc="-10" dirty="0">
                <a:latin typeface="Carlito"/>
                <a:cs typeface="Carlito"/>
              </a:rPr>
              <a:t>food  </a:t>
            </a:r>
            <a:r>
              <a:rPr sz="2400" spc="-5" dirty="0">
                <a:latin typeface="Carlito"/>
                <a:cs typeface="Carlito"/>
              </a:rPr>
              <a:t>(directly or </a:t>
            </a:r>
            <a:r>
              <a:rPr sz="2400" spc="-30" dirty="0">
                <a:latin typeface="Carlito"/>
                <a:cs typeface="Carlito"/>
              </a:rPr>
              <a:t>indirectly) </a:t>
            </a:r>
            <a:r>
              <a:rPr sz="2400" spc="-25" dirty="0">
                <a:latin typeface="Carlito"/>
                <a:cs typeface="Carlito"/>
              </a:rPr>
              <a:t>from</a:t>
            </a:r>
            <a:r>
              <a:rPr sz="2400" spc="-1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plants.</a:t>
            </a:r>
          </a:p>
          <a:p>
            <a:pPr marL="12700" marR="5080">
              <a:lnSpc>
                <a:spcPts val="2760"/>
              </a:lnSpc>
              <a:spcBef>
                <a:spcPts val="60"/>
              </a:spcBef>
              <a:tabLst>
                <a:tab pos="7787005" algn="l"/>
                <a:tab pos="8701405" algn="l"/>
              </a:tabLst>
            </a:pPr>
            <a:r>
              <a:rPr sz="2400" spc="-5" dirty="0">
                <a:latin typeface="Carlito"/>
                <a:cs typeface="Carlito"/>
              </a:rPr>
              <a:t>Bacteria and </a:t>
            </a:r>
            <a:r>
              <a:rPr sz="2400" spc="-20" dirty="0">
                <a:latin typeface="Carlito"/>
                <a:cs typeface="Carlito"/>
              </a:rPr>
              <a:t>fungi play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role </a:t>
            </a:r>
            <a:r>
              <a:rPr sz="2400" spc="-5" dirty="0">
                <a:latin typeface="Carlito"/>
                <a:cs typeface="Carlito"/>
              </a:rPr>
              <a:t>of decomposers </a:t>
            </a:r>
            <a:r>
              <a:rPr sz="2400" dirty="0">
                <a:latin typeface="Carlito"/>
                <a:cs typeface="Carlito"/>
              </a:rPr>
              <a:t>as </a:t>
            </a:r>
            <a:r>
              <a:rPr sz="2400" spc="-5" dirty="0">
                <a:latin typeface="Carlito"/>
                <a:cs typeface="Carlito"/>
              </a:rPr>
              <a:t>they decompose dead </a:t>
            </a:r>
            <a:r>
              <a:rPr sz="2400" spc="-25" dirty="0">
                <a:latin typeface="Carlito"/>
                <a:cs typeface="Carlito"/>
              </a:rPr>
              <a:t>remains </a:t>
            </a:r>
            <a:r>
              <a:rPr sz="2400" spc="-5" dirty="0">
                <a:latin typeface="Carlito"/>
                <a:cs typeface="Carlito"/>
              </a:rPr>
              <a:t>of plants</a:t>
            </a:r>
            <a:r>
              <a:rPr sz="2400" spc="-19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and  </a:t>
            </a:r>
            <a:r>
              <a:rPr sz="2400" spc="-20" dirty="0">
                <a:latin typeface="Carlito"/>
                <a:cs typeface="Carlito"/>
              </a:rPr>
              <a:t>animals </a:t>
            </a:r>
            <a:r>
              <a:rPr sz="2400" spc="-5" dirty="0">
                <a:latin typeface="Carlito"/>
                <a:cs typeface="Carlito"/>
              </a:rPr>
              <a:t>so that </a:t>
            </a:r>
            <a:r>
              <a:rPr sz="2400" spc="-20" dirty="0">
                <a:latin typeface="Carlito"/>
                <a:cs typeface="Carlito"/>
              </a:rPr>
              <a:t>raw </a:t>
            </a:r>
            <a:r>
              <a:rPr sz="2400" spc="-30" dirty="0">
                <a:latin typeface="Carlito"/>
                <a:cs typeface="Carlito"/>
              </a:rPr>
              <a:t>materials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30" dirty="0">
                <a:latin typeface="Carlito"/>
                <a:cs typeface="Carlito"/>
              </a:rPr>
              <a:t>organisms </a:t>
            </a:r>
            <a:r>
              <a:rPr sz="2400" spc="-20" dirty="0">
                <a:latin typeface="Carlito"/>
                <a:cs typeface="Carlito"/>
              </a:rPr>
              <a:t>can</a:t>
            </a:r>
            <a:r>
              <a:rPr sz="2400" spc="-12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channelized	</a:t>
            </a:r>
            <a:r>
              <a:rPr sz="2400" dirty="0">
                <a:latin typeface="Carlito"/>
                <a:cs typeface="Carlito"/>
              </a:rPr>
              <a:t>back	to the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30" dirty="0">
                <a:latin typeface="Carlito"/>
                <a:cs typeface="Carlito"/>
              </a:rPr>
              <a:t>environment</a:t>
            </a:r>
            <a:endParaRPr sz="2400" dirty="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DA80C4-88B8-4344-BFF7-CFFBEEA51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609726"/>
            <a:ext cx="11080750" cy="409321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20"/>
              </a:spcBef>
            </a:pPr>
            <a:r>
              <a:rPr sz="2400" dirty="0">
                <a:latin typeface="Carlito"/>
                <a:cs typeface="Carlito"/>
              </a:rPr>
              <a:t>. </a:t>
            </a:r>
            <a:r>
              <a:rPr sz="2400" spc="-5" dirty="0">
                <a:latin typeface="Carlito"/>
                <a:cs typeface="Carlito"/>
              </a:rPr>
              <a:t>ABIOTIC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COMPONENT</a:t>
            </a:r>
            <a:endParaRPr sz="2400" dirty="0">
              <a:latin typeface="Carlito"/>
              <a:cs typeface="Carlito"/>
            </a:endParaRPr>
          </a:p>
          <a:p>
            <a:pPr marL="734695" indent="-229235">
              <a:lnSpc>
                <a:spcPts val="2570"/>
              </a:lnSpc>
              <a:spcBef>
                <a:spcPts val="1060"/>
              </a:spcBef>
              <a:buFont typeface="Arial"/>
              <a:buChar char="•"/>
              <a:tabLst>
                <a:tab pos="735330" algn="l"/>
              </a:tabLst>
            </a:pPr>
            <a:r>
              <a:rPr sz="2400" spc="-20" dirty="0">
                <a:latin typeface="Carlito"/>
                <a:cs typeface="Carlito"/>
              </a:rPr>
              <a:t>All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25" dirty="0">
                <a:latin typeface="Carlito"/>
                <a:cs typeface="Carlito"/>
              </a:rPr>
              <a:t>non-living </a:t>
            </a:r>
            <a:r>
              <a:rPr sz="2400" spc="-20" dirty="0">
                <a:latin typeface="Carlito"/>
                <a:cs typeface="Carlito"/>
              </a:rPr>
              <a:t>things </a:t>
            </a:r>
            <a:r>
              <a:rPr sz="2400" spc="-40" dirty="0">
                <a:latin typeface="Carlito"/>
                <a:cs typeface="Carlito"/>
              </a:rPr>
              <a:t>make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abiotic </a:t>
            </a:r>
            <a:r>
              <a:rPr sz="2400" spc="-5" dirty="0">
                <a:latin typeface="Carlito"/>
                <a:cs typeface="Carlito"/>
              </a:rPr>
              <a:t>component of </a:t>
            </a:r>
            <a:r>
              <a:rPr sz="2400" dirty="0">
                <a:latin typeface="Carlito"/>
                <a:cs typeface="Carlito"/>
              </a:rPr>
              <a:t>an </a:t>
            </a:r>
            <a:r>
              <a:rPr sz="2400" spc="-25" dirty="0">
                <a:latin typeface="Carlito"/>
                <a:cs typeface="Carlito"/>
              </a:rPr>
              <a:t>ecosystem. </a:t>
            </a:r>
            <a:r>
              <a:rPr sz="2400" spc="-55" dirty="0">
                <a:latin typeface="Carlito"/>
                <a:cs typeface="Carlito"/>
              </a:rPr>
              <a:t>Air, </a:t>
            </a:r>
            <a:r>
              <a:rPr sz="2400" spc="-20" dirty="0">
                <a:latin typeface="Carlito"/>
                <a:cs typeface="Carlito"/>
              </a:rPr>
              <a:t>water</a:t>
            </a:r>
            <a:r>
              <a:rPr sz="2400" spc="-22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  </a:t>
            </a:r>
            <a:r>
              <a:rPr sz="2400" spc="-5" dirty="0">
                <a:latin typeface="Carlito"/>
                <a:cs typeface="Carlito"/>
              </a:rPr>
              <a:t>soil </a:t>
            </a:r>
            <a:r>
              <a:rPr sz="2400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5" dirty="0">
                <a:latin typeface="Carlito"/>
                <a:cs typeface="Carlito"/>
              </a:rPr>
              <a:t>abiotic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components.</a:t>
            </a:r>
            <a:endParaRPr sz="2400" dirty="0">
              <a:latin typeface="Carlito"/>
              <a:cs typeface="Carlito"/>
            </a:endParaRPr>
          </a:p>
          <a:p>
            <a:pPr marL="734695" marR="144145" indent="-229235">
              <a:lnSpc>
                <a:spcPts val="2590"/>
              </a:lnSpc>
              <a:spcBef>
                <a:spcPts val="1015"/>
              </a:spcBef>
              <a:buFont typeface="Arial"/>
              <a:buChar char="•"/>
              <a:tabLst>
                <a:tab pos="735330" algn="l"/>
              </a:tabLst>
            </a:pPr>
            <a:r>
              <a:rPr sz="2400" spc="-20" dirty="0">
                <a:latin typeface="Carlito"/>
                <a:cs typeface="Carlito"/>
              </a:rPr>
              <a:t>Air </a:t>
            </a:r>
            <a:r>
              <a:rPr sz="2400" spc="-5" dirty="0">
                <a:latin typeface="Carlito"/>
                <a:cs typeface="Carlito"/>
              </a:rPr>
              <a:t>provides </a:t>
            </a:r>
            <a:r>
              <a:rPr sz="2400" spc="-25" dirty="0">
                <a:latin typeface="Carlito"/>
                <a:cs typeface="Carlito"/>
              </a:rPr>
              <a:t>oxygen </a:t>
            </a:r>
            <a:r>
              <a:rPr sz="2400" spc="-20" dirty="0">
                <a:latin typeface="Carlito"/>
                <a:cs typeface="Carlito"/>
              </a:rPr>
              <a:t>(for </a:t>
            </a:r>
            <a:r>
              <a:rPr sz="2400" dirty="0">
                <a:latin typeface="Carlito"/>
                <a:cs typeface="Carlito"/>
              </a:rPr>
              <a:t>respiration), </a:t>
            </a:r>
            <a:r>
              <a:rPr sz="2400" spc="-10" dirty="0">
                <a:latin typeface="Carlito"/>
                <a:cs typeface="Carlito"/>
              </a:rPr>
              <a:t>carbon </a:t>
            </a:r>
            <a:r>
              <a:rPr sz="2400" spc="-30" dirty="0">
                <a:latin typeface="Carlito"/>
                <a:cs typeface="Carlito"/>
              </a:rPr>
              <a:t>dioxide </a:t>
            </a:r>
            <a:r>
              <a:rPr sz="2400" spc="-5" dirty="0">
                <a:latin typeface="Carlito"/>
                <a:cs typeface="Carlito"/>
              </a:rPr>
              <a:t>(for photosynthesis) </a:t>
            </a:r>
            <a:r>
              <a:rPr sz="2400" spc="15" dirty="0">
                <a:latin typeface="Carlito"/>
                <a:cs typeface="Carlito"/>
              </a:rPr>
              <a:t>andother  </a:t>
            </a:r>
            <a:r>
              <a:rPr sz="2400" dirty="0">
                <a:latin typeface="Carlito"/>
                <a:cs typeface="Carlito"/>
              </a:rPr>
              <a:t>gases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various </a:t>
            </a:r>
            <a:r>
              <a:rPr sz="2400" spc="-5" dirty="0">
                <a:latin typeface="Carlito"/>
                <a:cs typeface="Carlito"/>
              </a:rPr>
              <a:t>needs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living</a:t>
            </a:r>
            <a:r>
              <a:rPr sz="2400" spc="-260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beings.</a:t>
            </a:r>
            <a:endParaRPr sz="2400" dirty="0">
              <a:latin typeface="Carlito"/>
              <a:cs typeface="Carlito"/>
            </a:endParaRPr>
          </a:p>
          <a:p>
            <a:pPr marL="734695" marR="125730" indent="-229235">
              <a:lnSpc>
                <a:spcPts val="2570"/>
              </a:lnSpc>
              <a:spcBef>
                <a:spcPts val="1035"/>
              </a:spcBef>
              <a:buFont typeface="Arial"/>
              <a:buChar char="•"/>
              <a:tabLst>
                <a:tab pos="735330" algn="l"/>
              </a:tabLst>
            </a:pPr>
            <a:r>
              <a:rPr sz="2400" spc="-20" dirty="0">
                <a:latin typeface="Carlito"/>
                <a:cs typeface="Carlito"/>
              </a:rPr>
              <a:t>Water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essential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all </a:t>
            </a:r>
            <a:r>
              <a:rPr sz="2400" spc="-5" dirty="0">
                <a:latin typeface="Carlito"/>
                <a:cs typeface="Carlito"/>
              </a:rPr>
              <a:t>living beings </a:t>
            </a:r>
            <a:r>
              <a:rPr sz="2400" dirty="0">
                <a:latin typeface="Carlito"/>
                <a:cs typeface="Carlito"/>
              </a:rPr>
              <a:t>because all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metabolic </a:t>
            </a:r>
            <a:r>
              <a:rPr sz="2400" spc="-5" dirty="0">
                <a:latin typeface="Carlito"/>
                <a:cs typeface="Carlito"/>
              </a:rPr>
              <a:t>activities happen</a:t>
            </a:r>
            <a:r>
              <a:rPr sz="2400" spc="-204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in  the </a:t>
            </a:r>
            <a:r>
              <a:rPr sz="2400" spc="-5" dirty="0">
                <a:latin typeface="Carlito"/>
                <a:cs typeface="Carlito"/>
              </a:rPr>
              <a:t>presence of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0" dirty="0">
                <a:latin typeface="Carlito"/>
                <a:cs typeface="Carlito"/>
              </a:rPr>
              <a:t>water.</a:t>
            </a:r>
            <a:endParaRPr sz="2400" dirty="0">
              <a:latin typeface="Carlito"/>
              <a:cs typeface="Carlito"/>
            </a:endParaRPr>
          </a:p>
          <a:p>
            <a:pPr marL="734695" indent="-229235">
              <a:lnSpc>
                <a:spcPts val="2760"/>
              </a:lnSpc>
              <a:spcBef>
                <a:spcPts val="830"/>
              </a:spcBef>
              <a:buFont typeface="Arial"/>
              <a:buChar char="•"/>
              <a:tabLst>
                <a:tab pos="735330" algn="l"/>
              </a:tabLst>
            </a:pPr>
            <a:r>
              <a:rPr sz="2400" dirty="0">
                <a:latin typeface="Carlito"/>
                <a:cs typeface="Carlito"/>
              </a:rPr>
              <a:t>Soil is </a:t>
            </a:r>
            <a:r>
              <a:rPr sz="2400" spc="5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reservoir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various nutrients which </a:t>
            </a:r>
            <a:r>
              <a:rPr sz="2400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utilized </a:t>
            </a:r>
            <a:r>
              <a:rPr sz="2400" spc="5" dirty="0">
                <a:latin typeface="Carlito"/>
                <a:cs typeface="Carlito"/>
              </a:rPr>
              <a:t>by </a:t>
            </a:r>
            <a:r>
              <a:rPr sz="2400" spc="-5" dirty="0">
                <a:latin typeface="Carlito"/>
                <a:cs typeface="Carlito"/>
              </a:rPr>
              <a:t>plants. Through</a:t>
            </a:r>
            <a:r>
              <a:rPr sz="2400" spc="-3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plants,  </a:t>
            </a:r>
            <a:r>
              <a:rPr sz="2400" dirty="0">
                <a:latin typeface="Carlito"/>
                <a:cs typeface="Carlito"/>
              </a:rPr>
              <a:t>these </a:t>
            </a:r>
            <a:r>
              <a:rPr sz="2400" spc="-5" dirty="0">
                <a:latin typeface="Carlito"/>
                <a:cs typeface="Carlito"/>
              </a:rPr>
              <a:t>nutrients reach </a:t>
            </a:r>
            <a:r>
              <a:rPr sz="2400" spc="-10" dirty="0">
                <a:latin typeface="Carlito"/>
                <a:cs typeface="Carlito"/>
              </a:rPr>
              <a:t>other </a:t>
            </a:r>
            <a:r>
              <a:rPr sz="2400" spc="-5" dirty="0">
                <a:latin typeface="Carlito"/>
                <a:cs typeface="Carlito"/>
              </a:rPr>
              <a:t>living</a:t>
            </a:r>
            <a:r>
              <a:rPr sz="2400" spc="1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beings.</a:t>
            </a:r>
          </a:p>
          <a:p>
            <a:pPr marL="520700">
              <a:lnSpc>
                <a:spcPct val="100000"/>
              </a:lnSpc>
              <a:spcBef>
                <a:spcPts val="625"/>
              </a:spcBef>
            </a:pPr>
            <a:r>
              <a:rPr sz="2400" dirty="0">
                <a:latin typeface="Arial"/>
                <a:cs typeface="Arial"/>
              </a:rPr>
              <a:t>•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6C3D54-139C-4939-8973-27BD2C53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86004" y="499237"/>
            <a:ext cx="10627995" cy="560324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sz="2400" dirty="0">
                <a:latin typeface="Carlito"/>
                <a:cs typeface="Carlito"/>
              </a:rPr>
              <a:t>It </a:t>
            </a:r>
            <a:r>
              <a:rPr sz="2400" spc="-5" dirty="0">
                <a:latin typeface="Carlito"/>
                <a:cs typeface="Carlito"/>
              </a:rPr>
              <a:t>includes three </a:t>
            </a:r>
            <a:r>
              <a:rPr sz="2400" dirty="0">
                <a:latin typeface="Carlito"/>
                <a:cs typeface="Carlito"/>
              </a:rPr>
              <a:t>types </a:t>
            </a:r>
            <a:r>
              <a:rPr sz="2400" spc="-10" dirty="0">
                <a:latin typeface="Carlito"/>
                <a:cs typeface="Carlito"/>
              </a:rPr>
              <a:t>of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organisms: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400" b="1" spc="-5" dirty="0">
                <a:latin typeface="Carlito"/>
                <a:cs typeface="Carlito"/>
              </a:rPr>
              <a:t>Producer</a:t>
            </a:r>
            <a:endParaRPr sz="2400" dirty="0">
              <a:latin typeface="Carlito"/>
              <a:cs typeface="Carlito"/>
            </a:endParaRPr>
          </a:p>
          <a:p>
            <a:pPr marL="308610" indent="-296545">
              <a:lnSpc>
                <a:spcPts val="2750"/>
              </a:lnSpc>
              <a:spcBef>
                <a:spcPts val="244"/>
              </a:spcBef>
              <a:buFont typeface="Arial"/>
              <a:buChar char="•"/>
              <a:tabLst>
                <a:tab pos="307975" algn="l"/>
                <a:tab pos="309245" algn="l"/>
              </a:tabLst>
            </a:pPr>
            <a:r>
              <a:rPr sz="2400" dirty="0">
                <a:latin typeface="Carlito"/>
                <a:cs typeface="Carlito"/>
              </a:rPr>
              <a:t>Green </a:t>
            </a:r>
            <a:r>
              <a:rPr sz="2400" spc="-5" dirty="0">
                <a:latin typeface="Carlito"/>
                <a:cs typeface="Carlito"/>
              </a:rPr>
              <a:t>plants </a:t>
            </a:r>
            <a:r>
              <a:rPr sz="2400" dirty="0">
                <a:latin typeface="Carlito"/>
                <a:cs typeface="Carlito"/>
              </a:rPr>
              <a:t>play the </a:t>
            </a:r>
            <a:r>
              <a:rPr sz="2400" spc="-20" dirty="0">
                <a:latin typeface="Carlito"/>
                <a:cs typeface="Carlito"/>
              </a:rPr>
              <a:t>role </a:t>
            </a:r>
            <a:r>
              <a:rPr sz="2400" spc="-5" dirty="0">
                <a:latin typeface="Carlito"/>
                <a:cs typeface="Carlito"/>
              </a:rPr>
              <a:t>of producers, because </a:t>
            </a:r>
            <a:r>
              <a:rPr sz="2400" dirty="0">
                <a:latin typeface="Carlito"/>
                <a:cs typeface="Carlito"/>
              </a:rPr>
              <a:t>they </a:t>
            </a:r>
            <a:r>
              <a:rPr sz="2400" spc="-5" dirty="0">
                <a:latin typeface="Carlito"/>
                <a:cs typeface="Carlito"/>
              </a:rPr>
              <a:t>prepare their food</a:t>
            </a:r>
            <a:r>
              <a:rPr sz="2400" spc="-36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by</a:t>
            </a:r>
            <a:endParaRPr sz="2400" dirty="0">
              <a:latin typeface="Carlito"/>
              <a:cs typeface="Carlito"/>
            </a:endParaRPr>
          </a:p>
          <a:p>
            <a:pPr marL="241300">
              <a:lnSpc>
                <a:spcPts val="2750"/>
              </a:lnSpc>
            </a:pPr>
            <a:r>
              <a:rPr sz="2400" b="1" spc="-5" dirty="0">
                <a:latin typeface="Carlito"/>
                <a:cs typeface="Carlito"/>
              </a:rPr>
              <a:t>photosynthesis.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b="1" spc="-5" dirty="0">
                <a:latin typeface="Carlito"/>
                <a:cs typeface="Carlito"/>
              </a:rPr>
              <a:t>Consumer</a:t>
            </a:r>
            <a:endParaRPr sz="2400" dirty="0">
              <a:latin typeface="Carlito"/>
              <a:cs typeface="Carlito"/>
            </a:endParaRPr>
          </a:p>
          <a:p>
            <a:pPr marL="241300" marR="1177290" indent="-228600">
              <a:lnSpc>
                <a:spcPts val="2620"/>
              </a:lnSpc>
              <a:spcBef>
                <a:spcPts val="565"/>
              </a:spcBef>
              <a:buFont typeface="Arial"/>
              <a:buChar char="•"/>
              <a:tabLst>
                <a:tab pos="307975" algn="l"/>
                <a:tab pos="309245" algn="l"/>
              </a:tabLst>
            </a:pPr>
            <a:r>
              <a:rPr dirty="0"/>
              <a:t>	</a:t>
            </a:r>
            <a:r>
              <a:rPr sz="2400" dirty="0">
                <a:latin typeface="Carlito"/>
                <a:cs typeface="Carlito"/>
              </a:rPr>
              <a:t>Animals </a:t>
            </a:r>
            <a:r>
              <a:rPr sz="2400" spc="-1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other </a:t>
            </a:r>
            <a:r>
              <a:rPr sz="2400" dirty="0">
                <a:latin typeface="Carlito"/>
                <a:cs typeface="Carlito"/>
              </a:rPr>
              <a:t>living beings </a:t>
            </a:r>
            <a:r>
              <a:rPr sz="2400" spc="-20" dirty="0">
                <a:latin typeface="Carlito"/>
                <a:cs typeface="Carlito"/>
              </a:rPr>
              <a:t>play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role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b="1" spc="-5" dirty="0">
                <a:latin typeface="Carlito"/>
                <a:cs typeface="Carlito"/>
              </a:rPr>
              <a:t>consumers</a:t>
            </a:r>
            <a:r>
              <a:rPr sz="2400" spc="-5" dirty="0">
                <a:latin typeface="Carlito"/>
                <a:cs typeface="Carlito"/>
              </a:rPr>
              <a:t>, </a:t>
            </a:r>
            <a:r>
              <a:rPr sz="2400" dirty="0">
                <a:latin typeface="Carlito"/>
                <a:cs typeface="Carlito"/>
              </a:rPr>
              <a:t>they </a:t>
            </a:r>
            <a:r>
              <a:rPr sz="2400" spc="20" dirty="0">
                <a:latin typeface="Carlito"/>
                <a:cs typeface="Carlito"/>
              </a:rPr>
              <a:t>takefood  </a:t>
            </a:r>
            <a:r>
              <a:rPr sz="2400" spc="-5" dirty="0">
                <a:latin typeface="Carlito"/>
                <a:cs typeface="Carlito"/>
              </a:rPr>
              <a:t>(directly or indirectly) from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plants.</a:t>
            </a:r>
            <a:endParaRPr sz="2400" dirty="0">
              <a:latin typeface="Carlito"/>
              <a:cs typeface="Carlito"/>
            </a:endParaRPr>
          </a:p>
          <a:p>
            <a:pPr marL="308610" indent="-296545">
              <a:lnSpc>
                <a:spcPts val="2855"/>
              </a:lnSpc>
              <a:spcBef>
                <a:spcPts val="245"/>
              </a:spcBef>
              <a:buFont typeface="Arial"/>
              <a:buChar char="•"/>
              <a:tabLst>
                <a:tab pos="307975" algn="l"/>
                <a:tab pos="309245" algn="l"/>
              </a:tabLst>
            </a:pPr>
            <a:r>
              <a:rPr sz="2400" dirty="0">
                <a:latin typeface="Carlito"/>
                <a:cs typeface="Carlito"/>
              </a:rPr>
              <a:t>Consumers </a:t>
            </a:r>
            <a:r>
              <a:rPr sz="2400" spc="-20" dirty="0">
                <a:latin typeface="Carlito"/>
                <a:cs typeface="Carlito"/>
              </a:rPr>
              <a:t>can </a:t>
            </a:r>
            <a:r>
              <a:rPr sz="2400" dirty="0">
                <a:latin typeface="Carlito"/>
                <a:cs typeface="Carlito"/>
              </a:rPr>
              <a:t>be </a:t>
            </a:r>
            <a:r>
              <a:rPr sz="2400" spc="-10" dirty="0">
                <a:latin typeface="Carlito"/>
                <a:cs typeface="Carlito"/>
              </a:rPr>
              <a:t>further </a:t>
            </a:r>
            <a:r>
              <a:rPr sz="2400" spc="-5" dirty="0">
                <a:latin typeface="Carlito"/>
                <a:cs typeface="Carlito"/>
              </a:rPr>
              <a:t>divided into three</a:t>
            </a:r>
            <a:r>
              <a:rPr sz="2400" spc="-114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groups:</a:t>
            </a:r>
            <a:endParaRPr sz="2400" dirty="0">
              <a:latin typeface="Carlito"/>
              <a:cs typeface="Carlito"/>
            </a:endParaRPr>
          </a:p>
          <a:p>
            <a:pPr marL="698500" lvl="1" indent="-229235">
              <a:lnSpc>
                <a:spcPts val="2820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Carlito"/>
                <a:cs typeface="Carlito"/>
              </a:rPr>
              <a:t>Herbivores</a:t>
            </a:r>
          </a:p>
          <a:p>
            <a:pPr marL="698500" lvl="1" indent="-229235">
              <a:lnSpc>
                <a:spcPts val="2820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Carlito"/>
                <a:cs typeface="Carlito"/>
              </a:rPr>
              <a:t>Carnivores</a:t>
            </a:r>
          </a:p>
          <a:p>
            <a:pPr marL="698500" lvl="1" indent="-229235">
              <a:lnSpc>
                <a:spcPts val="2860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Carlito"/>
                <a:cs typeface="Carlito"/>
              </a:rPr>
              <a:t>Omnivores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400" b="1" spc="-5" dirty="0">
                <a:latin typeface="Carlito"/>
                <a:cs typeface="Carlito"/>
              </a:rPr>
              <a:t>Decomposer/saprophyte</a:t>
            </a:r>
            <a:endParaRPr sz="2400" dirty="0">
              <a:latin typeface="Carlito"/>
              <a:cs typeface="Carlito"/>
            </a:endParaRPr>
          </a:p>
          <a:p>
            <a:pPr marL="241300" marR="5080" indent="-228600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307975" algn="l"/>
                <a:tab pos="309245" algn="l"/>
              </a:tabLst>
            </a:pPr>
            <a:r>
              <a:rPr dirty="0"/>
              <a:t>	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micro-organisms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which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break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down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complex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organic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compounds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present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in  dead </a:t>
            </a:r>
            <a:r>
              <a:rPr sz="2400" spc="-5" dirty="0">
                <a:latin typeface="Carlito"/>
                <a:cs typeface="Carlito"/>
              </a:rPr>
              <a:t>plants and animals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their products </a:t>
            </a:r>
            <a:r>
              <a:rPr sz="2400" spc="-25" dirty="0">
                <a:latin typeface="Carlito"/>
                <a:cs typeface="Carlito"/>
              </a:rPr>
              <a:t>like </a:t>
            </a:r>
            <a:r>
              <a:rPr sz="2400" spc="-5" dirty="0">
                <a:latin typeface="Carlito"/>
                <a:cs typeface="Carlito"/>
              </a:rPr>
              <a:t>faeces, urine, </a:t>
            </a:r>
            <a:r>
              <a:rPr sz="2400" spc="-20" dirty="0">
                <a:latin typeface="Carlito"/>
                <a:cs typeface="Carlito"/>
              </a:rPr>
              <a:t>etc. </a:t>
            </a:r>
            <a:r>
              <a:rPr sz="2400" dirty="0">
                <a:latin typeface="Carlito"/>
                <a:cs typeface="Carlito"/>
              </a:rPr>
              <a:t>into </a:t>
            </a:r>
            <a:r>
              <a:rPr sz="2400" spc="-5" dirty="0">
                <a:latin typeface="Carlito"/>
                <a:cs typeface="Carlito"/>
              </a:rPr>
              <a:t>simpler  substances </a:t>
            </a:r>
            <a:r>
              <a:rPr sz="2400" spc="-10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called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decomposers.</a:t>
            </a:r>
            <a:endParaRPr sz="2400" dirty="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4AE49E-DE20-4825-8029-8928AE63F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6755" y="762000"/>
            <a:ext cx="10229850" cy="4373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DAE06B-5A6B-4A1C-8F15-A5085F5FE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204" y="2484577"/>
            <a:ext cx="736092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0" spc="-5" dirty="0">
                <a:latin typeface="Carlito"/>
                <a:cs typeface="Carlito"/>
              </a:rPr>
              <a:t>http</a:t>
            </a:r>
            <a:r>
              <a:rPr sz="2800" b="0" spc="-5" dirty="0">
                <a:latin typeface="Carlito"/>
                <a:cs typeface="Carlito"/>
                <a:hlinkClick r:id="rId2"/>
              </a:rPr>
              <a:t>s://ww</a:t>
            </a:r>
            <a:r>
              <a:rPr sz="2800" b="0" spc="-5" dirty="0">
                <a:latin typeface="Carlito"/>
                <a:cs typeface="Carlito"/>
              </a:rPr>
              <a:t>w.</a:t>
            </a:r>
            <a:r>
              <a:rPr sz="2800" b="0" spc="-5" dirty="0">
                <a:latin typeface="Carlito"/>
                <a:cs typeface="Carlito"/>
                <a:hlinkClick r:id="rId2"/>
              </a:rPr>
              <a:t>youtube.com/watch?v=L5B-JMnBIyQ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0C61A9-0A27-43D5-993C-7A81B8086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78552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547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Carlito</vt:lpstr>
      <vt:lpstr>Times New Roman</vt:lpstr>
      <vt:lpstr>Trebuchet MS</vt:lpstr>
      <vt:lpstr>Office Theme</vt:lpstr>
      <vt:lpstr>OUR ENVIRONMENT  SUBJECT: BIOLOGY  CHAPTER NUMBER 15</vt:lpstr>
      <vt:lpstr>Environment</vt:lpstr>
      <vt:lpstr>Pollution.</vt:lpstr>
      <vt:lpstr>Pollutant</vt:lpstr>
      <vt:lpstr>WHAT ARE ITS COMPONENTS?</vt:lpstr>
      <vt:lpstr>PowerPoint Presentation</vt:lpstr>
      <vt:lpstr>PowerPoint Presentation</vt:lpstr>
      <vt:lpstr>PowerPoint Presentation</vt:lpstr>
      <vt:lpstr>https://www.youtube.com/watch?v=L5B-JMnBIyQ</vt:lpstr>
      <vt:lpstr>HOME ASSIGNMENTS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ENVIRONMENT  SUBJECT: BIOLOGY  CHAPTER NUMBER 15</dc:title>
  <cp:lastModifiedBy>DEBASHISH BALA</cp:lastModifiedBy>
  <cp:revision>1</cp:revision>
  <dcterms:created xsi:type="dcterms:W3CDTF">2021-12-18T09:39:16Z</dcterms:created>
  <dcterms:modified xsi:type="dcterms:W3CDTF">2022-04-01T19:13:43Z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2021-12-18T00:00:00Z</vt:filetime>
  </property>
</Properties>
</file>