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1"/>
  </p:notesMasterIdLst>
  <p:sldIdLst>
    <p:sldId id="256" r:id="rId2"/>
    <p:sldId id="274" r:id="rId3"/>
    <p:sldId id="257" r:id="rId4"/>
    <p:sldId id="279" r:id="rId5"/>
    <p:sldId id="276" r:id="rId6"/>
    <p:sldId id="278" r:id="rId7"/>
    <p:sldId id="258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59" r:id="rId2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  <p:cmAuthor id="1" name="Pratyusa Mishra" initials="PM" lastIdx="1" clrIdx="1">
    <p:extLst>
      <p:ext uri="{19B8F6BF-5375-455C-9EA6-DF929625EA0E}">
        <p15:presenceInfo xmlns:p15="http://schemas.microsoft.com/office/powerpoint/2012/main" userId="c8a02764a3bda7d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4" d="100"/>
          <a:sy n="124" d="100"/>
        </p:scale>
        <p:origin x="274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459473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216751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28605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660168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959504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434177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408959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295814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561955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871317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943443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41622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30906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search?rlz=1C1RLNS_enIN908IN908&amp;q=susan+hill+awards&amp;stick=H4sIAAAAAAAAAOPgE-LUz9U3MC0zsDTWks1OttJPLE8sSoGQ8eWZeXmpRVZgTvEiVsHi0uLEPIWMzJwcBYgYAOc1bolAAAAA&amp;sa=X&amp;ved=2ahUKEwi_2tjqhuHqAhWZSH0KHe0wD4oQ6BMoADAeegQIEhAC" TargetMode="External"/><Relationship Id="rId13" Type="http://schemas.openxmlformats.org/officeDocument/2006/relationships/hyperlink" Target="https://www.google.com/search?rlz=1C1RLNS_enIN908IN908&amp;q=susan+hill+children&amp;stick=H4sIAAAAAAAAAOPgE-LUz9U3MC0zsDTWkspOttIvSM0vyEkFUkXF-XlWyRmZOSlFqXmLWIWLS4sT8xSA_BwFmCgAiUkc4j8AAAA&amp;sa=X&amp;ved=2ahUKEwi_2tjqhuHqAhWZSH0KHe0wD4oQ6BMoADAfegQIDxAC" TargetMode="External"/><Relationship Id="rId18" Type="http://schemas.openxmlformats.org/officeDocument/2006/relationships/hyperlink" Target="https://www.google.com/search?rlz=1C1RLNS_enIN908IN908&amp;q=susan+hill+education&amp;stick=H4sIAAAAAAAAAOPgE-LUz9U3MC0zsDTWks5OttIvSM0vyEkFUkXF-XlWqSmlyYklmfl5i1hFikuLE_MUMjJzchTgwgBnaD5AQQAAAA&amp;sa=X&amp;ved=2ahUKEwi_2tjqhuHqAhWZSH0KHe0wD4oQ6BMoADAgegQIDhAC" TargetMode="External"/><Relationship Id="rId3" Type="http://schemas.openxmlformats.org/officeDocument/2006/relationships/image" Target="../media/image4.png"/><Relationship Id="rId21" Type="http://schemas.openxmlformats.org/officeDocument/2006/relationships/hyperlink" Target="https://www.google.com/search?rlz=1C1RLNS_enIN908IN908&amp;q=Scarborough+Convent+School&amp;stick=H4sIAAAAAAAAAOPgE-LUz9U3MC0zsDRW4tVP1zc0TKqszC6vTLLQks5OttIvSM0vyEkFUkXF-XlWqSmlyYklmfl5i1ilgpMTi5Lyi_JL0zMUnPPzylLzShSCkzPy83N2sDICAL7Cz9tZAAAA&amp;sa=X&amp;ved=2ahUKEwi_2tjqhuHqAhWZSH0KHe0wD4oQmxMoAzAgegQIDhAF" TargetMode="External"/><Relationship Id="rId7" Type="http://schemas.openxmlformats.org/officeDocument/2006/relationships/hyperlink" Target="https://www.google.com/search?rlz=1C1RLNS_enIN908IN908&amp;q=Stanley+Wells&amp;stick=H4sIAAAAAAAAAOPgE-LUz9U3MC0zsDRW4oIws9NzjLQkspOt9AtS8wtyUoFUUXF-nlVxQX5pceoiVt7gksS8nNRKhfDUnJziHayMANgvZS1GAAAA&amp;sa=X&amp;ved=2ahUKEwi_2tjqhuHqAhWZSH0KHe0wD4oQmxMoATAdegQIFBAD" TargetMode="External"/><Relationship Id="rId12" Type="http://schemas.openxmlformats.org/officeDocument/2006/relationships/hyperlink" Target="https://www.google.com/search?rlz=1C1RLNS_enIN908IN908&amp;q=Novel+Award&amp;stick=H4sIAAAAAAAAAOPgE-LUz9U3MC0zsDRW4gIxU3JN89KMtWSzk630E8sTi1IgZHx5Zl5eapEVmFO8iJXbL78sNUfBEcTdwcoIACSoj8RJAAAA&amp;sa=X&amp;ved=2ahUKEwi_2tjqhuHqAhWZSH0KHe0wD4oQmxMoBDAeegQIEhAG" TargetMode="External"/><Relationship Id="rId17" Type="http://schemas.openxmlformats.org/officeDocument/2006/relationships/hyperlink" Target="https://www.google.com/search?rlz=1C1RLNS_enIN908IN908&amp;q=Imogen+Wells&amp;stick=H4sIAAAAAAAAAOPgE-LUz9U3MC0zsDRW4gIxC5ItC0tKtKSyk630C1LzC3JSgVRRcX6eVXJGZk5KUWreIlYez9z89NQ8hfDUnJziHayMACskCzVHAAAA&amp;sa=X&amp;ved=2ahUKEwi_2tjqhuHqAhWZSH0KHe0wD4oQmxMoBDAfegQIDxAG" TargetMode="External"/><Relationship Id="rId2" Type="http://schemas.openxmlformats.org/officeDocument/2006/relationships/notesSlide" Target="../notesSlides/notesSlide2.xml"/><Relationship Id="rId16" Type="http://schemas.openxmlformats.org/officeDocument/2006/relationships/hyperlink" Target="https://www.google.com/search?rlz=1C1RLNS_enIN908IN908&amp;q=Jessica+Wells&amp;stick=H4sIAAAAAAAAAOPgE-LUz9U3MC0zsDRW4gIxC5ItC0sstKSyk630C1LzC3JSgVRRcX6eVXJGZk5KUWreIlZer9Ti4szkRIXw1Jyc4h2sjAAYPWtvSAAAAA&amp;sa=X&amp;ved=2ahUKEwi_2tjqhuHqAhWZSH0KHe0wD4oQmxMoAzAfegQIDxAF" TargetMode="External"/><Relationship Id="rId20" Type="http://schemas.openxmlformats.org/officeDocument/2006/relationships/hyperlink" Target="https://www.google.com/search?rlz=1C1RLNS_enIN908IN908&amp;q=Barr%27s+Hill+School&amp;stick=H4sIAAAAAAAAAOPgE-LUz9U3MC0zsDRW4gIxjZNNk1KStKSzk630C1LzC3JSgVRRcX6eVWpKaXJiSWZ-3iJWIafEoiL1YgWPzJwcheDkjPz8nB2sjACnb70iTgAAAA&amp;sa=X&amp;ved=2ahUKEwi_2tjqhuHqAhWZSH0KHe0wD4oQmxMoAjAgegQIDhA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om/search?rlz=1C1RLNS_enIN908IN908&amp;q=susan+hill+spouse&amp;stick=H4sIAAAAAAAAAOPgE-LUz9U3MC0zsDTWkshOttIvSM0vyEkFUkXF-XlWxQX5pcWpi1gFi0uLE_MUMjJzchQgYgCaEofTOwAAAA&amp;sa=X&amp;ved=2ahUKEwi_2tjqhuHqAhWZSH0KHe0wD4oQ6BMoADAdegQIFBAC" TargetMode="External"/><Relationship Id="rId11" Type="http://schemas.openxmlformats.org/officeDocument/2006/relationships/hyperlink" Target="https://www.google.com/search?rlz=1C1RLNS_enIN908IN908&amp;q=Nestl%C3%A9+Smarties+Book+Prize+for+6+to+8+years&amp;stick=H4sIAAAAAAAAAOPgE-LUz9U3MC0zsDRW4tVP1zc0TC-pSqvKKozXks1OttJPLE8sSoGQ8eWZeXmpRVZgTvEiVh2_1OKSnMMrFYJzE4tKMlOLFZzy87MVAooyq1IV0vKLFMwUSvIVLBQqUxOLinewMgIA3JrgeG0AAAA&amp;sa=X&amp;ved=2ahUKEwi_2tjqhuHqAhWZSH0KHe0wD4oQmxMoAzAeegQIEhAF" TargetMode="External"/><Relationship Id="rId5" Type="http://schemas.openxmlformats.org/officeDocument/2006/relationships/hyperlink" Target="https://www.google.com/search?rlz=1C1RLNS_enIN908IN908&amp;q=Scarborough,+North+Yorkshire&amp;stick=H4sIAAAAAAAAAOPgE-LUz9U3MC0zsDRWAjONDPMKUrTEspOt9AtS8wtyUoFUUXF-nlVSflHeIlaZ4OTEIiAzvzQ9Q0fBL7-oJEMhMr8ouzgjsyh1BysjAHOwFNNSAAAA&amp;sa=X&amp;ved=2ahUKEwi_2tjqhuHqAhWZSH0KHe0wD4oQmxMoATAcegQIFRAD" TargetMode="External"/><Relationship Id="rId15" Type="http://schemas.openxmlformats.org/officeDocument/2006/relationships/hyperlink" Target="https://www.google.com/search?rlz=1C1RLNS_enIN908IN908&amp;q=Clemency+Wells&amp;stick=H4sIAAAAAAAAAOPgE-LUz9U3MC0zsDRW4gIxC5ItC0tytKSyk630C1LzC3JSgVRRcX6eVXJGZk5KUWreIlY-55zU3NS85EqF8NScnOIdrIwAD5oA2UkAAAA&amp;sa=X&amp;ved=2ahUKEwi_2tjqhuHqAhWZSH0KHe0wD4oQmxMoAjAfegQIDxAE" TargetMode="External"/><Relationship Id="rId10" Type="http://schemas.openxmlformats.org/officeDocument/2006/relationships/hyperlink" Target="https://www.google.com/search?rlz=1C1RLNS_enIN908IN908&amp;q=John+Llewellyn+Rhys+Prize&amp;stick=H4sIAAAAAAAAAOPgE-LUz9U3MC0zsDRWAjMNK-MLk7Rks5Ot9BPLE4tSIGR8eWZeXmqRFZhTvIhV0is_I0_BJye1PDUnpzJPISijslghoCizKnUHKyMA6vi7UVYAAAA&amp;sa=X&amp;ved=2ahUKEwi_2tjqhuHqAhWZSH0KHe0wD4oQmxMoAjAeegQIEhAE" TargetMode="External"/><Relationship Id="rId19" Type="http://schemas.openxmlformats.org/officeDocument/2006/relationships/hyperlink" Target="https://www.google.com/search?rlz=1C1RLNS_enIN908IN908&amp;q=King%27s+College+London&amp;stick=H4sIAAAAAAAAAOPgE-LUz9U3MC0zsDRWAjMNTSrSzLSks5Ot9AtS8wtyUoFUUXF-nlVqSmlyYklmft4iVlHvzLx09WIF5_ycnNT0VAWf_LyU_LwdrIwA7tvAGFAAAAA&amp;sa=X&amp;ved=2ahUKEwi_2tjqhuHqAhWZSH0KHe0wD4oQmxMoATAgegQIDhAD" TargetMode="External"/><Relationship Id="rId4" Type="http://schemas.openxmlformats.org/officeDocument/2006/relationships/hyperlink" Target="https://www.google.com/search?rlz=1C1RLNS_enIN908IN908&amp;q=susan+hill+born&amp;stick=H4sIAAAAAAAAAOPgE-LUz9U3MC0zsDTWEstOttIvSM0vyEkFUkXF-XlWSflFeYtY-YtLixPzFDIyc3IUQCIAU0zw3TcAAAA&amp;sa=X&amp;ved=2ahUKEwi_2tjqhuHqAhWZSH0KHe0wD4oQ6BMoADAcegQIFRAC" TargetMode="External"/><Relationship Id="rId9" Type="http://schemas.openxmlformats.org/officeDocument/2006/relationships/hyperlink" Target="https://www.google.com/search?rlz=1C1RLNS_enIN908IN908&amp;q=Somerset+Maugham+Award&amp;stick=H4sIAAAAAAAAAOPgE-LUz9U3MC0zsDRWAjONc7Jyi7Rks5Ot9BPLE4tSIGR8eWZeXmqRFZhTvIhVLDg_N7WoOLVEwTexND0jMVfBESSzg5URAB-K2RtTAAAA&amp;sa=X&amp;ved=2ahUKEwi_2tjqhuHqAhWZSH0KHe0wD4oQmxMoATAeegQIEhAD" TargetMode="External"/><Relationship Id="rId14" Type="http://schemas.openxmlformats.org/officeDocument/2006/relationships/hyperlink" Target="https://www.google.com/search?rlz=1C1RLNS_enIN908IN908&amp;q=Jessica+Ruston&amp;stick=H4sIAAAAAAAAAOPgE-LUz9U3MC0zsDRW4gIxC02S4pPKtKSyk630C1LzC3JSgVRRcX6eVXJGZk5KUWreIlY-r9Ti4szkRIWg0uKS_LwdrIwAF_hqMkkAAAA&amp;sa=X&amp;ved=2ahUKEwi_2tjqhuHqAhWZSH0KHe0wD4oQmxMoATAfegQIDxAD" TargetMode="External"/><Relationship Id="rId2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401732"/>
            <a:ext cx="9144000" cy="74176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876563" y="624315"/>
            <a:ext cx="7083815" cy="2778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697635" y="1247352"/>
            <a:ext cx="5057584" cy="1324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SUBJECT : (ENGLISH)</a:t>
            </a:r>
            <a:endParaRPr sz="3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 dirty="0">
                <a:latin typeface="Calibri" panose="020F0502020204030204" pitchFamily="34" charset="0"/>
                <a:cs typeface="Calibri" panose="020F0502020204030204" pitchFamily="34" charset="0"/>
              </a:rPr>
              <a:t>CHAPTER NUMBER:6</a:t>
            </a:r>
            <a:endParaRPr sz="25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 dirty="0">
                <a:latin typeface="Calibri" panose="020F0502020204030204" pitchFamily="34" charset="0"/>
                <a:cs typeface="Calibri" panose="020F0502020204030204" pitchFamily="34" charset="0"/>
              </a:rPr>
              <a:t>CHAPTER NAME : ON THE FACE OF IT</a:t>
            </a:r>
            <a:endParaRPr sz="25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Google Shape;56;p13">
            <a:extLst>
              <a:ext uri="{FF2B5EF4-FFF2-40B4-BE49-F238E27FC236}">
                <a16:creationId xmlns:a16="http://schemas.microsoft.com/office/drawing/2014/main" id="{A7C9627B-8425-48D2-BBE7-A9FF825FEC9E}"/>
              </a:ext>
            </a:extLst>
          </p:cNvPr>
          <p:cNvSpPr txBox="1"/>
          <p:nvPr/>
        </p:nvSpPr>
        <p:spPr>
          <a:xfrm>
            <a:off x="1513490" y="1375211"/>
            <a:ext cx="5241729" cy="1853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56;p13">
            <a:extLst>
              <a:ext uri="{FF2B5EF4-FFF2-40B4-BE49-F238E27FC236}">
                <a16:creationId xmlns:a16="http://schemas.microsoft.com/office/drawing/2014/main" id="{DC702D46-81E2-46AF-94CA-64875FBC0BB3}"/>
              </a:ext>
            </a:extLst>
          </p:cNvPr>
          <p:cNvSpPr txBox="1"/>
          <p:nvPr/>
        </p:nvSpPr>
        <p:spPr>
          <a:xfrm>
            <a:off x="375684" y="1147730"/>
            <a:ext cx="7891753" cy="5927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lang="en-IN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25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 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2500" dirty="0">
                <a:latin typeface="Calibri"/>
                <a:ea typeface="Calibri"/>
                <a:cs typeface="Calibri"/>
                <a:sym typeface="Calibri"/>
              </a:rPr>
              <a:t>                                                          </a:t>
            </a:r>
            <a:r>
              <a:rPr lang="en-US" sz="2500" b="1" dirty="0">
                <a:latin typeface="Calibri"/>
                <a:ea typeface="Calibri"/>
                <a:cs typeface="Calibri"/>
                <a:sym typeface="Calibri"/>
              </a:rPr>
              <a:t>(VISTAS)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2500" dirty="0">
                <a:latin typeface="Calibri"/>
                <a:ea typeface="Calibri"/>
                <a:cs typeface="Calibri"/>
                <a:sym typeface="Calibri"/>
              </a:rPr>
              <a:t>                 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25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</a:t>
            </a:r>
            <a:endParaRPr sz="25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191F0BD-E373-4300-B186-067C041BD588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36087" y="30497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768862" y="341757"/>
            <a:ext cx="7255176" cy="4128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1800" b="1" u="sng" dirty="0">
                <a:effectLst/>
                <a:latin typeface="Calibri" panose="020F0502020204030204" pitchFamily="34" charset="0"/>
                <a:ea typeface="Roboto"/>
              </a:rPr>
              <a:t>Derry calls Mr. Lamb peculiar:-</a:t>
            </a:r>
            <a:endParaRPr lang="en-IN" sz="1800" b="1" u="sng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IN" dirty="0">
                <a:effectLst/>
                <a:latin typeface="Calibri" panose="020F0502020204030204" pitchFamily="34" charset="0"/>
                <a:ea typeface="Roboto"/>
              </a:rPr>
              <a:t>Derry still feels inferior about his burnt face.</a:t>
            </a:r>
            <a:endParaRPr lang="en-IN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IN" dirty="0">
                <a:effectLst/>
                <a:latin typeface="Calibri" panose="020F0502020204030204" pitchFamily="34" charset="0"/>
                <a:ea typeface="Roboto"/>
              </a:rPr>
              <a:t>Derry describes the conversation between two women at the bus stop about his ugly face.</a:t>
            </a:r>
            <a:endParaRPr lang="en-IN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IN" dirty="0">
                <a:effectLst/>
                <a:latin typeface="Calibri" panose="020F0502020204030204" pitchFamily="34" charset="0"/>
                <a:ea typeface="Roboto"/>
              </a:rPr>
              <a:t>Derry tells that his face is such an ugly face that only a mother could live it.</a:t>
            </a:r>
            <a:endParaRPr lang="en-IN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IN" dirty="0">
                <a:effectLst/>
                <a:latin typeface="Calibri" panose="020F0502020204030204" pitchFamily="34" charset="0"/>
                <a:ea typeface="Roboto"/>
              </a:rPr>
              <a:t>Mr. Lamb urges Derry not to give importance to people's comments.</a:t>
            </a:r>
            <a:endParaRPr lang="en-IN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IN" dirty="0">
                <a:effectLst/>
                <a:latin typeface="Calibri" panose="020F0502020204030204" pitchFamily="34" charset="0"/>
                <a:ea typeface="Roboto"/>
              </a:rPr>
              <a:t>Derry calls Mr. Lamb peculiar because of his positivity about life.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IN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N" sz="1800" dirty="0">
              <a:effectLst/>
              <a:latin typeface="Calibri" panose="020F0502020204030204" pitchFamily="34" charset="0"/>
              <a:ea typeface="Roboto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1800" dirty="0">
                <a:effectLst/>
                <a:latin typeface="Calibri" panose="020F0502020204030204" pitchFamily="34" charset="0"/>
                <a:ea typeface="Roboto"/>
              </a:rPr>
              <a:t> </a:t>
            </a:r>
            <a:r>
              <a:rPr lang="en-IN" sz="1800" b="1" u="sng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The Positive side of Life:-</a:t>
            </a:r>
            <a:endParaRPr lang="en-IN" sz="1800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IN" dirty="0">
                <a:effectLst/>
                <a:latin typeface="Calibri" panose="020F0502020204030204" pitchFamily="34" charset="0"/>
                <a:ea typeface="Roboto"/>
              </a:rPr>
              <a:t>Derry is gradually influenced by the optimistic outlook of Mr. Lamb.</a:t>
            </a:r>
            <a:endParaRPr lang="en-IN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IN" dirty="0">
                <a:effectLst/>
                <a:latin typeface="Calibri" panose="020F0502020204030204" pitchFamily="34" charset="0"/>
                <a:ea typeface="Roboto"/>
              </a:rPr>
              <a:t>Derry imbibes the new meaning of life, nature, people and friendship from Mr. Lamb.</a:t>
            </a:r>
            <a:endParaRPr lang="en-IN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IN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C1E322-22B2-4751-93AD-06DB8B6AC4F6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1088" y="0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5174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367452"/>
            <a:ext cx="8202750" cy="4776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800" b="1" u="sng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Watching, Listening, Thinking:-</a:t>
            </a:r>
            <a:endParaRPr lang="en-IN" sz="1800" b="1" u="sng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Derry tells Mr. Lamb that he hates some people.</a:t>
            </a:r>
            <a:endParaRPr lang="en-IN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Mr. Lamb conveys that hatred is more dangerous than acid burn.</a:t>
            </a:r>
            <a:endParaRPr lang="en-IN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Mr. Lamb wants Derry to give time to 'watching, listening and thinking' to know life in its true </a:t>
            </a:r>
            <a:r>
              <a:rPr lang="en-US" dirty="0" err="1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colour</a:t>
            </a:r>
            <a:r>
              <a:rPr lang="en-US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.</a:t>
            </a:r>
            <a:endParaRPr lang="en-IN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Now Derry understands to come out of his shell and shed his bitterness to live life to the fullest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US" sz="1800" u="sng" dirty="0">
              <a:effectLst/>
              <a:latin typeface="Calibri" panose="020F0502020204030204" pitchFamily="34" charset="0"/>
              <a:ea typeface="Roboto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800" b="1" u="sng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Derry offers his help to Mr. Lamb:-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IN" sz="1800" u="sng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Derry offers help to Mr. Lamb to get the apples down.</a:t>
            </a:r>
            <a:endParaRPr lang="en-IN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Derry expresses concern that his mother wouldn't allow him to come out to meet him again.</a:t>
            </a:r>
            <a:endParaRPr lang="en-IN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  Mr. Lamb tells Derry that it is one's choice that determines how one would live.</a:t>
            </a:r>
            <a:endParaRPr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A2006A6-B981-4185-A051-8C1167040B6E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52875" y="80791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75053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105247" y="185335"/>
            <a:ext cx="4742122" cy="667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IN" sz="1800" b="1" i="0" u="sng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VOCABULARY DRILLING</a:t>
            </a:r>
            <a:endParaRPr sz="1800" b="1" i="0" u="sng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315205" y="708836"/>
            <a:ext cx="8068854" cy="3491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800" b="1" u="sng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Drilling of words and Linguistic expressions: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IN" sz="18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Windfalls:-Fruits and flowers that fall on the ground due to the impact of wind speed.</a:t>
            </a:r>
            <a:endParaRPr lang="en-IN" sz="18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dirty="0" err="1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Scrump</a:t>
            </a:r>
            <a:r>
              <a:rPr lang="en-US" sz="1800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:- Steal fruits from an orchard or garden</a:t>
            </a:r>
            <a:endParaRPr lang="en-IN" sz="18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Monstrous:-Outrageously evil or wrong, looking like a monster.</a:t>
            </a:r>
            <a:endParaRPr lang="en-IN" sz="18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Daft:- Silly, foolish</a:t>
            </a:r>
            <a:endParaRPr lang="en-IN" sz="18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Ugly devil:- Bad fellow or person</a:t>
            </a:r>
            <a:endParaRPr lang="en-IN" sz="18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Dribble:- (Of liquid) Fall slowly in drops or in a stream.</a:t>
            </a:r>
            <a:endParaRPr lang="en-IN" sz="18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Crazy:- Obsessed with some thing, mad-like </a:t>
            </a:r>
            <a:r>
              <a:rPr lang="en-US" sz="1800" dirty="0" err="1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behaviour</a:t>
            </a:r>
            <a:endParaRPr lang="en-IN" sz="18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Blown off:- Detached or destroyed due to explosion.</a:t>
            </a:r>
            <a:endParaRPr lang="en-IN" sz="18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800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Crab apples:- a kind of fruit</a:t>
            </a:r>
            <a:endParaRPr sz="1400"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D44050-892F-46C1-BE38-0BAFDE95F0CF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30009" y="64050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396282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72675" y="285050"/>
            <a:ext cx="7937875" cy="531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2200"/>
            </a:pPr>
            <a:r>
              <a:rPr lang="en-US" sz="1800" b="1" dirty="0">
                <a:effectLst/>
                <a:latin typeface="Arial" panose="020B0604020202020204" pitchFamily="34" charset="0"/>
                <a:ea typeface="Roboto"/>
              </a:rPr>
              <a:t>                    </a:t>
            </a:r>
            <a:r>
              <a:rPr lang="en-US" sz="22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 RELATED QUESTIONS FROM THE PORTION TAUGHT:-</a:t>
            </a:r>
            <a:endParaRPr lang="en-IN" sz="2200" u="sng" dirty="0">
              <a:solidFill>
                <a:srgbClr val="FF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737191"/>
            <a:ext cx="8191703" cy="3637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400"/>
            </a:pPr>
            <a:endParaRPr lang="en-US" sz="1800" b="1" u="sng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buSzPts val="1400"/>
            </a:pPr>
            <a:r>
              <a:rPr lang="en-US" sz="1800" b="1" u="sng" dirty="0">
                <a:latin typeface="Arial" panose="020B0604020202020204" pitchFamily="34" charset="0"/>
                <a:ea typeface="Arial" panose="020B0604020202020204" pitchFamily="34" charset="0"/>
              </a:rPr>
              <a:t>Questions:-</a:t>
            </a:r>
          </a:p>
          <a:p>
            <a:pPr>
              <a:buSzPts val="1400"/>
            </a:pPr>
            <a:endParaRPr lang="en-US" sz="1800" b="1" u="sng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Why does Mr. Lamb leave his gate always open?</a:t>
            </a:r>
            <a:endParaRPr lang="en-IN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How does Mr. Lamb react when Derry enters his garden?</a:t>
            </a:r>
            <a:endParaRPr lang="en-IN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What sort of a person Derry is?</a:t>
            </a:r>
            <a:endParaRPr lang="en-IN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What sort of a person Mr. Lamb was?</a:t>
            </a:r>
            <a:endParaRPr lang="en-IN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"It ate my face up. It ate me up" – who said these words and why?</a:t>
            </a:r>
            <a:endParaRPr lang="en-IN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Why did Mr. Lamb have a tin leg?</a:t>
            </a:r>
            <a:endParaRPr lang="en-IN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A8191F-EA43-45D7-AC2F-C9C20887C3A3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02146" y="-10812"/>
            <a:ext cx="1241854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20813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97450" y="70884"/>
            <a:ext cx="8688300" cy="864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SzPts val="2200"/>
            </a:pP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LESSON CONTINUATION WITH COMPREHENSIVE EXPLANATIONS:-</a:t>
            </a:r>
          </a:p>
          <a:p>
            <a:pPr algn="ctr">
              <a:buSzPts val="2200"/>
            </a:pP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Page No:- 67-68 (Scene 2 &amp; 3)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Roboto"/>
              <a:cs typeface="Calibri" panose="020F0502020204030204" pitchFamily="34" charset="0"/>
            </a:endParaRPr>
          </a:p>
          <a:p>
            <a:pPr algn="ctr">
              <a:buSzPts val="2200"/>
            </a:pPr>
            <a:endParaRPr lang="en-IN" sz="2200" dirty="0">
              <a:solidFill>
                <a:srgbClr val="FF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75422" y="935665"/>
            <a:ext cx="8688300" cy="3551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800" b="1" u="sng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Derry chooses for himself:-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IN" sz="1800" b="1" u="sng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Derry argues with his mother to come back to Mr. Lamb's garden</a:t>
            </a:r>
          </a:p>
          <a:p>
            <a:pPr marL="285750" indent="-28575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Derry's mother shows rigidity and does not agree to allow him to come to Mr. Lamb as she thinks Mr. Lamb to be an eccentric person.</a:t>
            </a:r>
            <a:endParaRPr lang="en-IN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Derry's transformation has begun and he dares to defy his mother's advice and come to Mr. Lamb again to learn things that matter in life.</a:t>
            </a:r>
            <a:endParaRPr lang="en-IN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B4E8A74-9351-4AE6-8EFD-2E4F615DB357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60042" y="70884"/>
            <a:ext cx="1208535" cy="1047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759293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lang="en-US"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83025" y="295054"/>
            <a:ext cx="8027525" cy="43449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DERRY GOES THROUGH TRANSFORMATION AND LIVES AS A CHANGED PERSON:-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IN" sz="1800" b="1" u="sng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2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Derry comes back to Mr. Lamb's garden to keep his commitment to help him.</a:t>
            </a:r>
            <a:endParaRPr lang="en-IN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2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He finds Mr. Lamb lying on the ground.</a:t>
            </a:r>
            <a:endParaRPr lang="en-IN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2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Mr</a:t>
            </a:r>
            <a:r>
              <a:rPr lang="en-US" dirty="0"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.</a:t>
            </a:r>
            <a:r>
              <a:rPr lang="en-US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 Lamb was trying to pick the apples off the tree when the ladder slipped off and Mr. Lamb crashed on the ground.</a:t>
            </a:r>
            <a:endParaRPr lang="en-IN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2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Derry desperately tries to awaken him, but Mr. Lamb is unmoving.</a:t>
            </a:r>
            <a:endParaRPr lang="en-IN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2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Derry breaks into sobbing as he has lost his only friend who could bring about a transformation in him.</a:t>
            </a:r>
            <a:endParaRPr lang="en-IN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Now Derry is a changed person and knows how to live life at its face value.</a:t>
            </a:r>
            <a:endParaRPr lang="en-IN"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B4DA45B-C1C7-432B-911B-7168DA252B95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57750" y="63800"/>
            <a:ext cx="1186249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777488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371911" y="138378"/>
            <a:ext cx="8688300" cy="7422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IN" sz="2200" b="1" i="0" u="sng" strike="noStrike" cap="non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MESSAGE OF THE STORY</a:t>
            </a:r>
            <a:endParaRPr sz="2200" b="1" i="0" u="sng" strike="noStrike" cap="non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70121" y="786810"/>
            <a:ext cx="8803758" cy="2856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b="1" u="sng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 message woven into the plot of the play is that scars do not change a person and handicaps must be accepted by individuals and society.” "With a burnt </a:t>
            </a:r>
            <a:r>
              <a:rPr lang="en-US" b="1" i="0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face,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Derry had to </a:t>
            </a:r>
            <a:r>
              <a:rPr lang="en-US" b="1" i="0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face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discrimination, because of which he had turned pessimistic. ... </a:t>
            </a:r>
            <a:r>
              <a:rPr lang="en-US" b="1" i="0" u="sng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Mr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Lamb tells Derry that it all depends upon </a:t>
            </a:r>
            <a:r>
              <a:rPr lang="en-US" b="1" i="0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people's individual perceptions.”</a:t>
            </a:r>
            <a:endParaRPr sz="1400" b="1" i="0" u="sng" strike="noStrike" cap="none" dirty="0">
              <a:solidFill>
                <a:srgbClr val="FF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3D399CA-EA31-4C62-AC77-A9172A9A1520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28004" y="69766"/>
            <a:ext cx="1232207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167312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360288" y="75314"/>
            <a:ext cx="8688300" cy="527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IN" sz="2200" b="1" i="0" u="sng" strike="noStrike" cap="non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CHECK UP YOUR COMPREHENSION</a:t>
            </a:r>
            <a:endParaRPr sz="2200" b="1" i="0" u="sng" strike="noStrike" cap="non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12650" y="758456"/>
            <a:ext cx="8314661" cy="4309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l">
              <a:lnSpc>
                <a:spcPct val="200000"/>
              </a:lnSpc>
              <a:spcBef>
                <a:spcPts val="560"/>
              </a:spcBef>
              <a:spcAft>
                <a:spcPts val="0"/>
              </a:spcAft>
              <a:buSzPts val="1150"/>
              <a:tabLst>
                <a:tab pos="393065" algn="l"/>
                <a:tab pos="393700" algn="l"/>
                <a:tab pos="2567940" algn="l"/>
              </a:tabLst>
            </a:pPr>
            <a:r>
              <a:rPr lang="en-US" spc="-5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1)</a:t>
            </a:r>
            <a:r>
              <a:rPr lang="en-US" sz="1800" spc="-50" dirty="0">
                <a:latin typeface="Arial" panose="020B060402020202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Derry</a:t>
            </a:r>
            <a:r>
              <a:rPr lang="en-US" spc="-1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says,</a:t>
            </a:r>
            <a:r>
              <a:rPr lang="en-US" spc="-9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“I’m</a:t>
            </a:r>
            <a:r>
              <a:rPr lang="en-US" spc="-9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not</a:t>
            </a:r>
            <a:r>
              <a:rPr lang="en-US" spc="-9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afraid…………	People</a:t>
            </a:r>
            <a:r>
              <a:rPr lang="en-IN" spc="-5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are</a:t>
            </a:r>
            <a:r>
              <a:rPr lang="en-US" spc="-1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afraid</a:t>
            </a:r>
            <a:r>
              <a:rPr lang="en-US" spc="-1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of</a:t>
            </a:r>
            <a:r>
              <a:rPr lang="en-US" spc="-11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me”.</a:t>
            </a:r>
            <a:r>
              <a:rPr lang="en-US" spc="-1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How</a:t>
            </a:r>
            <a:r>
              <a:rPr lang="en-US" spc="-1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does Mr. Lamb</a:t>
            </a:r>
            <a:r>
              <a:rPr lang="en-US" spc="-1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react</a:t>
            </a:r>
            <a:r>
              <a:rPr lang="en-US" spc="-1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to</a:t>
            </a:r>
            <a:r>
              <a:rPr lang="en-US" spc="-11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4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it </a:t>
            </a:r>
            <a:r>
              <a:rPr lang="en-US" spc="-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and</a:t>
            </a:r>
            <a:r>
              <a:rPr lang="en-US" spc="-14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3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why?</a:t>
            </a:r>
            <a:endParaRPr lang="en-IN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R="83820" lvl="0" algn="l">
              <a:lnSpc>
                <a:spcPct val="200000"/>
              </a:lnSpc>
              <a:spcBef>
                <a:spcPts val="250"/>
              </a:spcBef>
              <a:spcAft>
                <a:spcPts val="0"/>
              </a:spcAft>
              <a:buSzPts val="1150"/>
              <a:tabLst>
                <a:tab pos="393065" algn="l"/>
                <a:tab pos="393700" algn="l"/>
              </a:tabLst>
            </a:pPr>
            <a:r>
              <a:rPr lang="en-US" spc="-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2) What</a:t>
            </a:r>
            <a:r>
              <a:rPr lang="en-US" spc="-5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do</a:t>
            </a:r>
            <a:r>
              <a:rPr lang="en-US" spc="-5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you</a:t>
            </a:r>
            <a:r>
              <a:rPr lang="en-US" spc="-5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think</a:t>
            </a:r>
            <a:r>
              <a:rPr lang="en-US" spc="-5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is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the</a:t>
            </a:r>
            <a:r>
              <a:rPr lang="en-US" spc="-5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reason</a:t>
            </a:r>
            <a:r>
              <a:rPr lang="en-US" spc="-5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for</a:t>
            </a:r>
            <a:r>
              <a:rPr lang="en-US" spc="-5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Derry’s </a:t>
            </a:r>
            <a:r>
              <a:rPr lang="en-US" spc="-3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mother</a:t>
            </a:r>
            <a:r>
              <a:rPr lang="en-US" spc="-1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3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not</a:t>
            </a:r>
            <a:r>
              <a:rPr lang="en-US" spc="-1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4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permitting</a:t>
            </a:r>
            <a:r>
              <a:rPr lang="en-US" spc="-1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3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him</a:t>
            </a:r>
            <a:r>
              <a:rPr lang="en-US" spc="-1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to</a:t>
            </a:r>
            <a:r>
              <a:rPr lang="en-US" spc="-14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go</a:t>
            </a:r>
            <a:r>
              <a:rPr lang="en-US" spc="-1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to</a:t>
            </a:r>
            <a:r>
              <a:rPr lang="en-US" spc="-1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4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Mr.</a:t>
            </a:r>
            <a:r>
              <a:rPr lang="en-US" spc="-1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4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Lamb?</a:t>
            </a:r>
            <a:endParaRPr lang="en-IN" spc="-5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l">
              <a:lnSpc>
                <a:spcPct val="200000"/>
              </a:lnSpc>
              <a:spcBef>
                <a:spcPts val="255"/>
              </a:spcBef>
              <a:spcAft>
                <a:spcPts val="0"/>
              </a:spcAft>
              <a:buSzPts val="1150"/>
              <a:tabLst>
                <a:tab pos="393065" algn="l"/>
                <a:tab pos="393700" algn="l"/>
              </a:tabLst>
            </a:pP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3) How</a:t>
            </a:r>
            <a:r>
              <a:rPr lang="en-US" spc="-11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is</a:t>
            </a:r>
            <a:r>
              <a:rPr lang="en-US" spc="-11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Derry</a:t>
            </a:r>
            <a:r>
              <a:rPr lang="en-US" spc="-10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treated</a:t>
            </a:r>
            <a:r>
              <a:rPr lang="en-US" spc="-11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by</a:t>
            </a:r>
            <a:r>
              <a:rPr lang="en-US" spc="-10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his</a:t>
            </a:r>
            <a:r>
              <a:rPr lang="en-US" spc="-11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parents?</a:t>
            </a:r>
            <a:endParaRPr lang="en-IN" spc="-5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 algn="l">
              <a:lnSpc>
                <a:spcPct val="200000"/>
              </a:lnSpc>
              <a:spcBef>
                <a:spcPts val="280"/>
              </a:spcBef>
              <a:spcAft>
                <a:spcPts val="0"/>
              </a:spcAft>
              <a:buSzPts val="1150"/>
              <a:tabLst>
                <a:tab pos="393065" algn="l"/>
                <a:tab pos="393700" algn="l"/>
              </a:tabLst>
            </a:pP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4) Why</a:t>
            </a:r>
            <a:r>
              <a:rPr lang="en-US" spc="-1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does</a:t>
            </a:r>
            <a:r>
              <a:rPr lang="en-US" spc="-11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Derry</a:t>
            </a:r>
            <a:r>
              <a:rPr lang="en-US" spc="-11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go</a:t>
            </a:r>
            <a:r>
              <a:rPr lang="en-US" spc="-1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back</a:t>
            </a:r>
            <a:r>
              <a:rPr lang="en-US" spc="-11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to</a:t>
            </a:r>
            <a:r>
              <a:rPr lang="en-US" spc="-11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3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Mr.</a:t>
            </a:r>
            <a:r>
              <a:rPr lang="en-US" spc="-11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Lamb?</a:t>
            </a:r>
            <a:endParaRPr lang="en-IN" spc="-5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R="81915" lvl="0" algn="just">
              <a:lnSpc>
                <a:spcPct val="200000"/>
              </a:lnSpc>
              <a:spcBef>
                <a:spcPts val="280"/>
              </a:spcBef>
              <a:spcAft>
                <a:spcPts val="0"/>
              </a:spcAft>
              <a:buSzPts val="1150"/>
              <a:tabLst>
                <a:tab pos="393700" algn="l"/>
              </a:tabLst>
            </a:pP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5) “I am</a:t>
            </a:r>
            <a:r>
              <a:rPr lang="en-US" spc="-4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not fond</a:t>
            </a:r>
            <a:r>
              <a:rPr lang="en-US" spc="-4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of</a:t>
            </a:r>
            <a:r>
              <a:rPr lang="en-US" spc="-4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curtains. Shutting</a:t>
            </a:r>
            <a:r>
              <a:rPr lang="en-US" spc="-4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things out”,</a:t>
            </a:r>
            <a:r>
              <a:rPr lang="en-US" spc="-7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says</a:t>
            </a:r>
            <a:r>
              <a:rPr lang="en-US" spc="-7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Mr.</a:t>
            </a:r>
            <a:r>
              <a:rPr lang="en-US" spc="-7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Lamb.</a:t>
            </a:r>
            <a:r>
              <a:rPr lang="en-US" spc="-7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How</a:t>
            </a:r>
            <a:r>
              <a:rPr lang="en-US" spc="-7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do</a:t>
            </a:r>
            <a:r>
              <a:rPr lang="en-US" spc="-7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these</a:t>
            </a:r>
            <a:r>
              <a:rPr lang="en-US" spc="-7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words </a:t>
            </a:r>
            <a:r>
              <a:rPr lang="en-US" spc="-2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reveal</a:t>
            </a:r>
            <a:r>
              <a:rPr lang="en-US" spc="-12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4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Mr.</a:t>
            </a:r>
            <a:r>
              <a:rPr lang="en-US" spc="-1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Lamb’s</a:t>
            </a:r>
            <a:r>
              <a:rPr lang="en-US" spc="-12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3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personality?</a:t>
            </a:r>
            <a:endParaRPr lang="en-IN" spc="-5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200000"/>
              </a:lnSpc>
              <a:spcAft>
                <a:spcPts val="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I’m</a:t>
            </a:r>
            <a:r>
              <a:rPr lang="en-US" spc="-13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interested</a:t>
            </a:r>
            <a:r>
              <a:rPr lang="en-US" spc="-13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</a:t>
            </a:r>
            <a:r>
              <a:rPr lang="en-US" spc="-12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anybody,</a:t>
            </a:r>
            <a:r>
              <a:rPr lang="en-US" spc="-13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anything.</a:t>
            </a:r>
            <a:r>
              <a:rPr lang="en-US" spc="-14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There is nothing that God made that does not interest me.” Do these words truly reflect </a:t>
            </a:r>
            <a:r>
              <a:rPr lang="en-US" spc="-3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Mr.</a:t>
            </a:r>
            <a:r>
              <a:rPr lang="en-US" spc="-12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Lamb’s</a:t>
            </a:r>
            <a:r>
              <a:rPr lang="en-US" spc="-1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character?</a:t>
            </a:r>
            <a:r>
              <a:rPr lang="en-US" spc="-1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Explain.</a:t>
            </a:r>
            <a:endParaRPr lang="en-IN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CC0116-2EFE-4EB0-868B-D96F7FC5E179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40488" y="0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55528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IN" sz="2200" b="1" i="0" u="sng" strike="noStrike" cap="non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CHECK UP YOUR COMPREHENSION</a:t>
            </a: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815164"/>
            <a:ext cx="8463552" cy="3651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R="81280" lvl="0" algn="just">
              <a:lnSpc>
                <a:spcPct val="250000"/>
              </a:lnSpc>
              <a:spcBef>
                <a:spcPts val="550"/>
              </a:spcBef>
              <a:spcAft>
                <a:spcPts val="0"/>
              </a:spcAft>
              <a:buSzPts val="1150"/>
              <a:tabLst>
                <a:tab pos="393700" algn="l"/>
              </a:tabLst>
            </a:pPr>
            <a:r>
              <a:rPr lang="en-US" spc="-5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6)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Why</a:t>
            </a:r>
            <a:r>
              <a:rPr lang="en-US" spc="-11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does</a:t>
            </a:r>
            <a:r>
              <a:rPr lang="en-US" spc="-11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3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Mr.</a:t>
            </a:r>
            <a:r>
              <a:rPr lang="en-US" spc="-10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Lamb</a:t>
            </a:r>
            <a:r>
              <a:rPr lang="en-US" spc="-11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make</a:t>
            </a:r>
            <a:r>
              <a:rPr lang="en-US" spc="-10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the</a:t>
            </a:r>
            <a:r>
              <a:rPr lang="en-US" spc="-11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remark</a:t>
            </a:r>
            <a:r>
              <a:rPr lang="en-US" spc="-10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that the</a:t>
            </a:r>
            <a:r>
              <a:rPr lang="en-US" spc="-1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world</a:t>
            </a:r>
            <a:r>
              <a:rPr lang="en-US" spc="-1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had</a:t>
            </a:r>
            <a:r>
              <a:rPr lang="en-US" spc="-1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got</a:t>
            </a:r>
            <a:r>
              <a:rPr lang="en-US" spc="-1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pc="-1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whole</a:t>
            </a:r>
            <a:r>
              <a:rPr lang="en-US" spc="-1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face.</a:t>
            </a:r>
            <a:r>
              <a:rPr lang="en-US" spc="-1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What</a:t>
            </a:r>
            <a:r>
              <a:rPr lang="en-US" spc="-1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does he</a:t>
            </a:r>
            <a:r>
              <a:rPr lang="en-US" spc="-13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mean?</a:t>
            </a:r>
            <a:endParaRPr lang="en-US" spc="-5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R="81280" lvl="0" algn="just">
              <a:lnSpc>
                <a:spcPct val="250000"/>
              </a:lnSpc>
              <a:spcBef>
                <a:spcPts val="550"/>
              </a:spcBef>
              <a:spcAft>
                <a:spcPts val="0"/>
              </a:spcAft>
              <a:buSzPts val="1150"/>
              <a:tabLst>
                <a:tab pos="393700" algn="l"/>
              </a:tabLst>
            </a:pPr>
            <a:r>
              <a:rPr lang="en-US" spc="-5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7)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How did </a:t>
            </a:r>
            <a:r>
              <a:rPr lang="en-US" spc="-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Mr.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Lamb’s meeting with Derry </a:t>
            </a:r>
            <a:r>
              <a:rPr lang="en-US" spc="-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become</a:t>
            </a:r>
            <a:r>
              <a:rPr lang="en-US" spc="-10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pc="-10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turning</a:t>
            </a:r>
            <a:r>
              <a:rPr lang="en-US" spc="-10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point</a:t>
            </a:r>
            <a:r>
              <a:rPr lang="en-US" spc="-10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</a:t>
            </a:r>
            <a:r>
              <a:rPr lang="en-US" spc="-10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Derry’s</a:t>
            </a:r>
            <a:r>
              <a:rPr lang="en-US" spc="-10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life?</a:t>
            </a:r>
            <a:endParaRPr lang="en-IN" spc="-5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R="29210" lvl="0" algn="just">
              <a:lnSpc>
                <a:spcPct val="250000"/>
              </a:lnSpc>
              <a:spcBef>
                <a:spcPts val="255"/>
              </a:spcBef>
              <a:spcAft>
                <a:spcPts val="0"/>
              </a:spcAft>
              <a:buSzPts val="1150"/>
              <a:tabLst>
                <a:tab pos="379730" algn="l"/>
              </a:tabLst>
            </a:pPr>
            <a:r>
              <a:rPr lang="en-US" spc="-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8) Derry</a:t>
            </a:r>
            <a:r>
              <a:rPr lang="en-US" spc="-7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has</a:t>
            </a:r>
            <a:r>
              <a:rPr lang="en-US" spc="-7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negative</a:t>
            </a:r>
            <a:r>
              <a:rPr lang="en-US" spc="-7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attitude</a:t>
            </a:r>
            <a:r>
              <a:rPr lang="en-US" spc="-7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towards</a:t>
            </a:r>
            <a:r>
              <a:rPr lang="en-US" spc="-7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life.</a:t>
            </a:r>
            <a:r>
              <a:rPr lang="en-US" spc="-7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Do </a:t>
            </a:r>
            <a:r>
              <a:rPr lang="en-US" spc="-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you</a:t>
            </a:r>
            <a:r>
              <a:rPr lang="en-US" spc="-7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think</a:t>
            </a:r>
            <a:r>
              <a:rPr lang="en-US" spc="-7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he</a:t>
            </a:r>
            <a:r>
              <a:rPr lang="en-US" spc="-7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will</a:t>
            </a:r>
            <a:r>
              <a:rPr lang="en-US" spc="-7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be</a:t>
            </a:r>
            <a:r>
              <a:rPr lang="en-US" spc="-7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pc="-7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changed</a:t>
            </a:r>
            <a:r>
              <a:rPr lang="en-US" spc="-6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person</a:t>
            </a:r>
            <a:r>
              <a:rPr lang="en-US" spc="-7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after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Mr.</a:t>
            </a:r>
            <a:r>
              <a:rPr lang="en-US" spc="-16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4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Lamb’s</a:t>
            </a:r>
            <a:r>
              <a:rPr lang="en-US" spc="-15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3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death?</a:t>
            </a:r>
            <a:r>
              <a:rPr lang="en-US" spc="-15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3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Why/Why</a:t>
            </a:r>
            <a:r>
              <a:rPr lang="en-US" spc="-15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4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not?</a:t>
            </a:r>
            <a:endParaRPr lang="en-IN" spc="-5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R="26035" lvl="0" algn="just">
              <a:lnSpc>
                <a:spcPct val="250000"/>
              </a:lnSpc>
              <a:spcBef>
                <a:spcPts val="275"/>
              </a:spcBef>
              <a:spcAft>
                <a:spcPts val="0"/>
              </a:spcAft>
              <a:buSzPts val="1150"/>
              <a:tabLst>
                <a:tab pos="394970" algn="l"/>
              </a:tabLst>
            </a:pP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9) Elucidate the remark made by </a:t>
            </a:r>
            <a:r>
              <a:rPr lang="en-US" spc="-2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Mr.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Lamb, </a:t>
            </a:r>
            <a:r>
              <a:rPr lang="en-US" spc="-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“Handsome</a:t>
            </a:r>
            <a:r>
              <a:rPr lang="en-US" spc="-11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is</a:t>
            </a:r>
            <a:r>
              <a:rPr lang="en-US" spc="-10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what</a:t>
            </a:r>
            <a:r>
              <a:rPr lang="en-US" spc="-10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handsome</a:t>
            </a:r>
            <a:r>
              <a:rPr lang="en-US" spc="-10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does”</a:t>
            </a:r>
            <a:endParaRPr lang="en-IN" spc="-5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R="26035" algn="just">
              <a:lnSpc>
                <a:spcPct val="250000"/>
              </a:lnSpc>
              <a:spcBef>
                <a:spcPts val="280"/>
              </a:spcBef>
              <a:buSzPts val="1150"/>
              <a:tabLst>
                <a:tab pos="394970" algn="l"/>
              </a:tabLst>
            </a:pPr>
            <a:r>
              <a:rPr lang="en-US" spc="-2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10) Describe</a:t>
            </a:r>
            <a:r>
              <a:rPr lang="en-US" spc="-1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the</a:t>
            </a:r>
            <a:r>
              <a:rPr lang="en-US" spc="-1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message</a:t>
            </a:r>
            <a:r>
              <a:rPr lang="en-US" spc="-1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that</a:t>
            </a:r>
            <a:r>
              <a:rPr lang="en-US" spc="-1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the</a:t>
            </a:r>
            <a:r>
              <a:rPr lang="en-US" spc="-1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play</a:t>
            </a:r>
            <a:r>
              <a:rPr lang="en-US" spc="-1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“On</a:t>
            </a:r>
            <a:r>
              <a:rPr lang="en-US" spc="-11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2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the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Face</a:t>
            </a:r>
            <a:r>
              <a:rPr lang="en-US" spc="-11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of</a:t>
            </a:r>
            <a:r>
              <a:rPr lang="en-US" spc="-10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it”</a:t>
            </a:r>
            <a:r>
              <a:rPr lang="en-US" spc="-10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conveys</a:t>
            </a:r>
            <a:r>
              <a:rPr lang="en-US" spc="-11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to</a:t>
            </a:r>
            <a:r>
              <a:rPr lang="en-US" spc="-10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the</a:t>
            </a:r>
            <a:r>
              <a:rPr lang="en-US" spc="-105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pc="-5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readers.</a:t>
            </a:r>
            <a:endParaRPr lang="en-IN" spc="-5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R="26035" lvl="0" algn="just">
              <a:lnSpc>
                <a:spcPct val="250000"/>
              </a:lnSpc>
              <a:spcBef>
                <a:spcPts val="280"/>
              </a:spcBef>
              <a:spcAft>
                <a:spcPts val="0"/>
              </a:spcAft>
              <a:buSzPts val="1150"/>
              <a:tabLst>
                <a:tab pos="394970" algn="l"/>
              </a:tabLst>
            </a:pPr>
            <a:endParaRPr lang="en-IN" spc="-5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lvl="0">
              <a:buSzPts val="1400"/>
            </a:pPr>
            <a:endParaRPr lang="en-IN"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A6C4FB3-F4FD-401C-9B7B-A4438B8AE71E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0328" y="0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14259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0FF36C-1F22-4E21-8024-4BEABFE7DC68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3896" y="0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2088F-A943-457C-9F4B-87778D07C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B0B9D6-5604-409A-9035-D37B674545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864479-9B6F-46D4-9338-00D4722DC0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8951031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991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2996359"/>
            <a:ext cx="8688300" cy="1001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63;p14">
            <a:extLst>
              <a:ext uri="{FF2B5EF4-FFF2-40B4-BE49-F238E27FC236}">
                <a16:creationId xmlns:a16="http://schemas.microsoft.com/office/drawing/2014/main" id="{790D1068-DD04-4FF6-B6E5-624C5A8062DA}"/>
              </a:ext>
            </a:extLst>
          </p:cNvPr>
          <p:cNvSpPr txBox="1"/>
          <p:nvPr/>
        </p:nvSpPr>
        <p:spPr>
          <a:xfrm>
            <a:off x="144000" y="77972"/>
            <a:ext cx="9000000" cy="18160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About the Author:-  Susan Hill</a:t>
            </a:r>
            <a:endParaRPr sz="2200" b="1" i="0" u="sng" strike="noStrike" cap="non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9B5837E-4F2D-4A0D-A57C-E4BB4EF4E8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7276" y="1204486"/>
            <a:ext cx="2113933" cy="1286466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42EC19-387C-406B-8478-AEE88C79E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4000" y="1889149"/>
            <a:ext cx="7953170" cy="3604340"/>
          </a:xfrm>
        </p:spPr>
        <p:txBody>
          <a:bodyPr/>
          <a:lstStyle/>
          <a:p>
            <a:pPr algn="l"/>
            <a:r>
              <a:rPr lang="en-IN" sz="1400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Born</a:t>
            </a:r>
            <a:r>
              <a:rPr lang="en-IN" sz="1400" b="1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 </a:t>
            </a:r>
            <a:r>
              <a:rPr lang="en-IN" sz="14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5 February 1942 (age 78 years), </a:t>
            </a:r>
            <a:r>
              <a:rPr lang="en-IN" sz="14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Scarborough, United Kingdom</a:t>
            </a:r>
            <a:endParaRPr lang="en-IN" sz="1400" b="0" i="0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IN" sz="1400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Spouse</a:t>
            </a:r>
            <a:r>
              <a:rPr lang="en-IN" sz="1400" b="1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 </a:t>
            </a:r>
            <a:r>
              <a:rPr lang="en-IN" sz="14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Stanley Wells</a:t>
            </a:r>
            <a:r>
              <a:rPr lang="en-IN" sz="14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(m. 1975)</a:t>
            </a:r>
          </a:p>
          <a:p>
            <a:pPr algn="l"/>
            <a:r>
              <a:rPr lang="en-IN" sz="1400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Awards</a:t>
            </a:r>
            <a:r>
              <a:rPr lang="en-IN" sz="1400" b="1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 </a:t>
            </a:r>
            <a:r>
              <a:rPr lang="en-IN" sz="14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Somerset Maugham Award</a:t>
            </a:r>
            <a:r>
              <a:rPr lang="en-IN" sz="14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IN" sz="14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John Llewellyn Rhys Prize</a:t>
            </a:r>
            <a:r>
              <a:rPr lang="en-IN" sz="14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IN" sz="14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Nestlé Smarties Book Prize for 6 to 8 years</a:t>
            </a:r>
            <a:r>
              <a:rPr lang="en-IN" sz="14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IN" sz="14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Costa Novel Award</a:t>
            </a:r>
            <a:endParaRPr lang="en-IN" sz="1400" b="0" i="0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IN" sz="1400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Children</a:t>
            </a:r>
            <a:r>
              <a:rPr lang="en-IN" sz="1400" b="1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 </a:t>
            </a:r>
            <a:r>
              <a:rPr lang="en-IN" sz="14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Jessica Ruston</a:t>
            </a:r>
            <a:r>
              <a:rPr lang="en-IN" sz="14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IN" sz="14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Clemency Wells</a:t>
            </a:r>
            <a:r>
              <a:rPr lang="en-IN" sz="14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IN" sz="14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Jessica Wells</a:t>
            </a:r>
            <a:r>
              <a:rPr lang="en-IN" sz="14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IN" sz="14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Imogen Wells</a:t>
            </a:r>
            <a:endParaRPr lang="en-IN" sz="1400" b="0" i="0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IN" sz="1400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Education</a:t>
            </a:r>
            <a:r>
              <a:rPr lang="en-IN" sz="1400" b="1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 </a:t>
            </a:r>
            <a:r>
              <a:rPr lang="en-IN" sz="14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King's College London</a:t>
            </a:r>
            <a:r>
              <a:rPr lang="en-IN" sz="14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IN" sz="14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Barr's Hill School &amp; Community College</a:t>
            </a:r>
            <a:r>
              <a:rPr lang="en-IN" sz="14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IN" sz="14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Scarborough Convent School</a:t>
            </a:r>
            <a:endParaRPr lang="en-IN" sz="1400" b="0" i="0" u="none" strike="noStrike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IN" sz="1400" b="1" dirty="0">
                <a:solidFill>
                  <a:schemeClr val="tx1"/>
                </a:solidFill>
                <a:latin typeface="arial" panose="020B0604020202020204" pitchFamily="34" charset="0"/>
              </a:rPr>
              <a:t>List of famous books written by the author :-</a:t>
            </a:r>
            <a:endParaRPr lang="en-IN" sz="1400" b="1" i="0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114300" indent="0">
              <a:lnSpc>
                <a:spcPct val="100000"/>
              </a:lnSpc>
              <a:buNone/>
            </a:pPr>
            <a:r>
              <a:rPr lang="en-IN" sz="1400" b="1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                                  </a:t>
            </a:r>
            <a:r>
              <a:rPr lang="en-IN" sz="1400" b="1" i="1" dirty="0">
                <a:latin typeface="Calibri" panose="020F0502020204030204" pitchFamily="34" charset="0"/>
                <a:cs typeface="Calibri" panose="020F0502020204030204" pitchFamily="34" charset="0"/>
              </a:rPr>
              <a:t>- The Pure in Heart</a:t>
            </a:r>
          </a:p>
          <a:p>
            <a:pPr marL="114300" indent="0">
              <a:lnSpc>
                <a:spcPct val="100000"/>
              </a:lnSpc>
              <a:buNone/>
            </a:pPr>
            <a:r>
              <a:rPr lang="en-IN" sz="1400" b="1" i="1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                                 - The Risk of Darkness</a:t>
            </a:r>
          </a:p>
          <a:p>
            <a:pPr marL="114300" indent="0">
              <a:lnSpc>
                <a:spcPct val="100000"/>
              </a:lnSpc>
              <a:buNone/>
            </a:pPr>
            <a:r>
              <a:rPr lang="en-IN" sz="1400" b="1" i="1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                                  - The Soul of Discretion</a:t>
            </a:r>
          </a:p>
          <a:p>
            <a:pPr marL="114300" indent="0">
              <a:lnSpc>
                <a:spcPct val="100000"/>
              </a:lnSpc>
              <a:buNone/>
            </a:pPr>
            <a:r>
              <a:rPr lang="en-IN" sz="1400" b="1" i="1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                                  - A Question OF Identity</a:t>
            </a:r>
          </a:p>
          <a:p>
            <a:pPr marL="114300" indent="0">
              <a:lnSpc>
                <a:spcPct val="100000"/>
              </a:lnSpc>
              <a:buNone/>
            </a:pPr>
            <a:r>
              <a:rPr lang="en-IN" sz="1400" b="1" i="1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                                  - A Ghost Story</a:t>
            </a:r>
          </a:p>
          <a:p>
            <a:pPr marL="114300" indent="0">
              <a:lnSpc>
                <a:spcPct val="100000"/>
              </a:lnSpc>
              <a:buNone/>
            </a:pPr>
            <a:r>
              <a:rPr lang="en-IN" sz="14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DBE9F29-E8B0-4A02-B3DC-F10294DD5718}"/>
              </a:ext>
            </a:extLst>
          </p:cNvPr>
          <p:cNvPicPr/>
          <p:nvPr/>
        </p:nvPicPr>
        <p:blipFill>
          <a:blip r:embed="rId22"/>
          <a:srcRect/>
          <a:stretch>
            <a:fillRect/>
          </a:stretch>
        </p:blipFill>
        <p:spPr bwMode="auto">
          <a:xfrm>
            <a:off x="7744388" y="104085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2D5F1-6508-432F-BFEB-5ACE51770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OBJECTIVES</a:t>
            </a:r>
            <a:endParaRPr lang="en-IN" b="1" u="sng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2D93C6-044B-4718-9FC4-78E05310B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3950" y="1198178"/>
            <a:ext cx="7561142" cy="3676519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Learn the need to feel for the physically challenged and induct them into the social mainstream and also realize the true beauty that lies within a person and not in one’s physical appearance.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Learn to live life with the correct attitude and face the challenges of life with patience and fortitude.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Learn the value of a true mentor and guide in shaping one’s life.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Learn the conflicts faced by the physically challenged people.</a:t>
            </a:r>
            <a:endParaRPr lang="en-IN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203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786808" y="559980"/>
            <a:ext cx="6861545" cy="5130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3" algn="ctr">
              <a:buSzPts val="2200"/>
            </a:pPr>
            <a:r>
              <a:rPr lang="en-US" sz="1800" b="1" i="0" u="sng" strike="noStrike" cap="non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MAIN CHARACTERS IN THE STORY</a:t>
            </a:r>
            <a:endParaRPr sz="1800" b="1" i="0" u="sng" strike="noStrike" cap="non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620408" y="1436892"/>
            <a:ext cx="5850736" cy="2816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Mr. </a:t>
            </a:r>
            <a:r>
              <a:rPr lang="en-IN" b="1" dirty="0"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lang="en-IN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amb:-   </a:t>
            </a: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 An old cripple who enjoys life despite his handicap. 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dirty="0">
                <a:latin typeface="Calibri"/>
                <a:ea typeface="Calibri"/>
                <a:cs typeface="Calibri"/>
                <a:sym typeface="Calibri"/>
              </a:rPr>
              <a:t>                      -  </a:t>
            </a: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 has a transforming effect over others.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IN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IN"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Derry:-        </a:t>
            </a: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 A fourteen year old boy who is lonely, defiant and pessimistic.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dirty="0">
                <a:latin typeface="Calibri"/>
                <a:ea typeface="Calibri"/>
                <a:cs typeface="Calibri"/>
                <a:sym typeface="Calibri"/>
              </a:rPr>
              <a:t>                     </a:t>
            </a: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- He learns from Mr. Lamb how to live life.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D28B4F2-5828-4D97-B49D-F49628B3633C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35900" y="120242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85608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739429" y="348846"/>
            <a:ext cx="3314041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1800" b="1" i="0" u="sng" strike="noStrike" cap="non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 SUB-CONCEPTS IN THE STORY</a:t>
            </a:r>
            <a:endParaRPr sz="1800" b="1" i="0" u="sng" strike="noStrike" cap="non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683261" y="949842"/>
            <a:ext cx="5263344" cy="3405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marR="0" lvl="0" indent="-285750" algn="l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Issues concerning disabled people.</a:t>
            </a:r>
          </a:p>
          <a:p>
            <a:pPr marL="285750" marR="0" lvl="0" indent="-285750" algn="l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b="1" dirty="0">
                <a:latin typeface="Calibri"/>
                <a:ea typeface="Calibri"/>
                <a:cs typeface="Calibri"/>
                <a:sym typeface="Calibri"/>
              </a:rPr>
              <a:t>Social isolation and resulting psychological handicap.</a:t>
            </a:r>
          </a:p>
          <a:p>
            <a:pPr marL="285750" marR="0" lvl="0" indent="-285750" algn="l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Courage to face life as it presents.</a:t>
            </a:r>
          </a:p>
          <a:p>
            <a:pPr marL="285750" marR="0" lvl="0" indent="-285750" algn="l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b="1" dirty="0">
                <a:latin typeface="Calibri"/>
                <a:ea typeface="Calibri"/>
                <a:cs typeface="Calibri"/>
                <a:sym typeface="Calibri"/>
              </a:rPr>
              <a:t>Optimistic vs pessimistic outlook.</a:t>
            </a:r>
          </a:p>
          <a:p>
            <a:pPr marL="285750" marR="0" lvl="0" indent="-285750" algn="l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Power of positive company and resultant transformation.</a:t>
            </a: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9073CD7-5035-4DC2-A7DF-173D5AA18B3C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94469" y="0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71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1219199" y="248094"/>
            <a:ext cx="6230679" cy="503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1800" b="1" i="0" u="sng" strike="noStrike" cap="non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THEME OF THE CHAPTER</a:t>
            </a:r>
            <a:endParaRPr sz="1800" b="1" i="0" u="sng" strike="noStrike" cap="non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7800" y="191387"/>
            <a:ext cx="8297474" cy="4267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545454"/>
              </a:solidFill>
              <a:effectLst/>
              <a:latin typeface="-apple-system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US" dirty="0">
              <a:solidFill>
                <a:srgbClr val="545454"/>
              </a:solidFill>
              <a:latin typeface="-apple-system"/>
            </a:endParaRPr>
          </a:p>
          <a:p>
            <a:pPr algn="l"/>
            <a:r>
              <a:rPr lang="en-US" b="0" i="0" dirty="0">
                <a:solidFill>
                  <a:srgbClr val="545454"/>
                </a:solidFill>
                <a:effectLst/>
                <a:latin typeface="-apple-system"/>
              </a:rPr>
              <a:t>                                                                                                                                        </a:t>
            </a:r>
          </a:p>
          <a:p>
            <a:pPr algn="l"/>
            <a:endParaRPr lang="en-US" dirty="0">
              <a:solidFill>
                <a:srgbClr val="545454"/>
              </a:solidFill>
              <a:latin typeface="-apple-system"/>
            </a:endParaRPr>
          </a:p>
          <a:p>
            <a:pPr algn="l"/>
            <a:endParaRPr lang="en-US" b="0" i="0" dirty="0">
              <a:solidFill>
                <a:srgbClr val="545454"/>
              </a:solidFill>
              <a:effectLst/>
              <a:latin typeface="-apple-system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i="0" dirty="0">
                <a:solidFill>
                  <a:srgbClr val="54545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play depicts beautifully yet grimly the sad world of the physically impaired.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i="0" dirty="0">
                <a:solidFill>
                  <a:srgbClr val="54545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It is not the actual pain or inconvenience caused by a physical impairment that trouble a disabled man but the                attitude of the people around him.       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i="0" dirty="0">
                <a:solidFill>
                  <a:srgbClr val="54545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Two physically impaired people, Mr. Lamb with a tin leg and Derry with a burnt face, strike a band of friendship.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i="0" dirty="0">
                <a:solidFill>
                  <a:srgbClr val="54545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Derry is described as a young boy shy, withdrawn and defiant.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i="0" dirty="0">
                <a:solidFill>
                  <a:srgbClr val="54545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People tell him inspiring stories to console him, no one will ever kiss him except his mother that too on the other side of his face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i="0" dirty="0">
                <a:solidFill>
                  <a:srgbClr val="54545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Mentions about a woman telling that only a mother can love such a face.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i="0" dirty="0">
                <a:solidFill>
                  <a:srgbClr val="54545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Mr. Lamb revives the almost dead feelings of Derry towards life.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i="0" dirty="0">
                <a:solidFill>
                  <a:srgbClr val="54545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He motivates him to think positively about life, changes his mind set about people and things.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FA24737-A975-433A-8BB1-5AFA77E2EA2D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28100" y="59993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878958" y="248925"/>
            <a:ext cx="7331592" cy="410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</a:t>
            </a:r>
            <a:r>
              <a:rPr lang="en-US" sz="1800" b="1" i="0" u="sng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STEPS TO COMPREHENSIVE EXPLANATION…(Page 56-66)</a:t>
            </a:r>
            <a:endParaRPr sz="1800" b="1" i="0" u="sng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467834" y="730102"/>
            <a:ext cx="7928582" cy="3600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800" b="1" i="0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Meeting in the Garden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800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i="0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Derry, who is a physically handicapped boy, jumps over to Mr. Lamb’s garden and accidentally meets him.</a:t>
            </a: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Initially he is afraid and apologetic when detected by Mr. Lamb. But Mr. Lamb shows friendly gestures and accepts him nicely.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i="0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800" b="1" u="sng" dirty="0">
                <a:latin typeface="Calibri"/>
                <a:ea typeface="Calibri"/>
                <a:cs typeface="Calibri"/>
                <a:sym typeface="Calibri"/>
              </a:rPr>
              <a:t>Derry Appears to be Apprehensive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800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Derry reveals  his acid- burn on his face.</a:t>
            </a: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Derry has a repulsive attitude towards people.</a:t>
            </a: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 suffers from inferiority complex and avoids mixing with people.</a:t>
            </a: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He accuses people of avoiding him, but he is mistaken.</a:t>
            </a: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Mr. Lamb detects Derry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’s fallacious thoughts about people and advices him to make amends in the </a:t>
            </a:r>
            <a:r>
              <a:rPr lang="en-US" dirty="0" err="1">
                <a:latin typeface="Calibri"/>
                <a:ea typeface="Calibri"/>
                <a:cs typeface="Calibri"/>
                <a:sym typeface="Calibri"/>
              </a:rPr>
              <a:t>behaviour</a:t>
            </a: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lang="en-US" sz="1800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B53F76-CF37-4156-B1FD-8BC7D08EEF42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0680" y="111683"/>
            <a:ext cx="1129785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97811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99237" y="106326"/>
            <a:ext cx="8688300" cy="409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en-IN" sz="1800" b="1" u="sng" dirty="0">
                <a:latin typeface="Calibri" panose="020F0502020204030204" pitchFamily="34" charset="0"/>
                <a:ea typeface="Roboto"/>
              </a:rPr>
              <a:t> Mr. Lamb’s Philosophy :-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en-IN" sz="1800" b="1" u="sng" dirty="0">
              <a:latin typeface="Calibri" panose="020F0502020204030204" pitchFamily="34" charset="0"/>
              <a:ea typeface="Roboto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IN" dirty="0">
                <a:effectLst/>
                <a:latin typeface="Calibri" panose="020F0502020204030204" pitchFamily="34" charset="0"/>
                <a:ea typeface="Roboto"/>
              </a:rPr>
              <a:t>Mr. Lamb tries to take away Derry's negativity about life's problems.</a:t>
            </a:r>
            <a:endParaRPr lang="en-IN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IN" dirty="0">
                <a:effectLst/>
                <a:latin typeface="Calibri" panose="020F0502020204030204" pitchFamily="34" charset="0"/>
                <a:ea typeface="Roboto"/>
              </a:rPr>
              <a:t>Mr. Lamb clears Derry's confusion that people are his enemies.</a:t>
            </a:r>
            <a:endParaRPr lang="en-IN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IN" dirty="0">
                <a:effectLst/>
                <a:latin typeface="Calibri" panose="020F0502020204030204" pitchFamily="34" charset="0"/>
                <a:ea typeface="Roboto"/>
              </a:rPr>
              <a:t>Mr. Lamb tells Derry that he is interested in everybody and all are his friends.</a:t>
            </a:r>
            <a:endParaRPr lang="en-IN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IN" dirty="0">
                <a:effectLst/>
                <a:latin typeface="Calibri" panose="020F0502020204030204" pitchFamily="34" charset="0"/>
                <a:ea typeface="Roboto"/>
              </a:rPr>
              <a:t>Mr. Lamb does not discriminate between a weed and a useful plan. He finds both of them to be plants only and have some purpose.</a:t>
            </a:r>
          </a:p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en-IN" sz="1800" b="1" dirty="0"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     </a:t>
            </a:r>
            <a:r>
              <a:rPr lang="en-IN" sz="1800" b="1" u="sng" dirty="0"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Mr. Lamb Reveals </a:t>
            </a:r>
            <a:r>
              <a:rPr lang="en-IN" sz="1800" b="1" u="sng" dirty="0">
                <a:effectLst/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his Impairment:-</a:t>
            </a:r>
            <a:endParaRPr lang="en-IN" sz="1800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IN" dirty="0">
                <a:effectLst/>
                <a:latin typeface="Calibri" panose="020F0502020204030204" pitchFamily="34" charset="0"/>
                <a:ea typeface="Roboto"/>
              </a:rPr>
              <a:t>Derry discovers Mr. Lamb's tin leg and wants to know the cause of it.</a:t>
            </a:r>
            <a:endParaRPr lang="en-IN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lvl="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IN" dirty="0">
                <a:effectLst/>
                <a:latin typeface="Calibri" panose="020F0502020204030204" pitchFamily="34" charset="0"/>
                <a:ea typeface="Roboto"/>
              </a:rPr>
              <a:t>Mr. Lamb reveals that one of his legs was blown off by a bomb blast during war time.</a:t>
            </a:r>
            <a:endParaRPr lang="en-IN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lvl="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IN" dirty="0">
                <a:effectLst/>
                <a:latin typeface="Calibri" panose="020F0502020204030204" pitchFamily="34" charset="0"/>
                <a:ea typeface="Roboto"/>
              </a:rPr>
              <a:t>Mr. Lamb reminds Derry of many important things in life which needs more attention than one's physical impairment.</a:t>
            </a:r>
            <a:endParaRPr lang="en-IN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lvl="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IN" dirty="0">
                <a:effectLst/>
                <a:latin typeface="Calibri" panose="020F0502020204030204" pitchFamily="34" charset="0"/>
                <a:ea typeface="Roboto"/>
              </a:rPr>
              <a:t>Derry seems convinced but fails to overcome his psychological barriers.</a:t>
            </a:r>
            <a:endParaRPr lang="en-IN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lvl="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IN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96FF8D-D3D1-4D2B-B8CF-0F9AA362D17C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36663" y="0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8718391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1034</TotalTime>
  <Words>1710</Words>
  <Application>Microsoft Office PowerPoint</Application>
  <PresentationFormat>On-screen Show (16:9)</PresentationFormat>
  <Paragraphs>159</Paragraphs>
  <Slides>19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-apple-system</vt:lpstr>
      <vt:lpstr>Arial</vt:lpstr>
      <vt:lpstr>Arial</vt:lpstr>
      <vt:lpstr>Calibri</vt:lpstr>
      <vt:lpstr>Wingdings</vt:lpstr>
      <vt:lpstr>Simple Light</vt:lpstr>
      <vt:lpstr>PowerPoint Presentation</vt:lpstr>
      <vt:lpstr>PowerPoint Presentation</vt:lpstr>
      <vt:lpstr>PowerPoint Presentation</vt:lpstr>
      <vt:lpstr>LEARNING OBJECTIVES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Pratyusa Mishra</cp:lastModifiedBy>
  <cp:revision>86</cp:revision>
  <dcterms:modified xsi:type="dcterms:W3CDTF">2022-03-29T14:51:48Z</dcterms:modified>
</cp:coreProperties>
</file>