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iYj7kee/JDnhyO2kfaEZjQEcac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6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rm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7" name="Google Shape;257;p1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8" name="Google Shape;2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1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1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hi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940630"/>
            <a:ext cx="9144000" cy="120287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1" descr="maxresdefault.jp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114020"/>
            <a:ext cx="4288326" cy="402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4436175" y="1620225"/>
            <a:ext cx="4581900" cy="248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</a:t>
            </a:r>
            <a:r>
              <a:rPr lang="en-US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पाठ- 9</a:t>
            </a: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</a:t>
            </a:r>
            <a:r>
              <a:rPr lang="hi-IN" sz="16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व्यंजन, संयुक्ताक्षर एवं द्वित्व व्यंजन </a:t>
            </a:r>
            <a:br>
              <a:rPr lang="hi-IN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 TOPIC</a:t>
            </a:r>
            <a:r>
              <a:rPr lang="hi-IN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r>
              <a:rPr lang="hi-IN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i-IN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 और द्वित्व व्यंजन का परिचय,  नए शब्द</a:t>
            </a:r>
            <a:endParaRPr sz="160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291444" y="114019"/>
            <a:ext cx="2199670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पाठ- 9 संयुक्त व्यंजन ,संयुक्ताक्षर एवं  द्वित्व व्यंजन</a:t>
            </a:r>
            <a:endParaRPr sz="2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Google Shape;251;p11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52" name="Google Shape;252;p11"/>
          <p:cNvSpPr/>
          <p:nvPr/>
        </p:nvSpPr>
        <p:spPr>
          <a:xfrm>
            <a:off x="2675112" y="696782"/>
            <a:ext cx="28842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सीखने के प्रतिफल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11"/>
          <p:cNvSpPr/>
          <p:nvPr/>
        </p:nvSpPr>
        <p:spPr>
          <a:xfrm>
            <a:off x="2274711" y="1565073"/>
            <a:ext cx="45720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छात्रों  में  पठन अभ्यास के साथ-साथ उनकी शब्दावली का विकास होगा</a:t>
            </a:r>
            <a:endParaRPr sz="2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AC12FCE-40DA-B08E-6F7F-40F5704CFB7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2"/>
          <p:cNvSpPr/>
          <p:nvPr/>
        </p:nvSpPr>
        <p:spPr>
          <a:xfrm>
            <a:off x="1177290" y="1747638"/>
            <a:ext cx="6206490" cy="2557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5F1E2525-1233-3BA6-CC80-7E2240229BB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65" name="Google Shape;6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67" name="Google Shape;67;p3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"/>
          <p:cNvSpPr/>
          <p:nvPr/>
        </p:nvSpPr>
        <p:spPr>
          <a:xfrm>
            <a:off x="3575852" y="293227"/>
            <a:ext cx="215956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3"/>
          <p:cNvSpPr/>
          <p:nvPr/>
        </p:nvSpPr>
        <p:spPr>
          <a:xfrm>
            <a:off x="3081500" y="1328650"/>
            <a:ext cx="3999900" cy="523200"/>
          </a:xfrm>
          <a:prstGeom prst="rect">
            <a:avLst/>
          </a:prstGeom>
          <a:gradFill>
            <a:gsLst>
              <a:gs pos="0">
                <a:srgbClr val="FFFF7D"/>
              </a:gs>
              <a:gs pos="35000">
                <a:srgbClr val="FFFFA3"/>
              </a:gs>
              <a:gs pos="100000">
                <a:srgbClr val="FFFFD8"/>
              </a:gs>
            </a:gsLst>
            <a:lin ang="16200000" scaled="0"/>
          </a:gradFill>
          <a:ln w="9525" cap="flat" cmpd="sng">
            <a:solidFill>
              <a:srgbClr val="EBFD3A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संयुक्त व्यंजन  4   होते  हैं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6903245" y="2310285"/>
            <a:ext cx="615874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48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2286000" y="2310140"/>
            <a:ext cx="457200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1690425" y="2404415"/>
            <a:ext cx="684803" cy="830997"/>
          </a:xfrm>
          <a:prstGeom prst="rect">
            <a:avLst/>
          </a:prstGeom>
          <a:gradFill>
            <a:gsLst>
              <a:gs pos="0">
                <a:srgbClr val="9CE7F5"/>
              </a:gs>
              <a:gs pos="35000">
                <a:srgbClr val="BBEAF6"/>
              </a:gs>
              <a:gs pos="100000">
                <a:srgbClr val="E4F9FC"/>
              </a:gs>
            </a:gsLst>
            <a:lin ang="16200000" scaled="0"/>
          </a:gradFill>
          <a:ln w="9525" cap="flat" cmpd="sng">
            <a:solidFill>
              <a:srgbClr val="0096A7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3"/>
          <p:cNvSpPr/>
          <p:nvPr/>
        </p:nvSpPr>
        <p:spPr>
          <a:xfrm>
            <a:off x="3536055" y="2337180"/>
            <a:ext cx="569387" cy="830997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"/>
          <p:cNvSpPr/>
          <p:nvPr/>
        </p:nvSpPr>
        <p:spPr>
          <a:xfrm>
            <a:off x="5154322" y="2350625"/>
            <a:ext cx="804900" cy="831000"/>
          </a:xfrm>
          <a:prstGeom prst="rect">
            <a:avLst/>
          </a:prstGeom>
          <a:gradFill>
            <a:gsLst>
              <a:gs pos="0">
                <a:srgbClr val="BDD5E1"/>
              </a:gs>
              <a:gs pos="35000">
                <a:srgbClr val="D2E1E7"/>
              </a:gs>
              <a:gs pos="100000">
                <a:srgbClr val="ECF3F6"/>
              </a:gs>
            </a:gsLst>
            <a:lin ang="16200000" scaled="0"/>
          </a:gradFill>
          <a:ln w="9525" cap="flat" cmpd="sng">
            <a:solidFill>
              <a:srgbClr val="748C98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4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FF0DEECC-7F3C-F0F7-8E81-FA42E37B88F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4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"/>
          <p:cNvSpPr/>
          <p:nvPr/>
        </p:nvSpPr>
        <p:spPr>
          <a:xfrm>
            <a:off x="2340234" y="1167285"/>
            <a:ext cx="559769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क्ष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"/>
          <p:cNvSpPr/>
          <p:nvPr/>
        </p:nvSpPr>
        <p:spPr>
          <a:xfrm>
            <a:off x="2381824" y="2014450"/>
            <a:ext cx="473206" cy="646331"/>
          </a:xfrm>
          <a:prstGeom prst="rect">
            <a:avLst/>
          </a:prstGeom>
          <a:gradFill>
            <a:gsLst>
              <a:gs pos="0">
                <a:srgbClr val="BBBBBB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rgbClr val="20202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त्र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2453512" y="3749121"/>
            <a:ext cx="508473" cy="646331"/>
          </a:xfrm>
          <a:prstGeom prst="rect">
            <a:avLst/>
          </a:prstGeom>
          <a:gradFill>
            <a:gsLst>
              <a:gs pos="0">
                <a:srgbClr val="FFD17D"/>
              </a:gs>
              <a:gs pos="35000">
                <a:srgbClr val="FFDCA3"/>
              </a:gs>
              <a:gs pos="100000">
                <a:srgbClr val="FFF1D8"/>
              </a:gs>
            </a:gsLst>
            <a:lin ang="16200000" scaled="0"/>
          </a:gradFill>
          <a:ln w="9525" cap="flat" cmpd="sng">
            <a:solidFill>
              <a:srgbClr val="FDA739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श्र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2363022" y="2888500"/>
            <a:ext cx="696000" cy="646200"/>
          </a:xfrm>
          <a:prstGeom prst="rect">
            <a:avLst/>
          </a:prstGeom>
          <a:gradFill>
            <a:gsLst>
              <a:gs pos="0">
                <a:srgbClr val="BABABA"/>
              </a:gs>
              <a:gs pos="35000">
                <a:srgbClr val="CFCFCF"/>
              </a:gs>
              <a:gs pos="100000">
                <a:srgbClr val="EDEDED"/>
              </a:gs>
            </a:gsLst>
            <a:lin ang="16200000" scaled="0"/>
          </a:gra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0000" dir="5400000" rotWithShape="0">
              <a:srgbClr val="000000">
                <a:alpha val="37647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ज्ञ</a:t>
            </a:r>
            <a:endParaRPr sz="3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3296938" y="212542"/>
            <a:ext cx="185980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लेखन विधि</a:t>
            </a:r>
            <a:endParaRPr sz="28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4"/>
          <p:cNvSpPr/>
          <p:nvPr/>
        </p:nvSpPr>
        <p:spPr>
          <a:xfrm>
            <a:off x="3385006" y="1167286"/>
            <a:ext cx="326403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क्  +  ष्  +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"/>
          <p:cNvSpPr/>
          <p:nvPr/>
        </p:nvSpPr>
        <p:spPr>
          <a:xfrm>
            <a:off x="3382424" y="2108580"/>
            <a:ext cx="334578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त्   +  र्  +  अ</a:t>
            </a:r>
            <a:endParaRPr sz="36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4"/>
          <p:cNvSpPr/>
          <p:nvPr/>
        </p:nvSpPr>
        <p:spPr>
          <a:xfrm>
            <a:off x="3388836" y="3009533"/>
            <a:ext cx="331372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ज्  +  ञ्  +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4"/>
          <p:cNvSpPr/>
          <p:nvPr/>
        </p:nvSpPr>
        <p:spPr>
          <a:xfrm>
            <a:off x="3485814" y="3816357"/>
            <a:ext cx="343555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6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 श्  +  र्   +  अ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C3C38948-4615-CBEE-C152-96ED22E6E46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" name="Google Shape;9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98" name="Google Shape;98;p5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5"/>
          <p:cNvSpPr/>
          <p:nvPr/>
        </p:nvSpPr>
        <p:spPr>
          <a:xfrm>
            <a:off x="1546411" y="871015"/>
            <a:ext cx="5486402" cy="3539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मेरे घर में एक पक्षी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उसके नेत्र बहुत सुंदर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वह मेरे आज्ञा का पालन करता है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वह हमारे साथ आश्रम जाता है।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3886200" y="779925"/>
            <a:ext cx="946200" cy="685800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2599763" y="1779494"/>
            <a:ext cx="833719" cy="685799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2859740" y="2725270"/>
            <a:ext cx="1026460" cy="685799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5"/>
          <p:cNvSpPr/>
          <p:nvPr/>
        </p:nvSpPr>
        <p:spPr>
          <a:xfrm>
            <a:off x="4074457" y="3671047"/>
            <a:ext cx="1156449" cy="739588"/>
          </a:xfrm>
          <a:prstGeom prst="ellipse">
            <a:avLst/>
          </a:prstGeom>
          <a:noFill/>
          <a:ln w="254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73DFB759-7646-B052-8CFA-C7A2641A6E71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sz="3200" b="1"/>
          </a:p>
        </p:txBody>
      </p:sp>
      <p:sp>
        <p:nvSpPr>
          <p:cNvPr id="110" name="Google Shape;110;p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sp>
        <p:nvSpPr>
          <p:cNvPr id="111" name="Google Shape;111;p6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3200" b="1"/>
          </a:p>
        </p:txBody>
      </p:sp>
      <p:pic>
        <p:nvPicPr>
          <p:cNvPr id="112" name="Google Shape;112;p6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6"/>
          <p:cNvSpPr/>
          <p:nvPr/>
        </p:nvSpPr>
        <p:spPr>
          <a:xfrm>
            <a:off x="3465695" y="252886"/>
            <a:ext cx="196720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6"/>
          <p:cNvSpPr/>
          <p:nvPr/>
        </p:nvSpPr>
        <p:spPr>
          <a:xfrm>
            <a:off x="295833" y="763728"/>
            <a:ext cx="8848167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जब किसी शब्द में अलग-अलग प्रकार के दो व्यंजन एक साथ आ जाते हैं उसे संयुक्ताक्षर कहते हैं।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6"/>
          <p:cNvSpPr/>
          <p:nvPr/>
        </p:nvSpPr>
        <p:spPr>
          <a:xfrm>
            <a:off x="4570326" y="2659900"/>
            <a:ext cx="743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6"/>
          <p:cNvSpPr/>
          <p:nvPr/>
        </p:nvSpPr>
        <p:spPr>
          <a:xfrm>
            <a:off x="3873835" y="2686803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6"/>
          <p:cNvSpPr/>
          <p:nvPr/>
        </p:nvSpPr>
        <p:spPr>
          <a:xfrm>
            <a:off x="3900730" y="2068239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6"/>
          <p:cNvSpPr/>
          <p:nvPr/>
        </p:nvSpPr>
        <p:spPr>
          <a:xfrm>
            <a:off x="3282165" y="3345709"/>
            <a:ext cx="45878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6"/>
          <p:cNvSpPr/>
          <p:nvPr/>
        </p:nvSpPr>
        <p:spPr>
          <a:xfrm>
            <a:off x="4432477" y="2001000"/>
            <a:ext cx="800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च्छ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6"/>
          <p:cNvSpPr/>
          <p:nvPr/>
        </p:nvSpPr>
        <p:spPr>
          <a:xfrm>
            <a:off x="1919646" y="2081686"/>
            <a:ext cx="58862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6"/>
          <p:cNvSpPr/>
          <p:nvPr/>
        </p:nvSpPr>
        <p:spPr>
          <a:xfrm>
            <a:off x="3173251" y="2054792"/>
            <a:ext cx="64633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2675965" y="4071850"/>
            <a:ext cx="49754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6"/>
          <p:cNvSpPr/>
          <p:nvPr/>
        </p:nvSpPr>
        <p:spPr>
          <a:xfrm>
            <a:off x="2585323" y="3399498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2598768" y="2780933"/>
            <a:ext cx="425116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4629172" y="4031500"/>
            <a:ext cx="1058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1926860" y="3399497"/>
            <a:ext cx="5597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3245116" y="2740591"/>
            <a:ext cx="6799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 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6"/>
          <p:cNvSpPr/>
          <p:nvPr/>
        </p:nvSpPr>
        <p:spPr>
          <a:xfrm>
            <a:off x="1887320" y="4044955"/>
            <a:ext cx="55656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6"/>
          <p:cNvSpPr/>
          <p:nvPr/>
        </p:nvSpPr>
        <p:spPr>
          <a:xfrm>
            <a:off x="3287418" y="4078574"/>
            <a:ext cx="57900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6"/>
          <p:cNvSpPr/>
          <p:nvPr/>
        </p:nvSpPr>
        <p:spPr>
          <a:xfrm>
            <a:off x="4638348" y="3251575"/>
            <a:ext cx="800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6"/>
          <p:cNvSpPr/>
          <p:nvPr/>
        </p:nvSpPr>
        <p:spPr>
          <a:xfrm>
            <a:off x="1859625" y="2727145"/>
            <a:ext cx="55976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2545978" y="2086169"/>
            <a:ext cx="49754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/>
          <p:nvPr/>
        </p:nvSpPr>
        <p:spPr>
          <a:xfrm>
            <a:off x="3945553" y="3323297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4017270" y="4013579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FA8495C2-40E8-86F3-3FC1-FB27E296980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141" name="Google Shape;141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2" name="Google Shape;142;p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143" name="Google Shape;143;p7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Google Shape;144;p7"/>
          <p:cNvSpPr/>
          <p:nvPr/>
        </p:nvSpPr>
        <p:spPr>
          <a:xfrm>
            <a:off x="3465695" y="252886"/>
            <a:ext cx="196720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संयुक्ताक्षर</a:t>
            </a:r>
            <a:endParaRPr sz="3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7"/>
          <p:cNvSpPr/>
          <p:nvPr/>
        </p:nvSpPr>
        <p:spPr>
          <a:xfrm>
            <a:off x="1087532" y="1180733"/>
            <a:ext cx="60305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1964353" y="2054792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5406800" y="1126950"/>
            <a:ext cx="1168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सुप्त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1950907" y="1221074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1124489" y="2108580"/>
            <a:ext cx="68159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च्छ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1132948" y="3735674"/>
            <a:ext cx="800219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क्ख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4083898" y="1167275"/>
            <a:ext cx="1044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गुप्त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2677400" y="1153850"/>
            <a:ext cx="1044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लुप्त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2587377" y="2041350"/>
            <a:ext cx="1378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अच्छा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4016951" y="1974100"/>
            <a:ext cx="1232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गुच्छा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/>
          <p:nvPr/>
        </p:nvSpPr>
        <p:spPr>
          <a:xfrm>
            <a:off x="5377326" y="1933775"/>
            <a:ext cx="1378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स्वच्छ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4545824" y="3742400"/>
            <a:ext cx="1443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मक्खी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7"/>
          <p:cNvSpPr/>
          <p:nvPr/>
        </p:nvSpPr>
        <p:spPr>
          <a:xfrm>
            <a:off x="2766450" y="3735675"/>
            <a:ext cx="1549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मक्खन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7"/>
          <p:cNvSpPr/>
          <p:nvPr/>
        </p:nvSpPr>
        <p:spPr>
          <a:xfrm>
            <a:off x="1101781" y="2928850"/>
            <a:ext cx="601447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7"/>
          <p:cNvSpPr/>
          <p:nvPr/>
        </p:nvSpPr>
        <p:spPr>
          <a:xfrm>
            <a:off x="2745873" y="2848175"/>
            <a:ext cx="1271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प्याज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7"/>
          <p:cNvSpPr/>
          <p:nvPr/>
        </p:nvSpPr>
        <p:spPr>
          <a:xfrm>
            <a:off x="4315552" y="2848175"/>
            <a:ext cx="1168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प्यार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7"/>
          <p:cNvSpPr/>
          <p:nvPr/>
        </p:nvSpPr>
        <p:spPr>
          <a:xfrm>
            <a:off x="5614548" y="2794375"/>
            <a:ext cx="1443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प्यास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p7"/>
          <p:cNvSpPr/>
          <p:nvPr/>
        </p:nvSpPr>
        <p:spPr>
          <a:xfrm>
            <a:off x="2022623" y="2892992"/>
            <a:ext cx="43473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7"/>
          <p:cNvSpPr/>
          <p:nvPr/>
        </p:nvSpPr>
        <p:spPr>
          <a:xfrm>
            <a:off x="2070845" y="3713263"/>
            <a:ext cx="413405" cy="603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49F777D1-6FD0-7644-170D-D0C0C7986022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b="1"/>
          </a:p>
        </p:txBody>
      </p:sp>
      <p:sp>
        <p:nvSpPr>
          <p:cNvPr id="170" name="Google Shape;170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800" b="1"/>
          </a:p>
        </p:txBody>
      </p:sp>
      <p:sp>
        <p:nvSpPr>
          <p:cNvPr id="171" name="Google Shape;171;p8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800" b="1"/>
          </a:p>
        </p:txBody>
      </p:sp>
      <p:pic>
        <p:nvPicPr>
          <p:cNvPr id="172" name="Google Shape;172;p8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8"/>
          <p:cNvSpPr/>
          <p:nvPr/>
        </p:nvSpPr>
        <p:spPr>
          <a:xfrm>
            <a:off x="430306" y="777030"/>
            <a:ext cx="848509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एक वर्ण का अपने जैसे  वर्ण के साथ आना द्वित्व व्यंजन कहलाता है।</a:t>
            </a:r>
            <a:br>
              <a:rPr lang="hi-IN" sz="2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4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8"/>
          <p:cNvSpPr/>
          <p:nvPr/>
        </p:nvSpPr>
        <p:spPr>
          <a:xfrm>
            <a:off x="1914215" y="1355544"/>
            <a:ext cx="51007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p8"/>
          <p:cNvSpPr/>
          <p:nvPr/>
        </p:nvSpPr>
        <p:spPr>
          <a:xfrm>
            <a:off x="2719792" y="1368991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8"/>
          <p:cNvSpPr/>
          <p:nvPr/>
        </p:nvSpPr>
        <p:spPr>
          <a:xfrm>
            <a:off x="3205133" y="1382438"/>
            <a:ext cx="51007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4197727" y="1368975"/>
            <a:ext cx="957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क्क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/>
          <p:nvPr/>
        </p:nvSpPr>
        <p:spPr>
          <a:xfrm>
            <a:off x="3770711" y="1382437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/>
          <p:nvPr/>
        </p:nvSpPr>
        <p:spPr>
          <a:xfrm>
            <a:off x="2011724" y="3144000"/>
            <a:ext cx="537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3331587" y="3130556"/>
            <a:ext cx="53732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8"/>
          <p:cNvSpPr/>
          <p:nvPr/>
        </p:nvSpPr>
        <p:spPr>
          <a:xfrm>
            <a:off x="4379300" y="3150725"/>
            <a:ext cx="756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च्च 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8"/>
          <p:cNvSpPr/>
          <p:nvPr/>
        </p:nvSpPr>
        <p:spPr>
          <a:xfrm>
            <a:off x="2048047" y="4215825"/>
            <a:ext cx="603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8"/>
          <p:cNvSpPr/>
          <p:nvPr/>
        </p:nvSpPr>
        <p:spPr>
          <a:xfrm>
            <a:off x="3442446" y="4300451"/>
            <a:ext cx="52443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8"/>
          <p:cNvSpPr/>
          <p:nvPr/>
        </p:nvSpPr>
        <p:spPr>
          <a:xfrm>
            <a:off x="4407175" y="4327350"/>
            <a:ext cx="957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स्स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8"/>
          <p:cNvSpPr/>
          <p:nvPr/>
        </p:nvSpPr>
        <p:spPr>
          <a:xfrm>
            <a:off x="2030248" y="3722225"/>
            <a:ext cx="756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8"/>
          <p:cNvSpPr/>
          <p:nvPr/>
        </p:nvSpPr>
        <p:spPr>
          <a:xfrm>
            <a:off x="3431327" y="3722228"/>
            <a:ext cx="51809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8"/>
          <p:cNvSpPr/>
          <p:nvPr/>
        </p:nvSpPr>
        <p:spPr>
          <a:xfrm>
            <a:off x="4471759" y="3762575"/>
            <a:ext cx="807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त्त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8"/>
          <p:cNvSpPr/>
          <p:nvPr/>
        </p:nvSpPr>
        <p:spPr>
          <a:xfrm>
            <a:off x="1995075" y="2001000"/>
            <a:ext cx="603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ल्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9" name="Google Shape;189;p8"/>
          <p:cNvSpPr/>
          <p:nvPr/>
        </p:nvSpPr>
        <p:spPr>
          <a:xfrm>
            <a:off x="3272547" y="1974109"/>
            <a:ext cx="46038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8"/>
          <p:cNvSpPr/>
          <p:nvPr/>
        </p:nvSpPr>
        <p:spPr>
          <a:xfrm>
            <a:off x="4257600" y="1983100"/>
            <a:ext cx="957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ल्ल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1" name="Google Shape;191;p8"/>
          <p:cNvSpPr/>
          <p:nvPr/>
        </p:nvSpPr>
        <p:spPr>
          <a:xfrm>
            <a:off x="1994901" y="2565775"/>
            <a:ext cx="603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8"/>
          <p:cNvSpPr/>
          <p:nvPr/>
        </p:nvSpPr>
        <p:spPr>
          <a:xfrm>
            <a:off x="3297215" y="2579227"/>
            <a:ext cx="38727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8"/>
          <p:cNvSpPr/>
          <p:nvPr/>
        </p:nvSpPr>
        <p:spPr>
          <a:xfrm>
            <a:off x="4318827" y="2566900"/>
            <a:ext cx="756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ट्ट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8"/>
          <p:cNvSpPr/>
          <p:nvPr/>
        </p:nvSpPr>
        <p:spPr>
          <a:xfrm>
            <a:off x="3534750" y="239450"/>
            <a:ext cx="2390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द्वित्व  व्यंजन</a:t>
            </a:r>
            <a:endParaRPr sz="2800" b="0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8"/>
          <p:cNvSpPr/>
          <p:nvPr/>
        </p:nvSpPr>
        <p:spPr>
          <a:xfrm>
            <a:off x="2804956" y="1965144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Google Shape;196;p8"/>
          <p:cNvSpPr/>
          <p:nvPr/>
        </p:nvSpPr>
        <p:spPr>
          <a:xfrm>
            <a:off x="2795992" y="2520955"/>
            <a:ext cx="3506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8"/>
          <p:cNvSpPr/>
          <p:nvPr/>
        </p:nvSpPr>
        <p:spPr>
          <a:xfrm>
            <a:off x="2827369" y="3117109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8"/>
          <p:cNvSpPr/>
          <p:nvPr/>
        </p:nvSpPr>
        <p:spPr>
          <a:xfrm>
            <a:off x="2845298" y="3672920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8"/>
          <p:cNvSpPr/>
          <p:nvPr/>
        </p:nvSpPr>
        <p:spPr>
          <a:xfrm>
            <a:off x="2849780" y="4282520"/>
            <a:ext cx="39466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8"/>
          <p:cNvSpPr/>
          <p:nvPr/>
        </p:nvSpPr>
        <p:spPr>
          <a:xfrm>
            <a:off x="3779676" y="1942731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" name="Google Shape;201;p8"/>
          <p:cNvSpPr/>
          <p:nvPr/>
        </p:nvSpPr>
        <p:spPr>
          <a:xfrm>
            <a:off x="3797605" y="2606119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8"/>
          <p:cNvSpPr/>
          <p:nvPr/>
        </p:nvSpPr>
        <p:spPr>
          <a:xfrm>
            <a:off x="3842428" y="3121590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3860359" y="3731190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8"/>
          <p:cNvSpPr/>
          <p:nvPr/>
        </p:nvSpPr>
        <p:spPr>
          <a:xfrm>
            <a:off x="3891735" y="4260108"/>
            <a:ext cx="49404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28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28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3A3B846A-5C28-0CBE-B675-8CA950D735C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8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20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  <p:sp>
        <p:nvSpPr>
          <p:cNvPr id="211" name="Google Shape;211;p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2" name="Google Shape;212;p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pic>
        <p:nvPicPr>
          <p:cNvPr id="213" name="Google Shape;213;p9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9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9"/>
          <p:cNvSpPr/>
          <p:nvPr/>
        </p:nvSpPr>
        <p:spPr>
          <a:xfrm>
            <a:off x="1747450" y="2431325"/>
            <a:ext cx="1027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क्क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2681499" y="952133"/>
            <a:ext cx="5389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9"/>
          <p:cNvSpPr/>
          <p:nvPr/>
        </p:nvSpPr>
        <p:spPr>
          <a:xfrm>
            <a:off x="3197549" y="2417850"/>
            <a:ext cx="1430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मुक्का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4583776" y="2377525"/>
            <a:ext cx="1326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धक्का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1790800" y="3157475"/>
            <a:ext cx="9579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च्च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4727050" y="3265025"/>
            <a:ext cx="1232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बच्चा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3253677" y="3238125"/>
            <a:ext cx="1295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सच्चा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9"/>
          <p:cNvSpPr/>
          <p:nvPr/>
        </p:nvSpPr>
        <p:spPr>
          <a:xfrm>
            <a:off x="1873050" y="4071850"/>
            <a:ext cx="9579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स्स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" name="Google Shape;223;p9"/>
          <p:cNvSpPr/>
          <p:nvPr/>
        </p:nvSpPr>
        <p:spPr>
          <a:xfrm>
            <a:off x="4688749" y="4085300"/>
            <a:ext cx="1490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अस्सी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9"/>
          <p:cNvSpPr/>
          <p:nvPr/>
        </p:nvSpPr>
        <p:spPr>
          <a:xfrm>
            <a:off x="3317876" y="4071850"/>
            <a:ext cx="1326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रस्सी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9"/>
          <p:cNvSpPr/>
          <p:nvPr/>
        </p:nvSpPr>
        <p:spPr>
          <a:xfrm>
            <a:off x="3319024" y="252875"/>
            <a:ext cx="1027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पत्ता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4505225" y="226000"/>
            <a:ext cx="1064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कुत्ता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1790800" y="1705175"/>
            <a:ext cx="877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ल्ल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4570777" y="1732050"/>
            <a:ext cx="14904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दिल्ली 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" name="Google Shape;229;p9"/>
          <p:cNvSpPr/>
          <p:nvPr/>
        </p:nvSpPr>
        <p:spPr>
          <a:xfrm>
            <a:off x="3237449" y="1732075"/>
            <a:ext cx="1326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बिल्ली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9"/>
          <p:cNvSpPr/>
          <p:nvPr/>
        </p:nvSpPr>
        <p:spPr>
          <a:xfrm>
            <a:off x="1844425" y="979013"/>
            <a:ext cx="877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ट्ट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9"/>
          <p:cNvSpPr/>
          <p:nvPr/>
        </p:nvSpPr>
        <p:spPr>
          <a:xfrm>
            <a:off x="3337550" y="925250"/>
            <a:ext cx="11223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छुट्टी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9"/>
          <p:cNvSpPr/>
          <p:nvPr/>
        </p:nvSpPr>
        <p:spPr>
          <a:xfrm>
            <a:off x="4627851" y="1005925"/>
            <a:ext cx="12171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मिट्टी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2703911" y="1700685"/>
            <a:ext cx="5389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9"/>
          <p:cNvSpPr/>
          <p:nvPr/>
        </p:nvSpPr>
        <p:spPr>
          <a:xfrm>
            <a:off x="2748735" y="2390968"/>
            <a:ext cx="5389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" name="Google Shape;235;p9"/>
          <p:cNvSpPr/>
          <p:nvPr/>
        </p:nvSpPr>
        <p:spPr>
          <a:xfrm>
            <a:off x="2685981" y="3188827"/>
            <a:ext cx="5389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" name="Google Shape;236;p9"/>
          <p:cNvSpPr/>
          <p:nvPr/>
        </p:nvSpPr>
        <p:spPr>
          <a:xfrm>
            <a:off x="2744252" y="4107709"/>
            <a:ext cx="53893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9"/>
          <p:cNvSpPr/>
          <p:nvPr/>
        </p:nvSpPr>
        <p:spPr>
          <a:xfrm>
            <a:off x="1845700" y="266325"/>
            <a:ext cx="6807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त्त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9"/>
          <p:cNvSpPr/>
          <p:nvPr/>
        </p:nvSpPr>
        <p:spPr>
          <a:xfrm>
            <a:off x="2653309" y="266316"/>
            <a:ext cx="5388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= </a:t>
            </a: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F54D93ED-19A9-089A-2493-99AF8633AD06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0" descr="Free Background Power Point, Download Free Clip Art, Free Clip Art on  Clipart Library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0"/>
          <p:cNvSpPr/>
          <p:nvPr/>
        </p:nvSpPr>
        <p:spPr>
          <a:xfrm>
            <a:off x="2477120" y="1279180"/>
            <a:ext cx="5523900" cy="21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i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गृह कार्य</a:t>
            </a:r>
            <a:br>
              <a:rPr lang="hi-IN" sz="4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hi-IN" sz="4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hi-IN" sz="2900" b="1">
                <a:solidFill>
                  <a:srgbClr val="222222"/>
                </a:solidFill>
                <a:latin typeface="Calibri"/>
                <a:ea typeface="Calibri"/>
                <a:cs typeface="Calibri"/>
                <a:sym typeface="Calibri"/>
              </a:rPr>
              <a:t>पाठ में दिए गए शब्दों का पठन अभ्यास करें तथा </a:t>
            </a:r>
            <a:r>
              <a:rPr lang="hi-IN" sz="2900" b="1">
                <a:solidFill>
                  <a:srgbClr val="222222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कठिन शब्दों को तीन- तीन बार लिखें</a:t>
            </a:r>
            <a:endParaRPr sz="2700" b="1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1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hi-IN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Google Shape;49;p1">
            <a:extLst>
              <a:ext uri="{FF2B5EF4-FFF2-40B4-BE49-F238E27FC236}">
                <a16:creationId xmlns:a16="http://schemas.microsoft.com/office/drawing/2014/main" id="{2E296C2F-749F-EA72-6ED1-0981FB07859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94132" y="94246"/>
            <a:ext cx="1049867" cy="664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288</Words>
  <Application>Microsoft Office PowerPoint</Application>
  <PresentationFormat>On-screen Show (16:9)</PresentationFormat>
  <Paragraphs>130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ALPANA BEHERA</dc:creator>
  <cp:lastModifiedBy>ALPANA BEHERA</cp:lastModifiedBy>
  <cp:revision>2</cp:revision>
  <dcterms:modified xsi:type="dcterms:W3CDTF">2022-10-11T15:16:59Z</dcterms:modified>
</cp:coreProperties>
</file>