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5" roundtripDataSignature="AMtx7mh9EWCb47kuPOvKRGz73EkOrzCpI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966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" name="Google Shape;45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rm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54" name="Google Shape;5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0" name="Google Shape;9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6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1" name="Google Shape;10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0" name="Google Shape;12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7" name="Google Shape;14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9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8" name="Google Shape;15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6" name="Google Shape;166;p10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1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" name="Google Shape;12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" name="Google Shape;17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" name="Google Shape;23;p15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6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7" name="Google Shape;27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7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1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1" name="Google Shape;31;p17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2" name="Google Shape;32;p17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8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6" name="Google Shape;36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9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9" name="Google Shape;39;p19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940630"/>
            <a:ext cx="9144000" cy="1202870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48;p1" descr="maxresdefault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158044"/>
            <a:ext cx="4612341" cy="4031507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Google Shape;49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879644" y="4802"/>
            <a:ext cx="1264356" cy="664029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"/>
          <p:cNvSpPr txBox="1"/>
          <p:nvPr/>
        </p:nvSpPr>
        <p:spPr>
          <a:xfrm>
            <a:off x="4612347" y="1759431"/>
            <a:ext cx="4444200" cy="24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hi-IN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CLASS: II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hi-IN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(HINDI)</a:t>
            </a: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hi-IN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9</a:t>
            </a: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hi-IN"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TOPIC</a:t>
            </a:r>
            <a:r>
              <a:rPr lang="hi-IN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:</a:t>
            </a:r>
            <a:r>
              <a:rPr lang="hi-IN" sz="16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संयुक्त व्यंजन, संयुक्ताक्षर एवं द्वित्व व्यंजन </a:t>
            </a:r>
            <a:br>
              <a:rPr lang="hi-IN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 TOPIC</a:t>
            </a:r>
            <a:r>
              <a:rPr lang="hi-IN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hi-IN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संयुक्त व्यंजन का परिचय, लेखन विधि,शब्द निर्माण </a:t>
            </a:r>
            <a:endParaRPr sz="1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1"/>
          <p:cNvSpPr/>
          <p:nvPr/>
        </p:nvSpPr>
        <p:spPr>
          <a:xfrm>
            <a:off x="4663977" y="-10160"/>
            <a:ext cx="2922158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i-IN" sz="2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पाठ- 9 संयुक्त व्यंजन ,संयुक्ताक्षर एवं  द्वित्व व्यंजन</a:t>
            </a:r>
            <a:endParaRPr sz="2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3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3"/>
          <p:cNvSpPr/>
          <p:nvPr/>
        </p:nvSpPr>
        <p:spPr>
          <a:xfrm>
            <a:off x="2346383" y="1328651"/>
            <a:ext cx="3865161" cy="707886"/>
          </a:xfrm>
          <a:prstGeom prst="rect">
            <a:avLst/>
          </a:prstGeom>
          <a:gradFill>
            <a:gsLst>
              <a:gs pos="0">
                <a:srgbClr val="BBBBBB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w="9525" cap="flat" cmpd="sng">
            <a:solidFill>
              <a:srgbClr val="20202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hi-IN"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क   =  क्   +    अ</a:t>
            </a:r>
            <a:endParaRPr sz="4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3"/>
          <p:cNvSpPr/>
          <p:nvPr/>
        </p:nvSpPr>
        <p:spPr>
          <a:xfrm>
            <a:off x="2403377" y="3130555"/>
            <a:ext cx="3671198" cy="646331"/>
          </a:xfrm>
          <a:prstGeom prst="rect">
            <a:avLst/>
          </a:prstGeom>
          <a:gradFill>
            <a:gsLst>
              <a:gs pos="0">
                <a:srgbClr val="BBBBBB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w="9525" cap="flat" cmpd="sng">
            <a:solidFill>
              <a:srgbClr val="20202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hi-IN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ख   =  ख्    +    अ</a:t>
            </a:r>
            <a:endParaRPr sz="3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3"/>
          <p:cNvSpPr/>
          <p:nvPr/>
        </p:nvSpPr>
        <p:spPr>
          <a:xfrm>
            <a:off x="5930787" y="387356"/>
            <a:ext cx="1228221" cy="461665"/>
          </a:xfrm>
          <a:prstGeom prst="rect">
            <a:avLst/>
          </a:prstGeom>
          <a:gradFill>
            <a:gsLst>
              <a:gs pos="0">
                <a:srgbClr val="FFD17D"/>
              </a:gs>
              <a:gs pos="35000">
                <a:srgbClr val="FFDCA3"/>
              </a:gs>
              <a:gs pos="100000">
                <a:srgbClr val="FFF1D8"/>
              </a:gs>
            </a:gsLst>
            <a:lin ang="16200000" scaled="0"/>
          </a:gradFill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hi-IN" sz="24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स्वर वर्ण</a:t>
            </a:r>
            <a:endParaRPr sz="24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3"/>
          <p:cNvSpPr/>
          <p:nvPr/>
        </p:nvSpPr>
        <p:spPr>
          <a:xfrm>
            <a:off x="3584319" y="306673"/>
            <a:ext cx="1582484" cy="461665"/>
          </a:xfrm>
          <a:prstGeom prst="rect">
            <a:avLst/>
          </a:prstGeom>
          <a:gradFill>
            <a:gsLst>
              <a:gs pos="0">
                <a:srgbClr val="FFD17D"/>
              </a:gs>
              <a:gs pos="35000">
                <a:srgbClr val="FFDCA3"/>
              </a:gs>
              <a:gs pos="100000">
                <a:srgbClr val="FFF1D8"/>
              </a:gs>
            </a:gsLst>
            <a:lin ang="16200000" scaled="0"/>
          </a:gradFill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hi-IN" sz="24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 व्यंजन वर्ण</a:t>
            </a:r>
            <a:endParaRPr sz="24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3"/>
          <p:cNvSpPr/>
          <p:nvPr/>
        </p:nvSpPr>
        <p:spPr>
          <a:xfrm>
            <a:off x="3400544" y="4278040"/>
            <a:ext cx="1582484" cy="461665"/>
          </a:xfrm>
          <a:prstGeom prst="rect">
            <a:avLst/>
          </a:prstGeom>
          <a:gradFill>
            <a:gsLst>
              <a:gs pos="0">
                <a:srgbClr val="FFD17D"/>
              </a:gs>
              <a:gs pos="35000">
                <a:srgbClr val="FFDCA3"/>
              </a:gs>
              <a:gs pos="100000">
                <a:srgbClr val="FFF1D8"/>
              </a:gs>
            </a:gsLst>
            <a:lin ang="16200000" scaled="0"/>
          </a:gradFill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hi-IN" sz="24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 व्यंजन वर्ण</a:t>
            </a:r>
            <a:endParaRPr sz="24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3"/>
          <p:cNvSpPr/>
          <p:nvPr/>
        </p:nvSpPr>
        <p:spPr>
          <a:xfrm>
            <a:off x="5572198" y="4331827"/>
            <a:ext cx="1228221" cy="461665"/>
          </a:xfrm>
          <a:prstGeom prst="rect">
            <a:avLst/>
          </a:prstGeom>
          <a:gradFill>
            <a:gsLst>
              <a:gs pos="0">
                <a:srgbClr val="FFD17D"/>
              </a:gs>
              <a:gs pos="35000">
                <a:srgbClr val="FFDCA3"/>
              </a:gs>
              <a:gs pos="100000">
                <a:srgbClr val="FFF1D8"/>
              </a:gs>
            </a:gsLst>
            <a:lin ang="16200000" scaled="0"/>
          </a:gradFill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hi-IN" sz="24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स्वर वर्ण</a:t>
            </a:r>
            <a:endParaRPr sz="24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3"/>
          <p:cNvSpPr/>
          <p:nvPr/>
        </p:nvSpPr>
        <p:spPr>
          <a:xfrm>
            <a:off x="4034119" y="739587"/>
            <a:ext cx="309282" cy="628785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3"/>
          <p:cNvSpPr/>
          <p:nvPr/>
        </p:nvSpPr>
        <p:spPr>
          <a:xfrm>
            <a:off x="5813613" y="874059"/>
            <a:ext cx="251011" cy="485349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3"/>
          <p:cNvSpPr/>
          <p:nvPr/>
        </p:nvSpPr>
        <p:spPr>
          <a:xfrm>
            <a:off x="5526741" y="1344706"/>
            <a:ext cx="779930" cy="699247"/>
          </a:xfrm>
          <a:prstGeom prst="ellipse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3"/>
          <p:cNvSpPr/>
          <p:nvPr/>
        </p:nvSpPr>
        <p:spPr>
          <a:xfrm>
            <a:off x="3756212" y="3097306"/>
            <a:ext cx="779930" cy="699247"/>
          </a:xfrm>
          <a:prstGeom prst="ellipse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3"/>
          <p:cNvSpPr/>
          <p:nvPr/>
        </p:nvSpPr>
        <p:spPr>
          <a:xfrm>
            <a:off x="5387788" y="3048000"/>
            <a:ext cx="779930" cy="699247"/>
          </a:xfrm>
          <a:prstGeom prst="ellipse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3"/>
          <p:cNvSpPr/>
          <p:nvPr/>
        </p:nvSpPr>
        <p:spPr>
          <a:xfrm>
            <a:off x="3765177" y="1385047"/>
            <a:ext cx="779930" cy="699247"/>
          </a:xfrm>
          <a:prstGeom prst="ellipse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3"/>
          <p:cNvSpPr/>
          <p:nvPr/>
        </p:nvSpPr>
        <p:spPr>
          <a:xfrm rot="10800000">
            <a:off x="4007222" y="3805517"/>
            <a:ext cx="268942" cy="510989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3"/>
          <p:cNvSpPr/>
          <p:nvPr/>
        </p:nvSpPr>
        <p:spPr>
          <a:xfrm rot="10800000">
            <a:off x="5679140" y="3783105"/>
            <a:ext cx="268942" cy="510989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96144134-28F0-33F4-66BA-20615DC6AECA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79644" y="4802"/>
            <a:ext cx="1264356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77" name="Google Shape;77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" name="Google Shape;78;p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pic>
        <p:nvPicPr>
          <p:cNvPr id="79" name="Google Shape;79;p4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639" y="-58725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4"/>
          <p:cNvSpPr/>
          <p:nvPr/>
        </p:nvSpPr>
        <p:spPr>
          <a:xfrm>
            <a:off x="3575852" y="293227"/>
            <a:ext cx="215956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संयुक्त व्यंजन</a:t>
            </a:r>
            <a:endParaRPr sz="28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4"/>
          <p:cNvSpPr/>
          <p:nvPr/>
        </p:nvSpPr>
        <p:spPr>
          <a:xfrm>
            <a:off x="3081499" y="1328650"/>
            <a:ext cx="3905700" cy="523200"/>
          </a:xfrm>
          <a:prstGeom prst="rect">
            <a:avLst/>
          </a:prstGeom>
          <a:gradFill>
            <a:gsLst>
              <a:gs pos="0">
                <a:srgbClr val="FFFF7D"/>
              </a:gs>
              <a:gs pos="35000">
                <a:srgbClr val="FFFFA3"/>
              </a:gs>
              <a:gs pos="100000">
                <a:srgbClr val="FFFFD8"/>
              </a:gs>
            </a:gsLst>
            <a:lin ang="16200000" scaled="0"/>
          </a:gradFill>
          <a:ln w="9525" cap="flat" cmpd="sng">
            <a:solidFill>
              <a:srgbClr val="EBFD3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संयुक्त  व्यंजन  4   होते हैं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4"/>
          <p:cNvSpPr/>
          <p:nvPr/>
        </p:nvSpPr>
        <p:spPr>
          <a:xfrm>
            <a:off x="6903245" y="2310285"/>
            <a:ext cx="615874" cy="830997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00" scaled="0"/>
          </a:gradFill>
          <a:ln w="9525" cap="flat" cmpd="sng">
            <a:solidFill>
              <a:srgbClr val="0096A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hi-IN"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श्र</a:t>
            </a:r>
            <a:endParaRPr sz="4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4"/>
          <p:cNvSpPr/>
          <p:nvPr/>
        </p:nvSpPr>
        <p:spPr>
          <a:xfrm>
            <a:off x="2286000" y="2310140"/>
            <a:ext cx="457200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4"/>
          <p:cNvSpPr/>
          <p:nvPr/>
        </p:nvSpPr>
        <p:spPr>
          <a:xfrm>
            <a:off x="1690425" y="2404415"/>
            <a:ext cx="684803" cy="830997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00" scaled="0"/>
          </a:gradFill>
          <a:ln w="9525" cap="flat" cmpd="sng">
            <a:solidFill>
              <a:srgbClr val="0096A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hi-IN"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क्ष</a:t>
            </a:r>
            <a:endParaRPr sz="4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4"/>
          <p:cNvSpPr/>
          <p:nvPr/>
        </p:nvSpPr>
        <p:spPr>
          <a:xfrm>
            <a:off x="3536055" y="2337180"/>
            <a:ext cx="569387" cy="830997"/>
          </a:xfrm>
          <a:prstGeom prst="rect">
            <a:avLst/>
          </a:prstGeom>
          <a:gradFill>
            <a:gsLst>
              <a:gs pos="0">
                <a:srgbClr val="FFD17D"/>
              </a:gs>
              <a:gs pos="35000">
                <a:srgbClr val="FFDCA3"/>
              </a:gs>
              <a:gs pos="100000">
                <a:srgbClr val="FFF1D8"/>
              </a:gs>
            </a:gsLst>
            <a:lin ang="16200000" scaled="0"/>
          </a:gradFill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hi-IN"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त्र</a:t>
            </a:r>
            <a:endParaRPr sz="4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4"/>
          <p:cNvSpPr/>
          <p:nvPr/>
        </p:nvSpPr>
        <p:spPr>
          <a:xfrm>
            <a:off x="5091713" y="2350625"/>
            <a:ext cx="806700" cy="831000"/>
          </a:xfrm>
          <a:prstGeom prst="rect">
            <a:avLst/>
          </a:prstGeom>
          <a:gradFill>
            <a:gsLst>
              <a:gs pos="0">
                <a:srgbClr val="BDD5E1"/>
              </a:gs>
              <a:gs pos="35000">
                <a:srgbClr val="D2E1E7"/>
              </a:gs>
              <a:gs pos="100000">
                <a:srgbClr val="ECF3F6"/>
              </a:gs>
            </a:gsLst>
            <a:lin ang="16200000" scaled="0"/>
          </a:gradFill>
          <a:ln w="9525" cap="flat" cmpd="sng">
            <a:solidFill>
              <a:srgbClr val="748C98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hi-IN"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ज्ञ</a:t>
            </a:r>
            <a:endParaRPr sz="4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5BFF49FC-C99C-C6FD-5371-9376E4C24A17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79644" y="4802"/>
            <a:ext cx="1264356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5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5"/>
          <p:cNvSpPr/>
          <p:nvPr/>
        </p:nvSpPr>
        <p:spPr>
          <a:xfrm>
            <a:off x="2447811" y="1126944"/>
            <a:ext cx="3895618" cy="646331"/>
          </a:xfrm>
          <a:prstGeom prst="rect">
            <a:avLst/>
          </a:prstGeom>
          <a:gradFill>
            <a:gsLst>
              <a:gs pos="0">
                <a:srgbClr val="FFD17D"/>
              </a:gs>
              <a:gs pos="35000">
                <a:srgbClr val="FFDCA3"/>
              </a:gs>
              <a:gs pos="100000">
                <a:srgbClr val="FFF1D8"/>
              </a:gs>
            </a:gsLst>
            <a:lin ang="16200000" scaled="0"/>
          </a:gradFill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hi-IN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क्ष  =  क्  +  ष्  + अ</a:t>
            </a:r>
            <a:endParaRPr sz="3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5"/>
          <p:cNvSpPr/>
          <p:nvPr/>
        </p:nvSpPr>
        <p:spPr>
          <a:xfrm>
            <a:off x="2381825" y="2014450"/>
            <a:ext cx="4147500" cy="646200"/>
          </a:xfrm>
          <a:prstGeom prst="rect">
            <a:avLst/>
          </a:prstGeom>
          <a:gradFill>
            <a:gsLst>
              <a:gs pos="0">
                <a:srgbClr val="BBBBBB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w="9525" cap="flat" cmpd="sng">
            <a:solidFill>
              <a:srgbClr val="20202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hi-IN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त्र   =  त्   +  र्  +  अ</a:t>
            </a:r>
            <a:endParaRPr sz="3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5"/>
          <p:cNvSpPr/>
          <p:nvPr/>
        </p:nvSpPr>
        <p:spPr>
          <a:xfrm>
            <a:off x="2319042" y="3762568"/>
            <a:ext cx="4015843" cy="646331"/>
          </a:xfrm>
          <a:prstGeom prst="rect">
            <a:avLst/>
          </a:prstGeom>
          <a:gradFill>
            <a:gsLst>
              <a:gs pos="0">
                <a:srgbClr val="FFD17D"/>
              </a:gs>
              <a:gs pos="35000">
                <a:srgbClr val="FFDCA3"/>
              </a:gs>
              <a:gs pos="100000">
                <a:srgbClr val="FFF1D8"/>
              </a:gs>
            </a:gsLst>
            <a:lin ang="16200000" scaled="0"/>
          </a:gradFill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hi-IN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श्र  =  श्  +  र्   +  अ</a:t>
            </a:r>
            <a:endParaRPr sz="3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5"/>
          <p:cNvSpPr/>
          <p:nvPr/>
        </p:nvSpPr>
        <p:spPr>
          <a:xfrm>
            <a:off x="2363025" y="2888500"/>
            <a:ext cx="4083900" cy="646200"/>
          </a:xfrm>
          <a:prstGeom prst="rect">
            <a:avLst/>
          </a:prstGeom>
          <a:gradFill>
            <a:gsLst>
              <a:gs pos="0">
                <a:srgbClr val="BABABA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hi-IN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ज्ञ   =  ज्  +  ञ्  + अ</a:t>
            </a:r>
            <a:endParaRPr sz="3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5"/>
          <p:cNvSpPr/>
          <p:nvPr/>
        </p:nvSpPr>
        <p:spPr>
          <a:xfrm>
            <a:off x="3296938" y="212542"/>
            <a:ext cx="185980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लेखन विधि</a:t>
            </a:r>
            <a:endParaRPr sz="28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2CBFD378-7F9B-93A1-09B8-92C2CE798DB7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79644" y="4802"/>
            <a:ext cx="1264356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6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6"/>
          <p:cNvSpPr/>
          <p:nvPr/>
        </p:nvSpPr>
        <p:spPr>
          <a:xfrm>
            <a:off x="2286000" y="2094697"/>
            <a:ext cx="4572000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6"/>
          <p:cNvSpPr/>
          <p:nvPr/>
        </p:nvSpPr>
        <p:spPr>
          <a:xfrm>
            <a:off x="986539" y="3977720"/>
            <a:ext cx="615874" cy="830997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00" scaled="0"/>
          </a:gradFill>
          <a:ln w="9525" cap="flat" cmpd="sng">
            <a:solidFill>
              <a:srgbClr val="0096A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hi-IN"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श्र</a:t>
            </a:r>
            <a:endParaRPr sz="4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6"/>
          <p:cNvSpPr/>
          <p:nvPr/>
        </p:nvSpPr>
        <p:spPr>
          <a:xfrm>
            <a:off x="883601" y="750426"/>
            <a:ext cx="684803" cy="830997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00" scaled="0"/>
          </a:gradFill>
          <a:ln w="9525" cap="flat" cmpd="sng">
            <a:solidFill>
              <a:srgbClr val="0096A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hi-IN"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क्ष</a:t>
            </a:r>
            <a:endParaRPr sz="4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6"/>
          <p:cNvSpPr/>
          <p:nvPr/>
        </p:nvSpPr>
        <p:spPr>
          <a:xfrm>
            <a:off x="927325" y="1893427"/>
            <a:ext cx="645981" cy="830997"/>
          </a:xfrm>
          <a:prstGeom prst="rect">
            <a:avLst/>
          </a:prstGeom>
          <a:gradFill>
            <a:gsLst>
              <a:gs pos="0">
                <a:srgbClr val="FFD17D"/>
              </a:gs>
              <a:gs pos="35000">
                <a:srgbClr val="FFDCA3"/>
              </a:gs>
              <a:gs pos="100000">
                <a:srgbClr val="FFF1D8"/>
              </a:gs>
            </a:gsLst>
            <a:lin ang="16200000" scaled="0"/>
          </a:gradFill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hi-IN"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त्र</a:t>
            </a:r>
            <a:endParaRPr sz="4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6"/>
          <p:cNvSpPr/>
          <p:nvPr/>
        </p:nvSpPr>
        <p:spPr>
          <a:xfrm>
            <a:off x="918498" y="2928850"/>
            <a:ext cx="723900" cy="831000"/>
          </a:xfrm>
          <a:prstGeom prst="rect">
            <a:avLst/>
          </a:prstGeom>
          <a:gradFill>
            <a:gsLst>
              <a:gs pos="0">
                <a:srgbClr val="BDD5E1"/>
              </a:gs>
              <a:gs pos="35000">
                <a:srgbClr val="D2E1E7"/>
              </a:gs>
              <a:gs pos="100000">
                <a:srgbClr val="ECF3F6"/>
              </a:gs>
            </a:gsLst>
            <a:lin ang="16200000" scaled="0"/>
          </a:gradFill>
          <a:ln w="9525" cap="flat" cmpd="sng">
            <a:solidFill>
              <a:srgbClr val="748C98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hi-IN"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ज्ञ</a:t>
            </a:r>
            <a:endParaRPr sz="4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6"/>
          <p:cNvSpPr/>
          <p:nvPr/>
        </p:nvSpPr>
        <p:spPr>
          <a:xfrm>
            <a:off x="2421705" y="965580"/>
            <a:ext cx="518603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रक्षा    पक्षी     दीक्षा   शिक्षा   कक्षा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6"/>
          <p:cNvSpPr/>
          <p:nvPr/>
        </p:nvSpPr>
        <p:spPr>
          <a:xfrm>
            <a:off x="2407106" y="2108581"/>
            <a:ext cx="518282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पुत्र     पत्र       मित्र      नेत्र      छात्र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6"/>
          <p:cNvSpPr/>
          <p:nvPr/>
        </p:nvSpPr>
        <p:spPr>
          <a:xfrm>
            <a:off x="2406123" y="3090215"/>
            <a:ext cx="535755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आज्ञा    यज्ञ     ज्ञानी     संज्ञा     ज्ञान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6"/>
          <p:cNvSpPr/>
          <p:nvPr/>
        </p:nvSpPr>
        <p:spPr>
          <a:xfrm>
            <a:off x="2396148" y="4125638"/>
            <a:ext cx="453681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श्रीमान   श्रम   परिश्रम   आश्रम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6"/>
          <p:cNvSpPr/>
          <p:nvPr/>
        </p:nvSpPr>
        <p:spPr>
          <a:xfrm rot="5400000">
            <a:off x="1828516" y="939105"/>
            <a:ext cx="268668" cy="578397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6"/>
          <p:cNvSpPr/>
          <p:nvPr/>
        </p:nvSpPr>
        <p:spPr>
          <a:xfrm rot="5400000">
            <a:off x="1832999" y="2032798"/>
            <a:ext cx="268668" cy="578397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6"/>
          <p:cNvSpPr/>
          <p:nvPr/>
        </p:nvSpPr>
        <p:spPr>
          <a:xfrm rot="5400000">
            <a:off x="1924513" y="3049900"/>
            <a:ext cx="199500" cy="588900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6"/>
          <p:cNvSpPr/>
          <p:nvPr/>
        </p:nvSpPr>
        <p:spPr>
          <a:xfrm rot="5400000">
            <a:off x="1868858" y="4099163"/>
            <a:ext cx="268668" cy="578397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20DEDDC8-E2FE-07E5-F9E8-0F77B751EC32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79644" y="4802"/>
            <a:ext cx="1264356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sz="3200" b="1"/>
          </a:p>
        </p:txBody>
      </p:sp>
      <p:sp>
        <p:nvSpPr>
          <p:cNvPr id="123" name="Google Shape;123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3200" b="1"/>
          </a:p>
        </p:txBody>
      </p:sp>
      <p:sp>
        <p:nvSpPr>
          <p:cNvPr id="124" name="Google Shape;124;p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3200" b="1"/>
          </a:p>
        </p:txBody>
      </p:sp>
      <p:pic>
        <p:nvPicPr>
          <p:cNvPr id="125" name="Google Shape;125;p7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7"/>
          <p:cNvSpPr/>
          <p:nvPr/>
        </p:nvSpPr>
        <p:spPr>
          <a:xfrm>
            <a:off x="2568388" y="1489289"/>
            <a:ext cx="4572000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</a:t>
            </a: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7"/>
          <p:cNvSpPr/>
          <p:nvPr/>
        </p:nvSpPr>
        <p:spPr>
          <a:xfrm>
            <a:off x="2074153" y="414251"/>
            <a:ext cx="105990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शब्द </a:t>
            </a:r>
            <a:endParaRPr sz="32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7"/>
          <p:cNvSpPr/>
          <p:nvPr/>
        </p:nvSpPr>
        <p:spPr>
          <a:xfrm>
            <a:off x="5397894" y="441144"/>
            <a:ext cx="82747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अर्थ</a:t>
            </a:r>
            <a:endParaRPr sz="32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7"/>
          <p:cNvSpPr/>
          <p:nvPr/>
        </p:nvSpPr>
        <p:spPr>
          <a:xfrm>
            <a:off x="2038977" y="1073155"/>
            <a:ext cx="93006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पुत्र 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7"/>
          <p:cNvSpPr/>
          <p:nvPr/>
        </p:nvSpPr>
        <p:spPr>
          <a:xfrm>
            <a:off x="5450078" y="1126946"/>
            <a:ext cx="84189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बेटा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7"/>
          <p:cNvSpPr/>
          <p:nvPr/>
        </p:nvSpPr>
        <p:spPr>
          <a:xfrm>
            <a:off x="2129010" y="1718615"/>
            <a:ext cx="70243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पत्र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7"/>
          <p:cNvSpPr/>
          <p:nvPr/>
        </p:nvSpPr>
        <p:spPr>
          <a:xfrm>
            <a:off x="5385693" y="1718615"/>
            <a:ext cx="960519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खत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7"/>
          <p:cNvSpPr/>
          <p:nvPr/>
        </p:nvSpPr>
        <p:spPr>
          <a:xfrm>
            <a:off x="2141658" y="2377521"/>
            <a:ext cx="72487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नेत्र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7"/>
          <p:cNvSpPr/>
          <p:nvPr/>
        </p:nvSpPr>
        <p:spPr>
          <a:xfrm>
            <a:off x="5395753" y="2337180"/>
            <a:ext cx="10567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आँख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7"/>
          <p:cNvSpPr/>
          <p:nvPr/>
        </p:nvSpPr>
        <p:spPr>
          <a:xfrm>
            <a:off x="2135333" y="3090215"/>
            <a:ext cx="101983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पक्षी 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7"/>
          <p:cNvSpPr/>
          <p:nvPr/>
        </p:nvSpPr>
        <p:spPr>
          <a:xfrm>
            <a:off x="5225926" y="3076769"/>
            <a:ext cx="15456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चिड़िया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7"/>
          <p:cNvSpPr/>
          <p:nvPr/>
        </p:nvSpPr>
        <p:spPr>
          <a:xfrm>
            <a:off x="2034701" y="3816356"/>
            <a:ext cx="137249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परिश्रम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7"/>
          <p:cNvSpPr/>
          <p:nvPr/>
        </p:nvSpPr>
        <p:spPr>
          <a:xfrm>
            <a:off x="5293520" y="3789462"/>
            <a:ext cx="140455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मेहनत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7"/>
          <p:cNvSpPr/>
          <p:nvPr/>
        </p:nvSpPr>
        <p:spPr>
          <a:xfrm rot="5400000">
            <a:off x="3997976" y="1024270"/>
            <a:ext cx="268668" cy="578397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7"/>
          <p:cNvSpPr/>
          <p:nvPr/>
        </p:nvSpPr>
        <p:spPr>
          <a:xfrm rot="5400000">
            <a:off x="4069694" y="1714552"/>
            <a:ext cx="268668" cy="578397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7"/>
          <p:cNvSpPr/>
          <p:nvPr/>
        </p:nvSpPr>
        <p:spPr>
          <a:xfrm rot="5400000">
            <a:off x="4114516" y="2377941"/>
            <a:ext cx="268668" cy="578397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7"/>
          <p:cNvSpPr/>
          <p:nvPr/>
        </p:nvSpPr>
        <p:spPr>
          <a:xfrm rot="5400000">
            <a:off x="4159340" y="3054776"/>
            <a:ext cx="268668" cy="578397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7"/>
          <p:cNvSpPr/>
          <p:nvPr/>
        </p:nvSpPr>
        <p:spPr>
          <a:xfrm rot="5400000">
            <a:off x="4217610" y="3852634"/>
            <a:ext cx="268668" cy="578397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403D717C-C1FB-B075-0DB9-E0C64E4AA58B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79644" y="4802"/>
            <a:ext cx="1264356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150" name="Google Shape;150;p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1" name="Google Shape;151;p8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pic>
        <p:nvPicPr>
          <p:cNvPr id="152" name="Google Shape;152;p8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8"/>
          <p:cNvSpPr/>
          <p:nvPr/>
        </p:nvSpPr>
        <p:spPr>
          <a:xfrm>
            <a:off x="2138080" y="1610892"/>
            <a:ext cx="5876365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b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पृष्ठ संख्या 58  प्रश्न संख्या 1 और 3  का अभ्यास  कॉपी में करें ।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8"/>
          <p:cNvSpPr/>
          <p:nvPr/>
        </p:nvSpPr>
        <p:spPr>
          <a:xfrm>
            <a:off x="3676931" y="1032815"/>
            <a:ext cx="1787669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hi-IN" sz="3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गृह कार्य</a:t>
            </a:r>
            <a:endParaRPr sz="36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72F2A334-791E-BF1D-FE2F-0CA17A73DB9D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79644" y="4802"/>
            <a:ext cx="1264356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9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9"/>
          <p:cNvSpPr/>
          <p:nvPr/>
        </p:nvSpPr>
        <p:spPr>
          <a:xfrm>
            <a:off x="3129892" y="1278237"/>
            <a:ext cx="28842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सीखने के प्रतिफल</a:t>
            </a:r>
            <a:endParaRPr sz="28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9"/>
          <p:cNvSpPr/>
          <p:nvPr/>
        </p:nvSpPr>
        <p:spPr>
          <a:xfrm>
            <a:off x="1455636" y="2158357"/>
            <a:ext cx="6969600" cy="9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छात्रों में उच्चारण क्षमता तथा लेखन कौशल  में वृद्धि होगी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443F1052-FA12-E3EB-7C9B-4D393D608BA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79644" y="4802"/>
            <a:ext cx="1264356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0"/>
          <p:cNvSpPr/>
          <p:nvPr/>
        </p:nvSpPr>
        <p:spPr>
          <a:xfrm>
            <a:off x="1177290" y="1747638"/>
            <a:ext cx="6206490" cy="2557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hi-IN" sz="3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15DBFB40-0591-E89C-088A-DC02EBD3D9B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79644" y="4802"/>
            <a:ext cx="1264356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192</Words>
  <Application>Microsoft Office PowerPoint</Application>
  <PresentationFormat>On-screen Show (16:9)</PresentationFormat>
  <Paragraphs>51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ALPANA BEHERA</dc:creator>
  <cp:lastModifiedBy>ALPANA BEHERA</cp:lastModifiedBy>
  <cp:revision>3</cp:revision>
  <dcterms:modified xsi:type="dcterms:W3CDTF">2022-10-12T14:35:25Z</dcterms:modified>
</cp:coreProperties>
</file>