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8" r:id="rId3"/>
    <p:sldId id="259" r:id="rId5"/>
    <p:sldId id="257" r:id="rId6"/>
    <p:sldId id="261" r:id="rId7"/>
    <p:sldId id="262" r:id="rId8"/>
    <p:sldId id="263" r:id="rId9"/>
    <p:sldId id="264" r:id="rId10"/>
    <p:sldId id="265" r:id="rId11"/>
    <p:sldId id="26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commentAuthors" Target="commentAuthors.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7"/>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609600" lvl="0" indent="-457200" algn="l">
              <a:lnSpc>
                <a:spcPct val="115000"/>
              </a:lnSpc>
              <a:spcBef>
                <a:spcPts val="0"/>
              </a:spcBef>
              <a:spcAft>
                <a:spcPts val="0"/>
              </a:spcAft>
              <a:buSzPts val="1800"/>
              <a:buChar char="●"/>
              <a:defRPr/>
            </a:lvl1pPr>
            <a:lvl2pPr marL="1219200" lvl="1" indent="-423545" algn="l">
              <a:lnSpc>
                <a:spcPct val="115000"/>
              </a:lnSpc>
              <a:spcBef>
                <a:spcPct val="427000"/>
              </a:spcBef>
              <a:spcAft>
                <a:spcPts val="0"/>
              </a:spcAft>
              <a:buSzPts val="1400"/>
              <a:buChar char="○"/>
              <a:defRPr/>
            </a:lvl2pPr>
            <a:lvl3pPr marL="1828800" lvl="2" indent="-423545" algn="l">
              <a:lnSpc>
                <a:spcPct val="115000"/>
              </a:lnSpc>
              <a:spcBef>
                <a:spcPct val="427000"/>
              </a:spcBef>
              <a:spcAft>
                <a:spcPts val="0"/>
              </a:spcAft>
              <a:buSzPts val="1400"/>
              <a:buChar char="■"/>
              <a:defRPr/>
            </a:lvl3pPr>
            <a:lvl4pPr marL="2438400" lvl="3" indent="-423545" algn="l">
              <a:lnSpc>
                <a:spcPct val="115000"/>
              </a:lnSpc>
              <a:spcBef>
                <a:spcPct val="427000"/>
              </a:spcBef>
              <a:spcAft>
                <a:spcPts val="0"/>
              </a:spcAft>
              <a:buSzPts val="1400"/>
              <a:buChar char="●"/>
              <a:defRPr/>
            </a:lvl4pPr>
            <a:lvl5pPr marL="3048000" lvl="4" indent="-423545" algn="l">
              <a:lnSpc>
                <a:spcPct val="115000"/>
              </a:lnSpc>
              <a:spcBef>
                <a:spcPct val="427000"/>
              </a:spcBef>
              <a:spcAft>
                <a:spcPts val="0"/>
              </a:spcAft>
              <a:buSzPts val="1400"/>
              <a:buChar char="○"/>
              <a:defRPr/>
            </a:lvl5pPr>
            <a:lvl6pPr marL="3657600" lvl="5" indent="-423545" algn="l">
              <a:lnSpc>
                <a:spcPct val="115000"/>
              </a:lnSpc>
              <a:spcBef>
                <a:spcPct val="427000"/>
              </a:spcBef>
              <a:spcAft>
                <a:spcPts val="0"/>
              </a:spcAft>
              <a:buSzPts val="1400"/>
              <a:buChar char="■"/>
              <a:defRPr/>
            </a:lvl6pPr>
            <a:lvl7pPr marL="4267200" lvl="6" indent="-423545" algn="l">
              <a:lnSpc>
                <a:spcPct val="115000"/>
              </a:lnSpc>
              <a:spcBef>
                <a:spcPct val="427000"/>
              </a:spcBef>
              <a:spcAft>
                <a:spcPts val="0"/>
              </a:spcAft>
              <a:buSzPts val="1400"/>
              <a:buChar char="●"/>
              <a:defRPr/>
            </a:lvl7pPr>
            <a:lvl8pPr marL="4876800" lvl="7" indent="-423545" algn="l">
              <a:lnSpc>
                <a:spcPct val="115000"/>
              </a:lnSpc>
              <a:spcBef>
                <a:spcPct val="427000"/>
              </a:spcBef>
              <a:spcAft>
                <a:spcPts val="0"/>
              </a:spcAft>
              <a:buSzPts val="1400"/>
              <a:buChar char="○"/>
              <a:defRPr/>
            </a:lvl8pPr>
            <a:lvl9pPr marL="5486400" lvl="8" indent="-423545" algn="l">
              <a:lnSpc>
                <a:spcPct val="115000"/>
              </a:lnSpc>
              <a:spcBef>
                <a:spcPct val="427000"/>
              </a:spcBef>
              <a:spcAft>
                <a:spcPts val="1600"/>
              </a:spcAft>
              <a:buSzPts val="1400"/>
              <a:buChar char="■"/>
              <a:defRPr/>
            </a:lvl9pPr>
          </a:lstStyle>
          <a:p/>
        </p:txBody>
      </p:sp>
      <p:sp>
        <p:nvSpPr>
          <p:cNvPr id="16" name="Google Shape;16;p7"/>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4" Type="http://schemas.openxmlformats.org/officeDocument/2006/relationships/comments" Target="../comments/comment1.xml"/><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2.png"/><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2.png"/><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1"/>
          <a:srcRect/>
          <a:stretch>
            <a:fillRect/>
          </a:stretch>
        </p:blipFill>
        <p:spPr>
          <a:xfrm>
            <a:off x="0" y="5079384"/>
            <a:ext cx="12192000" cy="1821147"/>
          </a:xfrm>
          <a:prstGeom prst="rect">
            <a:avLst/>
          </a:prstGeom>
          <a:noFill/>
          <a:ln>
            <a:noFill/>
          </a:ln>
        </p:spPr>
      </p:pic>
      <p:pic>
        <p:nvPicPr>
          <p:cNvPr id="55" name="Google Shape;55;p1"/>
          <p:cNvPicPr preferRelativeResize="0"/>
          <p:nvPr/>
        </p:nvPicPr>
        <p:blipFill rotWithShape="1">
          <a:blip r:embed="rId2"/>
          <a:srcRect/>
          <a:stretch>
            <a:fillRect/>
          </a:stretch>
        </p:blipFill>
        <p:spPr>
          <a:xfrm>
            <a:off x="296900" y="285633"/>
            <a:ext cx="2104535" cy="1044767"/>
          </a:xfrm>
          <a:prstGeom prst="rect">
            <a:avLst/>
          </a:prstGeom>
          <a:noFill/>
          <a:ln>
            <a:noFill/>
          </a:ln>
        </p:spPr>
      </p:pic>
      <p:sp>
        <p:nvSpPr>
          <p:cNvPr id="56" name="Google Shape;56;p1"/>
          <p:cNvSpPr txBox="1"/>
          <p:nvPr/>
        </p:nvSpPr>
        <p:spPr>
          <a:xfrm>
            <a:off x="296900" y="1330400"/>
            <a:ext cx="11684000" cy="3706435"/>
          </a:xfrm>
          <a:prstGeom prst="rect">
            <a:avLst/>
          </a:prstGeom>
          <a:noFill/>
          <a:ln>
            <a:noFill/>
          </a:ln>
        </p:spPr>
        <p:txBody>
          <a:bodyPr spcFirstLastPara="1" wrap="square" lIns="121900" tIns="121900" rIns="121900" bIns="121900"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endParaRPr lang="en-IN" sz="4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4000" b="1" dirty="0">
                <a:solidFill>
                  <a:srgbClr val="FF0000"/>
                </a:solidFill>
                <a:latin typeface="Calibri" panose="020F0502020204030204"/>
                <a:ea typeface="Calibri" panose="020F0502020204030204"/>
                <a:cs typeface="Calibri" panose="020F0502020204030204"/>
                <a:sym typeface="Calibri" panose="020F0502020204030204"/>
              </a:rPr>
              <a:t>GRAMMAR</a:t>
            </a:r>
            <a:endParaRPr lang="en-GB" sz="4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3335"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STD-VIII</a:t>
            </a:r>
            <a:endParaRPr lang="en-US" sz="3335" b="0"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57" name="Google Shape;57;p1"/>
          <p:cNvSpPr txBox="1"/>
          <p:nvPr/>
        </p:nvSpPr>
        <p:spPr>
          <a:xfrm>
            <a:off x="7832367" y="131167"/>
            <a:ext cx="4234800" cy="1690000"/>
          </a:xfrm>
          <a:prstGeom prst="rect">
            <a:avLst/>
          </a:prstGeom>
          <a:noFill/>
          <a:ln>
            <a:noFill/>
          </a:ln>
        </p:spPr>
        <p:txBody>
          <a:bodyPr spcFirstLastPara="1" wrap="square" lIns="121900" tIns="121900" rIns="121900" bIns="121900"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865"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2962900" y="3428984"/>
            <a:ext cx="6352000" cy="1650400"/>
          </a:xfrm>
          <a:prstGeom prst="rect">
            <a:avLst/>
          </a:prstGeom>
          <a:noFill/>
          <a:ln>
            <a:noFill/>
          </a:ln>
        </p:spPr>
        <p:txBody>
          <a:bodyPr spcFirstLastPara="1" wrap="square" lIns="121900" tIns="121900" rIns="121900" bIns="121900"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SUBJECT </a:t>
            </a:r>
            <a:r>
              <a:rPr lang="en-GB" sz="2400" b="1" dirty="0"/>
              <a:t>: ENGLISH</a:t>
            </a:r>
            <a:endParaRPr lang="en-GB" sz="2400" b="1" dirty="0"/>
          </a:p>
          <a:p>
            <a:pPr marL="0" marR="0" lvl="0" indent="0" algn="l" rtl="0">
              <a:lnSpc>
                <a:spcPct val="100000"/>
              </a:lnSpc>
              <a:spcBef>
                <a:spcPts val="0"/>
              </a:spcBef>
              <a:spcAft>
                <a:spcPts val="0"/>
              </a:spcAft>
              <a:buClr>
                <a:srgbClr val="000000"/>
              </a:buClr>
              <a:buSzPts val="1400"/>
              <a:buFont typeface="Arial" panose="020B0604020202020204"/>
              <a:buNone/>
            </a:pPr>
            <a:r>
              <a:rPr 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NUMBER: </a:t>
            </a:r>
            <a:r>
              <a:rPr lang="en-IN" alt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7</a:t>
            </a:r>
            <a:endParaRPr 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2400" b="1" dirty="0"/>
              <a:t>PERIOD NUMBER : </a:t>
            </a:r>
            <a:r>
              <a:rPr lang="en-IN" altLang="en-GB" sz="2400" b="1" dirty="0"/>
              <a:t>2</a:t>
            </a:r>
            <a:endParaRPr sz="1865"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NAME :</a:t>
            </a:r>
            <a:r>
              <a:rPr lang="en-IN" alt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NOUN PHRASE</a:t>
            </a:r>
            <a:endParaRPr lang="en-IN" alt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1"/>
          <a:srcRect/>
          <a:stretch>
            <a:fillRect/>
          </a:stretch>
        </p:blipFill>
        <p:spPr>
          <a:xfrm>
            <a:off x="10383433" y="5838500"/>
            <a:ext cx="1643368" cy="815833"/>
          </a:xfrm>
          <a:prstGeom prst="rect">
            <a:avLst/>
          </a:prstGeom>
          <a:noFill/>
          <a:ln>
            <a:noFill/>
          </a:ln>
        </p:spPr>
      </p:pic>
      <p:sp>
        <p:nvSpPr>
          <p:cNvPr id="64" name="Google Shape;64;p2"/>
          <p:cNvSpPr txBox="1"/>
          <p:nvPr/>
        </p:nvSpPr>
        <p:spPr>
          <a:xfrm>
            <a:off x="363567" y="355353"/>
            <a:ext cx="11584400" cy="1041200"/>
          </a:xfrm>
          <a:prstGeom prst="rect">
            <a:avLst/>
          </a:prstGeom>
          <a:noFill/>
          <a:ln>
            <a:noFill/>
          </a:ln>
        </p:spPr>
        <p:txBody>
          <a:bodyPr spcFirstLastPara="1" wrap="square" lIns="121900" tIns="121900" rIns="121900" bIns="121900" anchor="t" anchorCtr="0">
            <a:noAutofit/>
          </a:bodyPr>
          <a:lstStyle/>
          <a:p>
            <a:pPr lvl="0">
              <a:buSzPts val="2200"/>
            </a:pPr>
            <a:r>
              <a:rPr lang="en-US" sz="4265" b="1" dirty="0">
                <a:solidFill>
                  <a:srgbClr val="FF0000"/>
                </a:solidFill>
                <a:latin typeface="Calibri" panose="020F0502020204030204" charset="0"/>
                <a:cs typeface="Calibri" panose="020F0502020204030204" charset="0"/>
              </a:rPr>
              <a:t>EXPECTED LEARNING OUTCOMES</a:t>
            </a:r>
            <a:endParaRPr sz="4265" b="1" i="0" u="none" strike="noStrike" cap="none" dirty="0">
              <a:solidFill>
                <a:srgbClr val="FF0000"/>
              </a:solidFill>
              <a:latin typeface="Calibri" panose="020F0502020204030204" charset="0"/>
              <a:cs typeface="Calibri" panose="020F0502020204030204" charset="0"/>
              <a:sym typeface="Arial" panose="020B0604020202020204"/>
            </a:endParaRPr>
          </a:p>
        </p:txBody>
      </p:sp>
      <p:sp>
        <p:nvSpPr>
          <p:cNvPr id="65" name="Google Shape;65;p2"/>
          <p:cNvSpPr txBox="1"/>
          <p:nvPr/>
        </p:nvSpPr>
        <p:spPr>
          <a:xfrm>
            <a:off x="189896" y="1149131"/>
            <a:ext cx="11349972" cy="5187873"/>
          </a:xfrm>
          <a:prstGeom prst="rect">
            <a:avLst/>
          </a:prstGeom>
          <a:noFill/>
          <a:ln>
            <a:noFill/>
          </a:ln>
        </p:spPr>
        <p:txBody>
          <a:bodyPr spcFirstLastPara="1" wrap="square" lIns="121900" tIns="121900" rIns="121900" bIns="121900" anchor="t" anchorCtr="0">
            <a:noAutofit/>
          </a:bodyPr>
          <a:lstStyle/>
          <a:p>
            <a:pPr>
              <a:lnSpc>
                <a:spcPct val="115000"/>
              </a:lnSpc>
            </a:pPr>
            <a:endParaRPr lang="en-US" sz="2400" dirty="0">
              <a:latin typeface="Calibri" panose="020F0502020204030204" charset="0"/>
              <a:ea typeface="Arial" panose="020B0604020202020204" pitchFamily="34" charset="0"/>
              <a:cs typeface="Calibri" panose="020F0502020204030204" charset="0"/>
            </a:endParaRPr>
          </a:p>
        </p:txBody>
      </p:sp>
      <p:graphicFrame>
        <p:nvGraphicFramePr>
          <p:cNvPr id="4" name="Table 3"/>
          <p:cNvGraphicFramePr>
            <a:graphicFrameLocks noGrp="1"/>
          </p:cNvGraphicFramePr>
          <p:nvPr/>
        </p:nvGraphicFramePr>
        <p:xfrm>
          <a:off x="363567" y="1175041"/>
          <a:ext cx="11176000" cy="4533265"/>
        </p:xfrm>
        <a:graphic>
          <a:graphicData uri="http://schemas.openxmlformats.org/drawingml/2006/table">
            <a:tbl>
              <a:tblPr/>
              <a:tblGrid>
                <a:gridCol w="11176000"/>
              </a:tblGrid>
              <a:tr h="2425065">
                <a:tc>
                  <a:txBody>
                    <a:bodyPr/>
                    <a:lstStyle/>
                    <a:p>
                      <a:pPr>
                        <a:lnSpc>
                          <a:spcPct val="115000"/>
                        </a:lnSpc>
                      </a:pPr>
                      <a:r>
                        <a:rPr lang="en-GB" sz="2000" dirty="0">
                          <a:effectLst/>
                          <a:latin typeface="Calibri" panose="020F0502020204030204" charset="0"/>
                          <a:ea typeface="Roboto"/>
                          <a:cs typeface="Calibri" panose="020F0502020204030204" charset="0"/>
                        </a:rPr>
                        <a:t>GENERAL OBJECTIVES</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Arial" panose="020B0604020202020204" pitchFamily="34" charset="0"/>
                          <a:cs typeface="Calibri" panose="020F0502020204030204" charset="0"/>
                        </a:rPr>
                        <a:t>Understand the basics of grammar</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Roboto"/>
                          <a:cs typeface="Calibri" panose="020F0502020204030204" charset="0"/>
                        </a:rPr>
                        <a:t>Being acquainted with the chapter and its tenets</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Roboto"/>
                          <a:cs typeface="Calibri" panose="020F0502020204030204" charset="0"/>
                        </a:rPr>
                        <a:t>Understanding the idea</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Roboto"/>
                          <a:cs typeface="Calibri" panose="020F0502020204030204" charset="0"/>
                        </a:rPr>
                        <a:t>Appreciate the beauty of grammar and use in day to day life</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Roboto"/>
                          <a:cs typeface="Calibri" panose="020F0502020204030204" charset="0"/>
                        </a:rPr>
                        <a:t>Developing LSRW Skills</a:t>
                      </a:r>
                      <a:endParaRPr lang="en-IN" sz="2000" dirty="0">
                        <a:effectLst/>
                        <a:latin typeface="Calibri" panose="020F0502020204030204" charset="0"/>
                        <a:ea typeface="Arial" panose="020B0604020202020204" pitchFamily="34" charset="0"/>
                        <a:cs typeface="Calibri" panose="020F0502020204030204" charset="0"/>
                      </a:endParaRPr>
                    </a:p>
                    <a:p>
                      <a:pPr marL="685800">
                        <a:lnSpc>
                          <a:spcPct val="115000"/>
                        </a:lnSpc>
                      </a:pPr>
                      <a:r>
                        <a:rPr lang="en-GB" sz="2000" dirty="0">
                          <a:effectLst/>
                          <a:latin typeface="Calibri" panose="020F0502020204030204" charset="0"/>
                          <a:ea typeface="Roboto"/>
                          <a:cs typeface="Calibri" panose="020F0502020204030204" charset="0"/>
                        </a:rPr>
                        <a:t> </a:t>
                      </a:r>
                      <a:endParaRPr lang="en-IN" sz="2000" dirty="0">
                        <a:effectLst/>
                        <a:latin typeface="Calibri" panose="020F0502020204030204" charset="0"/>
                        <a:ea typeface="Arial" panose="020B0604020202020204" pitchFamily="34" charset="0"/>
                        <a:cs typeface="Calibri" panose="020F0502020204030204" charset="0"/>
                      </a:endParaRPr>
                    </a:p>
                  </a:txBody>
                  <a:tcPr marL="84666" marR="84666" marT="84666" marB="846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8200">
                <a:tc>
                  <a:txBody>
                    <a:bodyPr/>
                    <a:lstStyle/>
                    <a:p>
                      <a:pPr>
                        <a:lnSpc>
                          <a:spcPct val="115000"/>
                        </a:lnSpc>
                      </a:pPr>
                      <a:r>
                        <a:rPr lang="en-GB" sz="2000" dirty="0">
                          <a:effectLst/>
                          <a:latin typeface="Calibri" panose="020F0502020204030204" charset="0"/>
                          <a:ea typeface="Roboto"/>
                          <a:cs typeface="Calibri" panose="020F0502020204030204" charset="0"/>
                        </a:rPr>
                        <a:t>SPECIFIC OBJECTIVES/ EXTENDED OBJECTIVES</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IN" sz="2000" dirty="0">
                          <a:effectLst/>
                          <a:latin typeface="Calibri" panose="020F0502020204030204" charset="0"/>
                          <a:ea typeface="Arial" panose="020B0604020202020204" pitchFamily="34" charset="0"/>
                          <a:cs typeface="Calibri" panose="020F0502020204030204" charset="0"/>
                        </a:rPr>
                        <a:t>develop your knowledge of expanded noun phrases</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IN" sz="2000" dirty="0">
                          <a:effectLst/>
                          <a:latin typeface="Calibri" panose="020F0502020204030204" charset="0"/>
                          <a:ea typeface="Arial" panose="020B0604020202020204" pitchFamily="34" charset="0"/>
                          <a:cs typeface="Calibri" panose="020F0502020204030204" charset="0"/>
                        </a:rPr>
                        <a:t>understand how noun phrases can improve clarity of writing</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IN" sz="2000" dirty="0">
                          <a:effectLst/>
                          <a:latin typeface="Calibri" panose="020F0502020204030204" charset="0"/>
                          <a:ea typeface="Arial" panose="020B0604020202020204" pitchFamily="34" charset="0"/>
                          <a:cs typeface="Calibri" panose="020F0502020204030204" charset="0"/>
                        </a:rPr>
                        <a:t>have a greater understanding of how to use  noun phrases.</a:t>
                      </a:r>
                      <a:endParaRPr lang="en-IN" sz="2000" dirty="0">
                        <a:effectLst/>
                        <a:latin typeface="Calibri" panose="020F0502020204030204" charset="0"/>
                        <a:ea typeface="Arial" panose="020B0604020202020204" pitchFamily="34" charset="0"/>
                        <a:cs typeface="Calibri" panose="020F0502020204030204" charset="0"/>
                      </a:endParaRPr>
                    </a:p>
                  </a:txBody>
                  <a:tcPr marL="84666" marR="84666" marT="84666" marB="846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838200" y="365125"/>
            <a:ext cx="10515600" cy="813435"/>
          </a:xfrm>
        </p:spPr>
        <p:txBody>
          <a:bodyPr/>
          <a:p>
            <a:r>
              <a:rPr lang="en-US" sz="3200" b="1">
                <a:solidFill>
                  <a:srgbClr val="FF0000"/>
                </a:solidFill>
              </a:rPr>
              <a:t>Functions of </a:t>
            </a:r>
            <a:r>
              <a:rPr lang="en-IN" altLang="en-US" sz="3200" b="1">
                <a:solidFill>
                  <a:srgbClr val="FF0000"/>
                </a:solidFill>
              </a:rPr>
              <a:t>N</a:t>
            </a:r>
            <a:r>
              <a:rPr lang="en-US" sz="3200" b="1">
                <a:solidFill>
                  <a:srgbClr val="FF0000"/>
                </a:solidFill>
              </a:rPr>
              <a:t>oun </a:t>
            </a:r>
            <a:r>
              <a:rPr lang="en-IN" altLang="en-US" sz="3200" b="1">
                <a:solidFill>
                  <a:srgbClr val="FF0000"/>
                </a:solidFill>
              </a:rPr>
              <a:t>P</a:t>
            </a:r>
            <a:r>
              <a:rPr lang="en-US" sz="3200" b="1">
                <a:solidFill>
                  <a:srgbClr val="FF0000"/>
                </a:solidFill>
              </a:rPr>
              <a:t>hrase</a:t>
            </a:r>
            <a:endParaRPr lang="en-US" sz="3200" b="1">
              <a:solidFill>
                <a:srgbClr val="FF0000"/>
              </a:solidFill>
            </a:endParaRPr>
          </a:p>
        </p:txBody>
      </p:sp>
      <p:sp>
        <p:nvSpPr>
          <p:cNvPr id="10" name="Content Placeholder 9"/>
          <p:cNvSpPr>
            <a:spLocks noGrp="1"/>
          </p:cNvSpPr>
          <p:nvPr>
            <p:ph sz="half" idx="2"/>
          </p:nvPr>
        </p:nvSpPr>
        <p:spPr>
          <a:xfrm>
            <a:off x="731520" y="1448435"/>
            <a:ext cx="10516235" cy="4351655"/>
          </a:xfrm>
        </p:spPr>
        <p:txBody>
          <a:bodyPr/>
          <a:p>
            <a:pPr marL="0" indent="0">
              <a:buNone/>
            </a:pPr>
            <a:r>
              <a:rPr lang="en-US"/>
              <a:t>Like noun, noun phrase does the work of noun in the sentence in which it is used. Noun phrase may be used as a</a:t>
            </a:r>
            <a:endParaRPr lang="en-US"/>
          </a:p>
          <a:p>
            <a:endParaRPr lang="en-US"/>
          </a:p>
          <a:p>
            <a:r>
              <a:rPr lang="en-US"/>
              <a:t>Subject</a:t>
            </a:r>
            <a:r>
              <a:rPr lang="en-IN" altLang="en-US"/>
              <a:t> </a:t>
            </a:r>
            <a:r>
              <a:rPr lang="en-US"/>
              <a:t>of sentence</a:t>
            </a:r>
            <a:endParaRPr lang="en-US"/>
          </a:p>
          <a:p>
            <a:r>
              <a:rPr lang="en-US"/>
              <a:t>Object</a:t>
            </a:r>
            <a:r>
              <a:rPr lang="en-IN" altLang="en-US"/>
              <a:t> </a:t>
            </a:r>
            <a:r>
              <a:rPr lang="en-US"/>
              <a:t>of sentence</a:t>
            </a:r>
            <a:endParaRPr lang="en-US"/>
          </a:p>
          <a:p>
            <a:r>
              <a:rPr lang="en-IN" altLang="en-US"/>
              <a:t>Subject </a:t>
            </a:r>
            <a:r>
              <a:rPr lang="en-US"/>
              <a:t>Complement</a:t>
            </a:r>
            <a:r>
              <a:rPr lang="en-IN" altLang="en-US"/>
              <a:t> </a:t>
            </a:r>
            <a:r>
              <a:rPr lang="en-US"/>
              <a:t>of sentence</a:t>
            </a:r>
            <a:endParaRPr lang="en-US"/>
          </a:p>
          <a:p>
            <a:r>
              <a:rPr lang="en-IN" altLang="en-US">
                <a:sym typeface="+mn-ea"/>
              </a:rPr>
              <a:t>Object </a:t>
            </a:r>
            <a:r>
              <a:rPr lang="en-US">
                <a:sym typeface="+mn-ea"/>
              </a:rPr>
              <a:t>Complement</a:t>
            </a:r>
            <a:r>
              <a:rPr lang="en-IN" altLang="en-US">
                <a:sym typeface="+mn-ea"/>
              </a:rPr>
              <a:t> </a:t>
            </a:r>
            <a:r>
              <a:rPr lang="en-US">
                <a:sym typeface="+mn-ea"/>
              </a:rPr>
              <a:t>of sentence</a:t>
            </a:r>
            <a:endParaRPr lang="en-US">
              <a:sym typeface="+mn-ea"/>
            </a:endParaRPr>
          </a:p>
          <a:p>
            <a:r>
              <a:rPr lang="en-IN" altLang="en-US">
                <a:sym typeface="+mn-ea"/>
              </a:rPr>
              <a:t>Object of a Preposition</a:t>
            </a:r>
            <a:endParaRPr lang="en-US"/>
          </a:p>
          <a:p>
            <a:pPr marL="0" indent="0">
              <a:buNone/>
            </a:pPr>
            <a:endParaRPr lang="en-US"/>
          </a:p>
        </p:txBody>
      </p:sp>
      <p:pic>
        <p:nvPicPr>
          <p:cNvPr id="63" name="Google Shape;63;p2"/>
          <p:cNvPicPr preferRelativeResize="0"/>
          <p:nvPr/>
        </p:nvPicPr>
        <p:blipFill rotWithShape="1">
          <a:blip r:embed="rId1"/>
          <a:srcRect/>
          <a:stretch>
            <a:fillRect/>
          </a:stretch>
        </p:blipFill>
        <p:spPr>
          <a:xfrm>
            <a:off x="10383433" y="5838500"/>
            <a:ext cx="1643368" cy="81583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IN" altLang="en-US">
                <a:solidFill>
                  <a:srgbClr val="FF0000"/>
                </a:solidFill>
              </a:rPr>
              <a:t>As </a:t>
            </a:r>
            <a:r>
              <a:rPr lang="en-US">
                <a:solidFill>
                  <a:srgbClr val="FF0000"/>
                </a:solidFill>
                <a:sym typeface="+mn-ea"/>
              </a:rPr>
              <a:t>Subject</a:t>
            </a:r>
            <a:r>
              <a:rPr lang="en-IN" altLang="en-US">
                <a:solidFill>
                  <a:srgbClr val="FF0000"/>
                </a:solidFill>
                <a:sym typeface="+mn-ea"/>
              </a:rPr>
              <a:t> </a:t>
            </a:r>
            <a:r>
              <a:rPr lang="en-US">
                <a:solidFill>
                  <a:srgbClr val="FF0000"/>
                </a:solidFill>
                <a:sym typeface="+mn-ea"/>
              </a:rPr>
              <a:t>of sentence</a:t>
            </a:r>
            <a:endParaRPr lang="en-US" altLang="en-US">
              <a:solidFill>
                <a:srgbClr val="FF0000"/>
              </a:solidFill>
              <a:sym typeface="+mn-ea"/>
            </a:endParaRPr>
          </a:p>
        </p:txBody>
      </p:sp>
      <p:sp>
        <p:nvSpPr>
          <p:cNvPr id="3" name="Content Placeholder 2"/>
          <p:cNvSpPr>
            <a:spLocks noGrp="1"/>
          </p:cNvSpPr>
          <p:nvPr>
            <p:ph sz="half" idx="1"/>
          </p:nvPr>
        </p:nvSpPr>
        <p:spPr/>
        <p:txBody>
          <a:bodyPr/>
          <a:p>
            <a:r>
              <a:rPr lang="en-US"/>
              <a:t>A subject is a word, phrase, or clause that performs the action of or acts upon the verb.</a:t>
            </a:r>
            <a:endParaRPr lang="en-US"/>
          </a:p>
          <a:p>
            <a:pPr marL="0" indent="0">
              <a:buNone/>
            </a:pPr>
            <a:r>
              <a:rPr lang="en-IN" altLang="en-US"/>
              <a:t>Eg- </a:t>
            </a:r>
            <a:endParaRPr lang="en-IN" altLang="en-US"/>
          </a:p>
          <a:p>
            <a:pPr>
              <a:buFont typeface="Arial" panose="020B0604020202020204" pitchFamily="34" charset="0"/>
              <a:buChar char="•"/>
            </a:pPr>
            <a:r>
              <a:rPr lang="en-IN" altLang="en-US">
                <a:solidFill>
                  <a:srgbClr val="FF0000"/>
                </a:solidFill>
              </a:rPr>
              <a:t>The baby</a:t>
            </a:r>
            <a:r>
              <a:rPr lang="en-IN" altLang="en-US"/>
              <a:t> cried.</a:t>
            </a:r>
            <a:endParaRPr lang="en-IN" altLang="en-US"/>
          </a:p>
          <a:p>
            <a:pPr marL="0" indent="0">
              <a:buFont typeface="Arial" panose="020B0604020202020204" pitchFamily="34" charset="0"/>
              <a:buNone/>
            </a:pPr>
            <a:endParaRPr lang="en-IN" altLang="en-US"/>
          </a:p>
          <a:p>
            <a:r>
              <a:rPr lang="en-IN" altLang="en-US">
                <a:solidFill>
                  <a:srgbClr val="FF0000"/>
                </a:solidFill>
              </a:rPr>
              <a:t>Dogs and cats</a:t>
            </a:r>
            <a:r>
              <a:rPr lang="en-IN" altLang="en-US"/>
              <a:t> make excellent pets.</a:t>
            </a:r>
            <a:endParaRPr lang="en-IN" altLang="en-US"/>
          </a:p>
          <a:p>
            <a:pPr marL="0" indent="0">
              <a:buNone/>
            </a:pPr>
            <a:endParaRPr lang="en-IN" altLang="en-US"/>
          </a:p>
        </p:txBody>
      </p:sp>
      <p:pic>
        <p:nvPicPr>
          <p:cNvPr id="11" name="Content Placeholder 10"/>
          <p:cNvPicPr>
            <a:picLocks noChangeAspect="1"/>
          </p:cNvPicPr>
          <p:nvPr>
            <p:ph sz="half" idx="2"/>
          </p:nvPr>
        </p:nvPicPr>
        <p:blipFill>
          <a:blip r:embed="rId1"/>
          <a:srcRect l="4120" t="16249" r="5067" b="72453"/>
          <a:stretch>
            <a:fillRect/>
          </a:stretch>
        </p:blipFill>
        <p:spPr>
          <a:xfrm>
            <a:off x="6754495" y="1825625"/>
            <a:ext cx="4966970" cy="2435860"/>
          </a:xfrm>
          <a:prstGeom prst="rect">
            <a:avLst/>
          </a:prstGeom>
        </p:spPr>
      </p:pic>
      <p:pic>
        <p:nvPicPr>
          <p:cNvPr id="77" name="Google Shape;77;p4"/>
          <p:cNvPicPr preferRelativeResize="0"/>
          <p:nvPr/>
        </p:nvPicPr>
        <p:blipFill rotWithShape="1">
          <a:blip r:embed="rId2"/>
          <a:srcRect/>
          <a:stretch>
            <a:fillRect/>
          </a:stretch>
        </p:blipFill>
        <p:spPr>
          <a:xfrm>
            <a:off x="10383433" y="5838500"/>
            <a:ext cx="1643368" cy="81583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IN" altLang="en-US">
                <a:solidFill>
                  <a:srgbClr val="FF0000"/>
                </a:solidFill>
                <a:sym typeface="+mn-ea"/>
              </a:rPr>
              <a:t>As </a:t>
            </a:r>
            <a:r>
              <a:rPr lang="en-US">
                <a:solidFill>
                  <a:srgbClr val="FF0000"/>
                </a:solidFill>
                <a:sym typeface="+mn-ea"/>
              </a:rPr>
              <a:t>Object</a:t>
            </a:r>
            <a:r>
              <a:rPr lang="en-IN" altLang="en-US">
                <a:solidFill>
                  <a:srgbClr val="FF0000"/>
                </a:solidFill>
                <a:sym typeface="+mn-ea"/>
              </a:rPr>
              <a:t> </a:t>
            </a:r>
            <a:r>
              <a:rPr lang="en-US">
                <a:solidFill>
                  <a:srgbClr val="FF0000"/>
                </a:solidFill>
                <a:sym typeface="+mn-ea"/>
              </a:rPr>
              <a:t>of sentence</a:t>
            </a:r>
            <a:br>
              <a:rPr lang="en-US">
                <a:solidFill>
                  <a:srgbClr val="FF0000"/>
                </a:solidFill>
              </a:rPr>
            </a:br>
            <a:endParaRPr lang="en-US">
              <a:solidFill>
                <a:srgbClr val="FF0000"/>
              </a:solidFill>
            </a:endParaRPr>
          </a:p>
        </p:txBody>
      </p:sp>
      <p:sp>
        <p:nvSpPr>
          <p:cNvPr id="3" name="Content Placeholder 2"/>
          <p:cNvSpPr>
            <a:spLocks noGrp="1"/>
          </p:cNvSpPr>
          <p:nvPr>
            <p:ph sz="half" idx="1"/>
          </p:nvPr>
        </p:nvSpPr>
        <p:spPr/>
        <p:txBody>
          <a:bodyPr/>
          <a:p>
            <a:r>
              <a:rPr lang="en-US"/>
              <a:t>My husband bought </a:t>
            </a:r>
            <a:r>
              <a:rPr lang="en-US">
                <a:solidFill>
                  <a:srgbClr val="FF0000"/>
                </a:solidFill>
              </a:rPr>
              <a:t>me</a:t>
            </a:r>
            <a:r>
              <a:rPr lang="en-US"/>
              <a:t> flowers.</a:t>
            </a:r>
            <a:endParaRPr lang="en-US"/>
          </a:p>
          <a:p>
            <a:pPr marL="0" indent="0">
              <a:buNone/>
            </a:pPr>
            <a:r>
              <a:rPr lang="en-IN" altLang="en-US"/>
              <a:t>(indirect object)</a:t>
            </a:r>
            <a:endParaRPr lang="en-US"/>
          </a:p>
          <a:p>
            <a:pPr marL="0" indent="0">
              <a:buNone/>
            </a:pPr>
            <a:endParaRPr lang="en-US"/>
          </a:p>
          <a:p>
            <a:r>
              <a:rPr lang="en-US"/>
              <a:t>The children ate all </a:t>
            </a:r>
            <a:r>
              <a:rPr lang="en-US">
                <a:solidFill>
                  <a:srgbClr val="FF0000"/>
                </a:solidFill>
              </a:rPr>
              <a:t>the cookies</a:t>
            </a:r>
            <a:r>
              <a:rPr lang="en-US"/>
              <a:t>.</a:t>
            </a:r>
            <a:endParaRPr lang="en-US"/>
          </a:p>
          <a:p>
            <a:pPr marL="0" indent="0">
              <a:buNone/>
            </a:pPr>
            <a:r>
              <a:rPr lang="en-IN" altLang="en-US"/>
              <a:t>(direct object)</a:t>
            </a:r>
            <a:endParaRPr lang="en-IN" altLang="en-US"/>
          </a:p>
        </p:txBody>
      </p:sp>
      <p:pic>
        <p:nvPicPr>
          <p:cNvPr id="5" name="Content Placeholder 4"/>
          <p:cNvPicPr>
            <a:picLocks noChangeAspect="1"/>
          </p:cNvPicPr>
          <p:nvPr>
            <p:ph sz="half" idx="2"/>
          </p:nvPr>
        </p:nvPicPr>
        <p:blipFill>
          <a:blip r:embed="rId1"/>
          <a:srcRect l="6385" t="22826" r="12953" b="21830"/>
          <a:stretch>
            <a:fillRect/>
          </a:stretch>
        </p:blipFill>
        <p:spPr>
          <a:xfrm>
            <a:off x="6445250" y="147955"/>
            <a:ext cx="5581650" cy="5093970"/>
          </a:xfrm>
          <a:prstGeom prst="rect">
            <a:avLst/>
          </a:prstGeom>
        </p:spPr>
      </p:pic>
      <p:pic>
        <p:nvPicPr>
          <p:cNvPr id="77" name="Google Shape;77;p4"/>
          <p:cNvPicPr preferRelativeResize="0"/>
          <p:nvPr/>
        </p:nvPicPr>
        <p:blipFill rotWithShape="1">
          <a:blip r:embed="rId2"/>
          <a:srcRect/>
          <a:stretch>
            <a:fillRect/>
          </a:stretch>
        </p:blipFill>
        <p:spPr>
          <a:xfrm>
            <a:off x="10383433" y="5838500"/>
            <a:ext cx="1643368" cy="815833"/>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IN" altLang="en-US">
                <a:solidFill>
                  <a:srgbClr val="FF0000"/>
                </a:solidFill>
              </a:rPr>
              <a:t>As </a:t>
            </a:r>
            <a:r>
              <a:rPr lang="en-IN" altLang="en-US">
                <a:solidFill>
                  <a:srgbClr val="FF0000"/>
                </a:solidFill>
                <a:sym typeface="+mn-ea"/>
              </a:rPr>
              <a:t>Subject </a:t>
            </a:r>
            <a:r>
              <a:rPr lang="en-US">
                <a:solidFill>
                  <a:srgbClr val="FF0000"/>
                </a:solidFill>
                <a:sym typeface="+mn-ea"/>
              </a:rPr>
              <a:t>Complement</a:t>
            </a:r>
            <a:r>
              <a:rPr lang="en-IN" altLang="en-US">
                <a:solidFill>
                  <a:srgbClr val="FF0000"/>
                </a:solidFill>
                <a:sym typeface="+mn-ea"/>
              </a:rPr>
              <a:t> </a:t>
            </a:r>
            <a:r>
              <a:rPr lang="en-US">
                <a:solidFill>
                  <a:srgbClr val="FF0000"/>
                </a:solidFill>
                <a:sym typeface="+mn-ea"/>
              </a:rPr>
              <a:t>of sentence</a:t>
            </a:r>
            <a:endParaRPr lang="en-US" altLang="en-US">
              <a:solidFill>
                <a:srgbClr val="FF0000"/>
              </a:solidFill>
              <a:sym typeface="+mn-ea"/>
            </a:endParaRPr>
          </a:p>
        </p:txBody>
      </p:sp>
      <p:sp>
        <p:nvSpPr>
          <p:cNvPr id="3" name="Content Placeholder 2"/>
          <p:cNvSpPr>
            <a:spLocks noGrp="1"/>
          </p:cNvSpPr>
          <p:nvPr>
            <p:ph sz="half" idx="1"/>
          </p:nvPr>
        </p:nvSpPr>
        <p:spPr>
          <a:xfrm>
            <a:off x="838200" y="1825625"/>
            <a:ext cx="10024110" cy="4351655"/>
          </a:xfrm>
        </p:spPr>
        <p:txBody>
          <a:bodyPr>
            <a:normAutofit lnSpcReduction="10000"/>
          </a:bodyPr>
          <a:p>
            <a:r>
              <a:rPr lang="en-US"/>
              <a:t>A subject complement is a word, phrase, or clause that follows a copular, or linking, verb and describes the subject of a clause</a:t>
            </a:r>
            <a:r>
              <a:rPr lang="en-IN" altLang="en-US"/>
              <a:t>.</a:t>
            </a:r>
            <a:endParaRPr lang="en-IN" altLang="en-US"/>
          </a:p>
          <a:p>
            <a:pPr marL="0" indent="0">
              <a:buNone/>
            </a:pPr>
            <a:r>
              <a:rPr lang="en-IN" altLang="en-US"/>
              <a:t>Ex-</a:t>
            </a:r>
            <a:endParaRPr lang="en-IN" altLang="en-US"/>
          </a:p>
          <a:p>
            <a:r>
              <a:rPr lang="en-IN" altLang="en-US"/>
              <a:t>My grandfather is </a:t>
            </a:r>
            <a:r>
              <a:rPr lang="en-IN" altLang="en-US">
                <a:solidFill>
                  <a:srgbClr val="FF0000"/>
                </a:solidFill>
              </a:rPr>
              <a:t>a farmer</a:t>
            </a:r>
            <a:r>
              <a:rPr lang="en-IN" altLang="en-US"/>
              <a:t>.</a:t>
            </a:r>
            <a:endParaRPr lang="en-IN" altLang="en-US"/>
          </a:p>
          <a:p>
            <a:r>
              <a:rPr lang="en-IN" altLang="en-US"/>
              <a:t>Our favorite pets are </a:t>
            </a:r>
            <a:r>
              <a:rPr lang="en-IN" altLang="en-US">
                <a:solidFill>
                  <a:srgbClr val="FF0000"/>
                </a:solidFill>
              </a:rPr>
              <a:t>dogs with short hair.</a:t>
            </a:r>
            <a:endParaRPr lang="en-IN" altLang="en-US">
              <a:solidFill>
                <a:srgbClr val="FF0000"/>
              </a:solidFill>
            </a:endParaRPr>
          </a:p>
          <a:p>
            <a:r>
              <a:rPr lang="en-IN" altLang="en-US">
                <a:solidFill>
                  <a:schemeClr val="tx1"/>
                </a:solidFill>
              </a:rPr>
              <a:t>My father</a:t>
            </a:r>
            <a:r>
              <a:rPr lang="en-IN" altLang="en-US">
                <a:solidFill>
                  <a:srgbClr val="FF0000"/>
                </a:solidFill>
              </a:rPr>
              <a:t> is a doctor.</a:t>
            </a:r>
            <a:endParaRPr lang="en-IN" altLang="en-US">
              <a:solidFill>
                <a:srgbClr val="FF0000"/>
              </a:solidFill>
            </a:endParaRPr>
          </a:p>
        </p:txBody>
      </p:sp>
      <p:pic>
        <p:nvPicPr>
          <p:cNvPr id="77" name="Google Shape;77;p4"/>
          <p:cNvPicPr preferRelativeResize="0">
            <a:picLocks noChangeAspect="1"/>
          </p:cNvPicPr>
          <p:nvPr>
            <p:ph sz="half" idx="2"/>
          </p:nvPr>
        </p:nvPicPr>
        <p:blipFill rotWithShape="1">
          <a:blip r:embed="rId1"/>
          <a:srcRect/>
          <a:stretch>
            <a:fillRect/>
          </a:stretch>
        </p:blipFill>
        <p:spPr>
          <a:xfrm>
            <a:off x="10411460" y="5666105"/>
            <a:ext cx="1455420" cy="72263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IN" altLang="en-US">
                <a:solidFill>
                  <a:srgbClr val="FF0000"/>
                </a:solidFill>
              </a:rPr>
              <a:t>As </a:t>
            </a:r>
            <a:r>
              <a:rPr lang="en-IN" altLang="en-US">
                <a:solidFill>
                  <a:srgbClr val="FF0000"/>
                </a:solidFill>
                <a:sym typeface="+mn-ea"/>
              </a:rPr>
              <a:t>Object </a:t>
            </a:r>
            <a:r>
              <a:rPr lang="en-US">
                <a:solidFill>
                  <a:srgbClr val="FF0000"/>
                </a:solidFill>
                <a:sym typeface="+mn-ea"/>
              </a:rPr>
              <a:t>Complement</a:t>
            </a:r>
            <a:r>
              <a:rPr lang="en-IN" altLang="en-US">
                <a:solidFill>
                  <a:srgbClr val="FF0000"/>
                </a:solidFill>
                <a:sym typeface="+mn-ea"/>
              </a:rPr>
              <a:t> </a:t>
            </a:r>
            <a:r>
              <a:rPr lang="en-US">
                <a:solidFill>
                  <a:srgbClr val="FF0000"/>
                </a:solidFill>
                <a:sym typeface="+mn-ea"/>
              </a:rPr>
              <a:t>of sentence</a:t>
            </a:r>
            <a:br>
              <a:rPr lang="en-US">
                <a:solidFill>
                  <a:srgbClr val="FF0000"/>
                </a:solidFill>
                <a:sym typeface="+mn-ea"/>
              </a:rPr>
            </a:br>
            <a:endParaRPr lang="en-US" altLang="en-US">
              <a:solidFill>
                <a:srgbClr val="FF0000"/>
              </a:solidFill>
              <a:sym typeface="+mn-ea"/>
            </a:endParaRPr>
          </a:p>
        </p:txBody>
      </p:sp>
      <p:sp>
        <p:nvSpPr>
          <p:cNvPr id="3" name="Content Placeholder 2"/>
          <p:cNvSpPr>
            <a:spLocks noGrp="1"/>
          </p:cNvSpPr>
          <p:nvPr>
            <p:ph sz="half" idx="1"/>
          </p:nvPr>
        </p:nvSpPr>
        <p:spPr>
          <a:xfrm>
            <a:off x="838200" y="1825625"/>
            <a:ext cx="9013825" cy="4351655"/>
          </a:xfrm>
        </p:spPr>
        <p:txBody>
          <a:bodyPr/>
          <a:p>
            <a:r>
              <a:rPr lang="en-US"/>
              <a:t>Object complements directly follow and modify the</a:t>
            </a:r>
            <a:r>
              <a:rPr lang="en-IN" altLang="en-US"/>
              <a:t> </a:t>
            </a:r>
            <a:r>
              <a:rPr lang="en-US"/>
              <a:t>object.</a:t>
            </a:r>
            <a:endParaRPr lang="en-US"/>
          </a:p>
          <a:p>
            <a:pPr marL="0" indent="0">
              <a:buNone/>
            </a:pPr>
            <a:endParaRPr lang="en-IN" altLang="en-US"/>
          </a:p>
          <a:p>
            <a:pPr marL="0" indent="0">
              <a:buNone/>
            </a:pPr>
            <a:r>
              <a:rPr lang="en-IN" altLang="en-US"/>
              <a:t>Ex-</a:t>
            </a:r>
            <a:endParaRPr lang="en-IN" altLang="en-US"/>
          </a:p>
          <a:p>
            <a:r>
              <a:rPr lang="en-IN" altLang="en-US"/>
              <a:t>They made Seema </a:t>
            </a:r>
            <a:r>
              <a:rPr lang="en-IN" altLang="en-US">
                <a:solidFill>
                  <a:srgbClr val="FF0000"/>
                </a:solidFill>
              </a:rPr>
              <a:t>the monitor</a:t>
            </a:r>
            <a:r>
              <a:rPr lang="en-IN" altLang="en-US"/>
              <a:t> </a:t>
            </a:r>
            <a:r>
              <a:rPr lang="en-IN" altLang="en-US">
                <a:solidFill>
                  <a:srgbClr val="FF0000"/>
                </a:solidFill>
              </a:rPr>
              <a:t>of class.</a:t>
            </a:r>
            <a:endParaRPr lang="en-IN" altLang="en-US"/>
          </a:p>
          <a:p>
            <a:r>
              <a:rPr lang="en-IN" altLang="en-US"/>
              <a:t>America recently elected Barack Obama </a:t>
            </a:r>
            <a:r>
              <a:rPr lang="en-IN" altLang="en-US">
                <a:solidFill>
                  <a:srgbClr val="FF0000"/>
                </a:solidFill>
              </a:rPr>
              <a:t>president</a:t>
            </a:r>
            <a:r>
              <a:rPr lang="en-IN" altLang="en-US"/>
              <a:t>.</a:t>
            </a:r>
            <a:endParaRPr lang="en-IN" altLang="en-US"/>
          </a:p>
        </p:txBody>
      </p:sp>
      <p:pic>
        <p:nvPicPr>
          <p:cNvPr id="77" name="Google Shape;77;p4"/>
          <p:cNvPicPr preferRelativeResize="0">
            <a:picLocks noChangeAspect="1"/>
          </p:cNvPicPr>
          <p:nvPr>
            <p:ph sz="half" idx="2"/>
          </p:nvPr>
        </p:nvPicPr>
        <p:blipFill rotWithShape="1">
          <a:blip r:embed="rId1"/>
          <a:srcRect/>
          <a:stretch>
            <a:fillRect/>
          </a:stretch>
        </p:blipFill>
        <p:spPr>
          <a:xfrm>
            <a:off x="10276205" y="5862320"/>
            <a:ext cx="1515110" cy="7524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969010"/>
            <a:ext cx="10515600" cy="1325563"/>
          </a:xfrm>
        </p:spPr>
        <p:txBody>
          <a:bodyPr>
            <a:normAutofit fontScale="90000"/>
          </a:bodyPr>
          <a:p>
            <a:r>
              <a:rPr lang="en-IN" altLang="en-US">
                <a:solidFill>
                  <a:srgbClr val="FF0000"/>
                </a:solidFill>
              </a:rPr>
              <a:t>As </a:t>
            </a:r>
            <a:r>
              <a:rPr lang="en-IN" altLang="en-US">
                <a:solidFill>
                  <a:srgbClr val="FF0000"/>
                </a:solidFill>
                <a:sym typeface="+mn-ea"/>
              </a:rPr>
              <a:t>Object of a Preposition</a:t>
            </a:r>
            <a:br>
              <a:rPr lang="en-US">
                <a:solidFill>
                  <a:srgbClr val="FF0000"/>
                </a:solidFill>
              </a:rPr>
            </a:br>
            <a:br>
              <a:rPr lang="en-US">
                <a:solidFill>
                  <a:srgbClr val="FF0000"/>
                </a:solidFill>
              </a:rPr>
            </a:br>
            <a:endParaRPr lang="en-US" altLang="en-US">
              <a:solidFill>
                <a:srgbClr val="FF0000"/>
              </a:solidFill>
            </a:endParaRPr>
          </a:p>
        </p:txBody>
      </p:sp>
      <p:sp>
        <p:nvSpPr>
          <p:cNvPr id="3" name="Content Placeholder 2"/>
          <p:cNvSpPr>
            <a:spLocks noGrp="1"/>
          </p:cNvSpPr>
          <p:nvPr>
            <p:ph sz="half" idx="1"/>
          </p:nvPr>
        </p:nvSpPr>
        <p:spPr>
          <a:xfrm>
            <a:off x="838200" y="1825625"/>
            <a:ext cx="9286240" cy="4351655"/>
          </a:xfrm>
        </p:spPr>
        <p:txBody>
          <a:bodyPr/>
          <a:p>
            <a:r>
              <a:rPr lang="en-IN" altLang="en-US"/>
              <a:t>If we ask </a:t>
            </a:r>
            <a:r>
              <a:rPr lang="en-IN" altLang="en-US">
                <a:solidFill>
                  <a:srgbClr val="FF0000"/>
                </a:solidFill>
              </a:rPr>
              <a:t>out of what, by what, from what with the preposition </a:t>
            </a:r>
            <a:r>
              <a:rPr lang="en-IN" altLang="en-US">
                <a:solidFill>
                  <a:schemeClr val="tx1"/>
                </a:solidFill>
              </a:rPr>
              <a:t>we get the noun phrases as answers.</a:t>
            </a:r>
            <a:endParaRPr lang="en-US" altLang="en-US">
              <a:solidFill>
                <a:schemeClr val="tx1"/>
              </a:solidFill>
            </a:endParaRPr>
          </a:p>
          <a:p>
            <a:endParaRPr lang="en-US" altLang="en-US">
              <a:solidFill>
                <a:schemeClr val="tx1"/>
              </a:solidFill>
            </a:endParaRPr>
          </a:p>
          <a:p>
            <a:r>
              <a:rPr lang="en-IN" altLang="en-US">
                <a:solidFill>
                  <a:schemeClr val="tx1"/>
                </a:solidFill>
              </a:rPr>
              <a:t>Ex-</a:t>
            </a:r>
            <a:endParaRPr lang="en-US" altLang="en-US">
              <a:solidFill>
                <a:schemeClr val="tx1"/>
              </a:solidFill>
            </a:endParaRPr>
          </a:p>
          <a:p>
            <a:r>
              <a:rPr lang="en-US"/>
              <a:t>My husband bought flowers for </a:t>
            </a:r>
            <a:r>
              <a:rPr lang="en-US">
                <a:solidFill>
                  <a:srgbClr val="FF0000"/>
                </a:solidFill>
              </a:rPr>
              <a:t>me.</a:t>
            </a:r>
            <a:endParaRPr lang="en-US"/>
          </a:p>
          <a:p>
            <a:r>
              <a:rPr lang="en-US"/>
              <a:t>The students studied during </a:t>
            </a:r>
            <a:r>
              <a:rPr lang="en-US">
                <a:solidFill>
                  <a:srgbClr val="FF0000"/>
                </a:solidFill>
              </a:rPr>
              <a:t>their spring break</a:t>
            </a:r>
            <a:r>
              <a:rPr lang="en-US"/>
              <a:t>.</a:t>
            </a:r>
            <a:endParaRPr lang="en-US"/>
          </a:p>
        </p:txBody>
      </p:sp>
      <p:graphicFrame>
        <p:nvGraphicFramePr>
          <p:cNvPr id="6" name="Content Placeholder 5"/>
          <p:cNvGraphicFramePr/>
          <p:nvPr>
            <p:ph sz="half" idx="2"/>
          </p:nvPr>
        </p:nvGraphicFramePr>
        <p:xfrm>
          <a:off x="4527550" y="6177280"/>
          <a:ext cx="5181600" cy="421640"/>
        </p:xfrm>
        <a:graphic>
          <a:graphicData uri="http://schemas.openxmlformats.org/drawingml/2006/table">
            <a:tbl>
              <a:tblPr firstRow="1" bandRow="1">
                <a:tableStyleId>{5C22544A-7EE6-4342-B048-85BDC9FD1C3A}</a:tableStyleId>
              </a:tblPr>
              <a:tblGrid>
                <a:gridCol w="5181600"/>
              </a:tblGrid>
              <a:tr h="421640">
                <a:tc>
                  <a:txBody>
                    <a:bodyPr/>
                    <a:p>
                      <a:pPr indent="0">
                        <a:buNone/>
                      </a:pPr>
                      <a:r>
                        <a:rPr lang="en-IN" altLang="en-US" sz="2000" b="1">
                          <a:solidFill>
                            <a:srgbClr val="000000"/>
                          </a:solidFill>
                          <a:latin typeface="Calibri" panose="020F0502020204030204" charset="0"/>
                          <a:cs typeface="Calibri" panose="020F0502020204030204" charset="0"/>
                        </a:rPr>
                        <a:t>H.W- </a:t>
                      </a:r>
                      <a:r>
                        <a:rPr lang="en-US" sz="2000" b="1">
                          <a:solidFill>
                            <a:srgbClr val="000000"/>
                          </a:solidFill>
                          <a:latin typeface="Calibri" panose="020F0502020204030204" charset="0"/>
                          <a:cs typeface="Calibri" panose="020F0502020204030204" charset="0"/>
                        </a:rPr>
                        <a:t>Exercise - 4 (Page -51)</a:t>
                      </a:r>
                      <a:endParaRPr lang="en-US" sz="2000" b="1">
                        <a:solidFill>
                          <a:srgbClr val="000000"/>
                        </a:solidFill>
                        <a:latin typeface="Calibri" panose="020F0502020204030204" charset="0"/>
                        <a:cs typeface="Calibri" panose="020F0502020204030204" charset="0"/>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77" name="Google Shape;77;p4"/>
          <p:cNvPicPr preferRelativeResize="0"/>
          <p:nvPr/>
        </p:nvPicPr>
        <p:blipFill rotWithShape="1">
          <a:blip r:embed="rId1"/>
          <a:srcRect/>
          <a:stretch>
            <a:fillRect/>
          </a:stretch>
        </p:blipFill>
        <p:spPr>
          <a:xfrm>
            <a:off x="10383433" y="5838500"/>
            <a:ext cx="1643368" cy="815833"/>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1"/>
          <a:srcRect/>
          <a:stretch>
            <a:fillRect/>
          </a:stretch>
        </p:blipFill>
        <p:spPr>
          <a:xfrm>
            <a:off x="10383433" y="5838500"/>
            <a:ext cx="1643368" cy="815833"/>
          </a:xfrm>
          <a:prstGeom prst="rect">
            <a:avLst/>
          </a:prstGeom>
          <a:noFill/>
          <a:ln>
            <a:noFill/>
          </a:ln>
        </p:spPr>
      </p:pic>
      <p:sp>
        <p:nvSpPr>
          <p:cNvPr id="78" name="Google Shape;78;p4"/>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5335" b="1" i="0" u="none" strike="noStrike" cap="none">
                <a:solidFill>
                  <a:srgbClr val="000000"/>
                </a:solidFill>
                <a:latin typeface="Arial" panose="020B0604020202020204"/>
                <a:ea typeface="Arial" panose="020B0604020202020204"/>
                <a:cs typeface="Arial" panose="020B0604020202020204"/>
                <a:sym typeface="Arial" panose="020B0604020202020204"/>
              </a:rPr>
              <a:t>THANK YOU</a:t>
            </a:r>
            <a:endParaRPr sz="5335"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5335" b="1" i="0" u="none" strike="noStrike" cap="none" dirty="0">
                <a:solidFill>
                  <a:srgbClr val="FF0000"/>
                </a:solidFill>
                <a:latin typeface="Arial" panose="020B0604020202020204"/>
                <a:ea typeface="Arial" panose="020B0604020202020204"/>
                <a:cs typeface="Arial" panose="020B0604020202020204"/>
                <a:sym typeface="Arial" panose="020B0604020202020204"/>
              </a:rPr>
              <a:t>ODM EDUCATIONAL GROUP</a:t>
            </a:r>
            <a:endParaRPr sz="5335" b="1" i="0" u="none" strike="noStrike" cap="none" dirty="0">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865" b="0"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heel spokes="4"/>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1757</Words>
  <Application>WPS Presentation</Application>
  <PresentationFormat>Widescreen</PresentationFormat>
  <Paragraphs>81</Paragraphs>
  <Slides>9</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9</vt:i4>
      </vt:variant>
    </vt:vector>
  </HeadingPairs>
  <TitlesOfParts>
    <vt:vector size="22" baseType="lpstr">
      <vt:lpstr>Arial</vt:lpstr>
      <vt:lpstr>SimSun</vt:lpstr>
      <vt:lpstr>Wingdings</vt:lpstr>
      <vt:lpstr>Arial</vt:lpstr>
      <vt:lpstr>Calibri</vt:lpstr>
      <vt:lpstr>Calibri</vt:lpstr>
      <vt:lpstr>Roboto</vt:lpstr>
      <vt:lpstr>Segoe Print</vt:lpstr>
      <vt:lpstr>Symbol</vt:lpstr>
      <vt:lpstr>Microsoft YaHei</vt:lpstr>
      <vt:lpstr>Arial Unicode MS</vt:lpstr>
      <vt:lpstr>Calibri Light</vt:lpstr>
      <vt:lpstr>Office Theme</vt:lpstr>
      <vt:lpstr>PowerPoint 演示文稿</vt:lpstr>
      <vt:lpstr>PowerPoint 演示文稿</vt:lpstr>
      <vt:lpstr>Functions of Noun Phrase</vt:lpstr>
      <vt:lpstr>As Subject of sentence</vt:lpstr>
      <vt:lpstr>As Object of sentence </vt:lpstr>
      <vt:lpstr>As Subject Complement of sentence</vt:lpstr>
      <vt:lpstr>As Object Complement of sentence </vt:lpstr>
      <vt:lpstr>As Object of a Preposition  </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Ankit Mishra</cp:lastModifiedBy>
  <cp:revision>13</cp:revision>
  <dcterms:created xsi:type="dcterms:W3CDTF">2021-07-31T12:29:00Z</dcterms:created>
  <dcterms:modified xsi:type="dcterms:W3CDTF">2021-08-23T09:51:24Z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1033-11.2.0.10258</vt:lpwstr>
  </property>
  <property fmtid="{D5CDD505-2E9C-101B-9397-08002B2CF9AE}" pid="3" name="ICV">
    <vt:lpwstr>0278E56483DA4300AA846FF60372DC3C</vt:lpwstr>
  </property>
</Properties>
</file>