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65" r:id="rId5"/>
    <p:sldId id="257" r:id="rId6"/>
    <p:sldId id="258" r:id="rId7"/>
    <p:sldId id="259" r:id="rId8"/>
    <p:sldId id="260"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3"/>
        <p:cNvGrpSpPr/>
        <p:nvPr/>
      </p:nvGrpSpPr>
      <p:grpSpPr>
        <a:xfrm>
          <a:off x="0" y="0"/>
          <a:ext cx="0" cy="0"/>
          <a:chOff x="0" y="0"/>
          <a:chExt cx="0" cy="0"/>
        </a:xfrm>
      </p:grpSpPr>
      <p:sp>
        <p:nvSpPr>
          <p:cNvPr id="14" name="Google Shape;14;p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600" lvl="0" indent="-457200" algn="l">
              <a:lnSpc>
                <a:spcPct val="115000"/>
              </a:lnSpc>
              <a:spcBef>
                <a:spcPts val="0"/>
              </a:spcBef>
              <a:spcAft>
                <a:spcPts val="0"/>
              </a:spcAft>
              <a:buSzPts val="1800"/>
              <a:buChar char="●"/>
              <a:defRPr/>
            </a:lvl1pPr>
            <a:lvl2pPr marL="1219200" lvl="1" indent="-423545" algn="l">
              <a:lnSpc>
                <a:spcPct val="115000"/>
              </a:lnSpc>
              <a:spcBef>
                <a:spcPct val="427000"/>
              </a:spcBef>
              <a:spcAft>
                <a:spcPts val="0"/>
              </a:spcAft>
              <a:buSzPts val="1400"/>
              <a:buChar char="○"/>
              <a:defRPr/>
            </a:lvl2pPr>
            <a:lvl3pPr marL="1828800" lvl="2" indent="-423545" algn="l">
              <a:lnSpc>
                <a:spcPct val="115000"/>
              </a:lnSpc>
              <a:spcBef>
                <a:spcPct val="427000"/>
              </a:spcBef>
              <a:spcAft>
                <a:spcPts val="0"/>
              </a:spcAft>
              <a:buSzPts val="1400"/>
              <a:buChar char="■"/>
              <a:defRPr/>
            </a:lvl3pPr>
            <a:lvl4pPr marL="2438400" lvl="3" indent="-423545" algn="l">
              <a:lnSpc>
                <a:spcPct val="115000"/>
              </a:lnSpc>
              <a:spcBef>
                <a:spcPct val="427000"/>
              </a:spcBef>
              <a:spcAft>
                <a:spcPts val="0"/>
              </a:spcAft>
              <a:buSzPts val="1400"/>
              <a:buChar char="●"/>
              <a:defRPr/>
            </a:lvl4pPr>
            <a:lvl5pPr marL="3048000" lvl="4" indent="-423545" algn="l">
              <a:lnSpc>
                <a:spcPct val="115000"/>
              </a:lnSpc>
              <a:spcBef>
                <a:spcPct val="427000"/>
              </a:spcBef>
              <a:spcAft>
                <a:spcPts val="0"/>
              </a:spcAft>
              <a:buSzPts val="1400"/>
              <a:buChar char="○"/>
              <a:defRPr/>
            </a:lvl5pPr>
            <a:lvl6pPr marL="3657600" lvl="5" indent="-423545" algn="l">
              <a:lnSpc>
                <a:spcPct val="115000"/>
              </a:lnSpc>
              <a:spcBef>
                <a:spcPct val="427000"/>
              </a:spcBef>
              <a:spcAft>
                <a:spcPts val="0"/>
              </a:spcAft>
              <a:buSzPts val="1400"/>
              <a:buChar char="■"/>
              <a:defRPr/>
            </a:lvl6pPr>
            <a:lvl7pPr marL="4267200" lvl="6" indent="-423545" algn="l">
              <a:lnSpc>
                <a:spcPct val="115000"/>
              </a:lnSpc>
              <a:spcBef>
                <a:spcPct val="427000"/>
              </a:spcBef>
              <a:spcAft>
                <a:spcPts val="0"/>
              </a:spcAft>
              <a:buSzPts val="1400"/>
              <a:buChar char="●"/>
              <a:defRPr/>
            </a:lvl7pPr>
            <a:lvl8pPr marL="4876800" lvl="7" indent="-423545" algn="l">
              <a:lnSpc>
                <a:spcPct val="115000"/>
              </a:lnSpc>
              <a:spcBef>
                <a:spcPct val="427000"/>
              </a:spcBef>
              <a:spcAft>
                <a:spcPts val="0"/>
              </a:spcAft>
              <a:buSzPts val="1400"/>
              <a:buChar char="○"/>
              <a:defRPr/>
            </a:lvl8pPr>
            <a:lvl9pPr marL="5486400" lvl="8" indent="-423545" algn="l">
              <a:lnSpc>
                <a:spcPct val="115000"/>
              </a:lnSpc>
              <a:spcBef>
                <a:spcPct val="427000"/>
              </a:spcBef>
              <a:spcAft>
                <a:spcPts val="1600"/>
              </a:spcAft>
              <a:buSzPts val="1400"/>
              <a:buChar char="■"/>
              <a:defRPr/>
            </a:lvl9pPr>
          </a:lstStyle>
          <a:p/>
        </p:txBody>
      </p:sp>
      <p:sp>
        <p:nvSpPr>
          <p:cNvPr id="16" name="Google Shape;16;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335"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1"/>
          <a:srcRect/>
          <a:stretch>
            <a:fillRect/>
          </a:stretch>
        </p:blipFill>
        <p:spPr>
          <a:xfrm>
            <a:off x="0" y="5079384"/>
            <a:ext cx="12192000" cy="1821147"/>
          </a:xfrm>
          <a:prstGeom prst="rect">
            <a:avLst/>
          </a:prstGeom>
          <a:noFill/>
          <a:ln>
            <a:noFill/>
          </a:ln>
        </p:spPr>
      </p:pic>
      <p:pic>
        <p:nvPicPr>
          <p:cNvPr id="55" name="Google Shape;55;p1"/>
          <p:cNvPicPr preferRelativeResize="0"/>
          <p:nvPr/>
        </p:nvPicPr>
        <p:blipFill rotWithShape="1">
          <a:blip r:embed="rId2"/>
          <a:srcRect/>
          <a:stretch>
            <a:fillRect/>
          </a:stretch>
        </p:blipFill>
        <p:spPr>
          <a:xfrm>
            <a:off x="296900" y="285633"/>
            <a:ext cx="2104535" cy="1044767"/>
          </a:xfrm>
          <a:prstGeom prst="rect">
            <a:avLst/>
          </a:prstGeom>
          <a:noFill/>
          <a:ln>
            <a:noFill/>
          </a:ln>
        </p:spPr>
      </p:pic>
      <p:sp>
        <p:nvSpPr>
          <p:cNvPr id="56" name="Google Shape;56;p1"/>
          <p:cNvSpPr txBox="1"/>
          <p:nvPr/>
        </p:nvSpPr>
        <p:spPr>
          <a:xfrm>
            <a:off x="296900" y="1330400"/>
            <a:ext cx="11684000" cy="3706435"/>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endParaRPr lang="en-IN" sz="4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sz="4000" b="1" dirty="0">
                <a:solidFill>
                  <a:srgbClr val="FF0000"/>
                </a:solidFill>
                <a:latin typeface="Calibri" panose="020F0502020204030204"/>
                <a:ea typeface="Calibri" panose="020F0502020204030204"/>
                <a:cs typeface="Calibri" panose="020F0502020204030204"/>
                <a:sym typeface="Calibri" panose="020F0502020204030204"/>
              </a:rPr>
              <a:t>GRAMMAR</a:t>
            </a:r>
            <a:endParaRPr lang="en-GB" sz="4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sz="3335"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STD-VIII</a:t>
            </a:r>
            <a:endParaRPr lang="en-US" sz="3335"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1"/>
          <p:cNvSpPr txBox="1"/>
          <p:nvPr/>
        </p:nvSpPr>
        <p:spPr>
          <a:xfrm>
            <a:off x="7832367" y="131167"/>
            <a:ext cx="4234800" cy="1690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 name="Google Shape;58;p1"/>
          <p:cNvSpPr txBox="1"/>
          <p:nvPr/>
        </p:nvSpPr>
        <p:spPr>
          <a:xfrm>
            <a:off x="2962900" y="3428984"/>
            <a:ext cx="6352000" cy="1650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865" b="1" i="0" u="none" strike="noStrike" cap="none" dirty="0">
                <a:solidFill>
                  <a:srgbClr val="000000"/>
                </a:solidFill>
                <a:latin typeface="Arial" panose="020B0604020202020204"/>
                <a:ea typeface="Arial" panose="020B0604020202020204"/>
                <a:cs typeface="Arial" panose="020B0604020202020204"/>
                <a:sym typeface="Arial" panose="020B0604020202020204"/>
              </a:rPr>
              <a:t>SUBJECT </a:t>
            </a:r>
            <a:r>
              <a:rPr lang="en-GB" sz="2400" b="1" dirty="0"/>
              <a:t>: ENGLISH</a:t>
            </a:r>
            <a:endParaRPr lang="en-GB" sz="2400" b="1" dirty="0"/>
          </a:p>
          <a:p>
            <a:pPr marL="0" marR="0" lvl="0" indent="0" algn="l" rtl="0">
              <a:lnSpc>
                <a:spcPct val="100000"/>
              </a:lnSpc>
              <a:spcBef>
                <a:spcPts val="0"/>
              </a:spcBef>
              <a:spcAft>
                <a:spcPts val="0"/>
              </a:spcAft>
              <a:buClr>
                <a:srgbClr val="000000"/>
              </a:buClr>
              <a:buSzPts val="1400"/>
              <a:buFont typeface="Arial" panose="020B0604020202020204"/>
              <a:buNone/>
            </a:pPr>
            <a:r>
              <a:rPr lang="en-GB" sz="1865" b="1" i="0" u="none" strike="noStrike" cap="none" dirty="0">
                <a:solidFill>
                  <a:srgbClr val="000000"/>
                </a:solidFill>
                <a:latin typeface="Arial" panose="020B0604020202020204"/>
                <a:ea typeface="Arial" panose="020B0604020202020204"/>
                <a:cs typeface="Arial" panose="020B0604020202020204"/>
                <a:sym typeface="Arial" panose="020B0604020202020204"/>
              </a:rPr>
              <a:t>CHAPTER NUMBER: </a:t>
            </a:r>
            <a:r>
              <a:rPr lang="en-IN" altLang="en-GB" sz="1865" b="1" i="0" u="none" strike="noStrike" cap="none" dirty="0">
                <a:solidFill>
                  <a:srgbClr val="000000"/>
                </a:solidFill>
                <a:latin typeface="Arial" panose="020B0604020202020204"/>
                <a:ea typeface="Arial" panose="020B0604020202020204"/>
                <a:cs typeface="Arial" panose="020B0604020202020204"/>
                <a:sym typeface="Arial" panose="020B0604020202020204"/>
              </a:rPr>
              <a:t>7</a:t>
            </a:r>
            <a:endParaRPr lang="en-GB" sz="1865"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GB" sz="2400" b="1" dirty="0"/>
              <a:t>PERIOD NUMBER : 1</a:t>
            </a:r>
            <a:endParaRPr sz="1865"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GB" sz="1865" b="1" i="0" u="none" strike="noStrike" cap="none" dirty="0">
                <a:solidFill>
                  <a:srgbClr val="000000"/>
                </a:solidFill>
                <a:latin typeface="Arial" panose="020B0604020202020204"/>
                <a:ea typeface="Arial" panose="020B0604020202020204"/>
                <a:cs typeface="Arial" panose="020B0604020202020204"/>
                <a:sym typeface="Arial" panose="020B0604020202020204"/>
              </a:rPr>
              <a:t>CHAPTER NAME :</a:t>
            </a:r>
            <a:r>
              <a:rPr lang="en-IN" altLang="en-GB" sz="1865" b="1" i="0" u="none" strike="noStrike" cap="none" dirty="0">
                <a:solidFill>
                  <a:srgbClr val="000000"/>
                </a:solidFill>
                <a:latin typeface="Arial" panose="020B0604020202020204"/>
                <a:ea typeface="Arial" panose="020B0604020202020204"/>
                <a:cs typeface="Arial" panose="020B0604020202020204"/>
                <a:sym typeface="Arial" panose="020B0604020202020204"/>
              </a:rPr>
              <a:t>NOUN PHRASE</a:t>
            </a:r>
            <a:endParaRPr lang="en-IN" altLang="en-GB" sz="1865"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1"/>
          <a:srcRect/>
          <a:stretch>
            <a:fillRect/>
          </a:stretch>
        </p:blipFill>
        <p:spPr>
          <a:xfrm>
            <a:off x="10383433" y="5838500"/>
            <a:ext cx="1643368" cy="815833"/>
          </a:xfrm>
          <a:prstGeom prst="rect">
            <a:avLst/>
          </a:prstGeom>
          <a:noFill/>
          <a:ln>
            <a:noFill/>
          </a:ln>
        </p:spPr>
      </p:pic>
      <p:sp>
        <p:nvSpPr>
          <p:cNvPr id="64" name="Google Shape;64;p2"/>
          <p:cNvSpPr txBox="1"/>
          <p:nvPr/>
        </p:nvSpPr>
        <p:spPr>
          <a:xfrm>
            <a:off x="363567" y="355353"/>
            <a:ext cx="11584400" cy="1041200"/>
          </a:xfrm>
          <a:prstGeom prst="rect">
            <a:avLst/>
          </a:prstGeom>
          <a:noFill/>
          <a:ln>
            <a:noFill/>
          </a:ln>
        </p:spPr>
        <p:txBody>
          <a:bodyPr spcFirstLastPara="1" wrap="square" lIns="121900" tIns="121900" rIns="121900" bIns="121900" anchor="t" anchorCtr="0">
            <a:noAutofit/>
          </a:bodyPr>
          <a:lstStyle/>
          <a:p>
            <a:pPr lvl="0">
              <a:buSzPts val="2200"/>
            </a:pPr>
            <a:r>
              <a:rPr lang="en-US" sz="4265" b="1" dirty="0">
                <a:solidFill>
                  <a:srgbClr val="FF0000"/>
                </a:solidFill>
                <a:latin typeface="Calibri" panose="020F0502020204030204" charset="0"/>
                <a:cs typeface="Calibri" panose="020F0502020204030204" charset="0"/>
              </a:rPr>
              <a:t>EXPECTED LEARNING OUTCOMES</a:t>
            </a:r>
            <a:endParaRPr sz="4265" b="1" i="0" u="none" strike="noStrike" cap="none" dirty="0">
              <a:solidFill>
                <a:srgbClr val="FF0000"/>
              </a:solidFill>
              <a:latin typeface="Calibri" panose="020F0502020204030204" charset="0"/>
              <a:cs typeface="Calibri" panose="020F0502020204030204" charset="0"/>
              <a:sym typeface="Arial" panose="020B0604020202020204"/>
            </a:endParaRPr>
          </a:p>
        </p:txBody>
      </p:sp>
      <p:sp>
        <p:nvSpPr>
          <p:cNvPr id="65" name="Google Shape;65;p2"/>
          <p:cNvSpPr txBox="1"/>
          <p:nvPr/>
        </p:nvSpPr>
        <p:spPr>
          <a:xfrm>
            <a:off x="189896" y="1149131"/>
            <a:ext cx="11349972" cy="5187873"/>
          </a:xfrm>
          <a:prstGeom prst="rect">
            <a:avLst/>
          </a:prstGeom>
          <a:noFill/>
          <a:ln>
            <a:noFill/>
          </a:ln>
        </p:spPr>
        <p:txBody>
          <a:bodyPr spcFirstLastPara="1" wrap="square" lIns="121900" tIns="121900" rIns="121900" bIns="121900" anchor="t" anchorCtr="0">
            <a:noAutofit/>
          </a:bodyPr>
          <a:lstStyle/>
          <a:p>
            <a:pPr>
              <a:lnSpc>
                <a:spcPct val="115000"/>
              </a:lnSpc>
            </a:pPr>
            <a:endParaRPr lang="en-US" sz="2400" dirty="0">
              <a:latin typeface="Calibri" panose="020F0502020204030204" charset="0"/>
              <a:ea typeface="Arial" panose="020B0604020202020204" pitchFamily="34" charset="0"/>
              <a:cs typeface="Calibri" panose="020F0502020204030204" charset="0"/>
            </a:endParaRPr>
          </a:p>
        </p:txBody>
      </p:sp>
      <p:graphicFrame>
        <p:nvGraphicFramePr>
          <p:cNvPr id="4" name="Table 3"/>
          <p:cNvGraphicFramePr>
            <a:graphicFrameLocks noGrp="1"/>
          </p:cNvGraphicFramePr>
          <p:nvPr/>
        </p:nvGraphicFramePr>
        <p:xfrm>
          <a:off x="363567" y="1175041"/>
          <a:ext cx="11176000" cy="4533265"/>
        </p:xfrm>
        <a:graphic>
          <a:graphicData uri="http://schemas.openxmlformats.org/drawingml/2006/table">
            <a:tbl>
              <a:tblPr/>
              <a:tblGrid>
                <a:gridCol w="11176000"/>
              </a:tblGrid>
              <a:tr h="2425065">
                <a:tc>
                  <a:txBody>
                    <a:bodyPr/>
                    <a:lstStyle/>
                    <a:p>
                      <a:pPr>
                        <a:lnSpc>
                          <a:spcPct val="115000"/>
                        </a:lnSpc>
                      </a:pPr>
                      <a:r>
                        <a:rPr lang="en-GB" sz="2000" dirty="0">
                          <a:effectLst/>
                          <a:latin typeface="Calibri" panose="020F0502020204030204" charset="0"/>
                          <a:ea typeface="Roboto"/>
                          <a:cs typeface="Calibri" panose="020F0502020204030204" charset="0"/>
                        </a:rPr>
                        <a:t>GENERAL OBJECTIVES</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GB" sz="2000" dirty="0">
                          <a:effectLst/>
                          <a:latin typeface="Calibri" panose="020F0502020204030204" charset="0"/>
                          <a:ea typeface="Arial" panose="020B0604020202020204" pitchFamily="34" charset="0"/>
                          <a:cs typeface="Calibri" panose="020F0502020204030204" charset="0"/>
                        </a:rPr>
                        <a:t>Understand the basics of grammar</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GB" sz="2000" dirty="0">
                          <a:effectLst/>
                          <a:latin typeface="Calibri" panose="020F0502020204030204" charset="0"/>
                          <a:ea typeface="Roboto"/>
                          <a:cs typeface="Calibri" panose="020F0502020204030204" charset="0"/>
                        </a:rPr>
                        <a:t>Being acquainted with the chapter and its tenets</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GB" sz="2000" dirty="0">
                          <a:effectLst/>
                          <a:latin typeface="Calibri" panose="020F0502020204030204" charset="0"/>
                          <a:ea typeface="Roboto"/>
                          <a:cs typeface="Calibri" panose="020F0502020204030204" charset="0"/>
                        </a:rPr>
                        <a:t>Understanding the idea</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GB" sz="2000" dirty="0">
                          <a:effectLst/>
                          <a:latin typeface="Calibri" panose="020F0502020204030204" charset="0"/>
                          <a:ea typeface="Roboto"/>
                          <a:cs typeface="Calibri" panose="020F0502020204030204" charset="0"/>
                        </a:rPr>
                        <a:t>Appreciate the beauty of grammar and use in day to day life</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GB" sz="2000" dirty="0">
                          <a:effectLst/>
                          <a:latin typeface="Calibri" panose="020F0502020204030204" charset="0"/>
                          <a:ea typeface="Roboto"/>
                          <a:cs typeface="Calibri" panose="020F0502020204030204" charset="0"/>
                        </a:rPr>
                        <a:t>Developing LSRW Skills</a:t>
                      </a:r>
                      <a:endParaRPr lang="en-IN" sz="2000" dirty="0">
                        <a:effectLst/>
                        <a:latin typeface="Calibri" panose="020F0502020204030204" charset="0"/>
                        <a:ea typeface="Arial" panose="020B0604020202020204" pitchFamily="34" charset="0"/>
                        <a:cs typeface="Calibri" panose="020F0502020204030204" charset="0"/>
                      </a:endParaRPr>
                    </a:p>
                    <a:p>
                      <a:pPr marL="685800">
                        <a:lnSpc>
                          <a:spcPct val="115000"/>
                        </a:lnSpc>
                      </a:pPr>
                      <a:r>
                        <a:rPr lang="en-GB" sz="2000" dirty="0">
                          <a:effectLst/>
                          <a:latin typeface="Calibri" panose="020F0502020204030204" charset="0"/>
                          <a:ea typeface="Roboto"/>
                          <a:cs typeface="Calibri" panose="020F0502020204030204" charset="0"/>
                        </a:rPr>
                        <a:t> </a:t>
                      </a:r>
                      <a:endParaRPr lang="en-IN" sz="2000" dirty="0">
                        <a:effectLst/>
                        <a:latin typeface="Calibri" panose="020F0502020204030204" charset="0"/>
                        <a:ea typeface="Arial" panose="020B0604020202020204" pitchFamily="34" charset="0"/>
                        <a:cs typeface="Calibri" panose="020F0502020204030204" charset="0"/>
                      </a:endParaRPr>
                    </a:p>
                  </a:txBody>
                  <a:tcPr marL="84666" marR="84666" marT="84666" marB="846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00">
                <a:tc>
                  <a:txBody>
                    <a:bodyPr/>
                    <a:lstStyle/>
                    <a:p>
                      <a:pPr>
                        <a:lnSpc>
                          <a:spcPct val="115000"/>
                        </a:lnSpc>
                      </a:pPr>
                      <a:r>
                        <a:rPr lang="en-GB" sz="2000" dirty="0">
                          <a:effectLst/>
                          <a:latin typeface="Calibri" panose="020F0502020204030204" charset="0"/>
                          <a:ea typeface="Roboto"/>
                          <a:cs typeface="Calibri" panose="020F0502020204030204" charset="0"/>
                        </a:rPr>
                        <a:t>SPECIFIC OBJECTIVES/ EXTENDED OBJECTIVES</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IN" sz="2000" dirty="0">
                          <a:effectLst/>
                          <a:latin typeface="Calibri" panose="020F0502020204030204" charset="0"/>
                          <a:ea typeface="Arial" panose="020B0604020202020204" pitchFamily="34" charset="0"/>
                          <a:cs typeface="Calibri" panose="020F0502020204030204" charset="0"/>
                        </a:rPr>
                        <a:t>develop your knowledge of expanded noun phrases</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IN" sz="2000" dirty="0">
                          <a:effectLst/>
                          <a:latin typeface="Calibri" panose="020F0502020204030204" charset="0"/>
                          <a:ea typeface="Arial" panose="020B0604020202020204" pitchFamily="34" charset="0"/>
                          <a:cs typeface="Calibri" panose="020F0502020204030204" charset="0"/>
                        </a:rPr>
                        <a:t>understand how noun phrases can improve clarity of writing</a:t>
                      </a:r>
                      <a:endParaRPr lang="en-IN" sz="2000" dirty="0">
                        <a:effectLst/>
                        <a:latin typeface="Calibri" panose="020F0502020204030204" charset="0"/>
                        <a:ea typeface="Arial" panose="020B0604020202020204" pitchFamily="34" charset="0"/>
                        <a:cs typeface="Calibri" panose="020F0502020204030204" charset="0"/>
                      </a:endParaRPr>
                    </a:p>
                    <a:p>
                      <a:pPr marL="342900" lvl="0" indent="-342900">
                        <a:lnSpc>
                          <a:spcPct val="115000"/>
                        </a:lnSpc>
                        <a:buFont typeface="Symbol" panose="05050102010706020507" pitchFamily="18" charset="2"/>
                        <a:buChar char=""/>
                      </a:pPr>
                      <a:r>
                        <a:rPr lang="en-IN" sz="2000" dirty="0">
                          <a:effectLst/>
                          <a:latin typeface="Calibri" panose="020F0502020204030204" charset="0"/>
                          <a:ea typeface="Arial" panose="020B0604020202020204" pitchFamily="34" charset="0"/>
                          <a:cs typeface="Calibri" panose="020F0502020204030204" charset="0"/>
                        </a:rPr>
                        <a:t>have a greater understanding of how to use  noun phrases.</a:t>
                      </a:r>
                      <a:endParaRPr lang="en-IN" sz="2000" dirty="0">
                        <a:effectLst/>
                        <a:latin typeface="Calibri" panose="020F0502020204030204" charset="0"/>
                        <a:ea typeface="Arial" panose="020B0604020202020204" pitchFamily="34" charset="0"/>
                        <a:cs typeface="Calibri" panose="020F0502020204030204" charset="0"/>
                      </a:endParaRPr>
                    </a:p>
                  </a:txBody>
                  <a:tcPr marL="84666" marR="84666" marT="84666" marB="846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708660" y="350520"/>
            <a:ext cx="10847705" cy="5826760"/>
          </a:xfrm>
          <a:prstGeom prst="rect">
            <a:avLst/>
          </a:prstGeom>
        </p:spPr>
      </p:pic>
      <p:pic>
        <p:nvPicPr>
          <p:cNvPr id="77" name="Google Shape;77;p4"/>
          <p:cNvPicPr preferRelativeResize="0">
            <a:picLocks noChangeAspect="1"/>
          </p:cNvPicPr>
          <p:nvPr>
            <p:ph sz="half" idx="2"/>
          </p:nvPr>
        </p:nvPicPr>
        <p:blipFill rotWithShape="1">
          <a:blip r:embed="rId2"/>
          <a:srcRect/>
          <a:stretch>
            <a:fillRect/>
          </a:stretch>
        </p:blipFill>
        <p:spPr>
          <a:xfrm>
            <a:off x="10330180" y="5821680"/>
            <a:ext cx="1566545" cy="77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99390"/>
            <a:ext cx="10515600" cy="1325563"/>
          </a:xfrm>
        </p:spPr>
        <p:txBody>
          <a:bodyPr/>
          <a:p>
            <a:r>
              <a:rPr lang="en-IN" altLang="en-US" sz="2800" b="1">
                <a:solidFill>
                  <a:srgbClr val="FF0000"/>
                </a:solidFill>
              </a:rPr>
              <a:t>			What is a Noun Phrase?</a:t>
            </a:r>
            <a:endParaRPr lang="en-IN" altLang="en-US" sz="2800" b="1">
              <a:solidFill>
                <a:srgbClr val="FF0000"/>
              </a:solidFill>
            </a:endParaRPr>
          </a:p>
        </p:txBody>
      </p:sp>
      <p:pic>
        <p:nvPicPr>
          <p:cNvPr id="4" name="Content Placeholder 3"/>
          <p:cNvPicPr>
            <a:picLocks noChangeAspect="1"/>
          </p:cNvPicPr>
          <p:nvPr>
            <p:ph sz="half" idx="1"/>
          </p:nvPr>
        </p:nvPicPr>
        <p:blipFill>
          <a:blip r:embed="rId1"/>
          <a:stretch>
            <a:fillRect/>
          </a:stretch>
        </p:blipFill>
        <p:spPr>
          <a:xfrm>
            <a:off x="355600" y="1130935"/>
            <a:ext cx="7318375" cy="5153025"/>
          </a:xfrm>
          <a:prstGeom prst="rect">
            <a:avLst/>
          </a:prstGeom>
        </p:spPr>
      </p:pic>
      <p:pic>
        <p:nvPicPr>
          <p:cNvPr id="3" name="Content Placeholder 2"/>
          <p:cNvPicPr>
            <a:picLocks noChangeAspect="1"/>
          </p:cNvPicPr>
          <p:nvPr>
            <p:ph sz="half" idx="2"/>
          </p:nvPr>
        </p:nvPicPr>
        <p:blipFill>
          <a:blip r:embed="rId2"/>
          <a:srcRect l="8150" t="51192" r="4657" b="9696"/>
          <a:stretch>
            <a:fillRect/>
          </a:stretch>
        </p:blipFill>
        <p:spPr>
          <a:xfrm>
            <a:off x="7673975" y="2007235"/>
            <a:ext cx="4110990" cy="3390265"/>
          </a:xfrm>
          <a:prstGeom prst="rect">
            <a:avLst/>
          </a:prstGeom>
        </p:spPr>
      </p:pic>
      <p:pic>
        <p:nvPicPr>
          <p:cNvPr id="77" name="Google Shape;77;p4"/>
          <p:cNvPicPr preferRelativeResize="0">
            <a:picLocks noChangeAspect="1"/>
          </p:cNvPicPr>
          <p:nvPr/>
        </p:nvPicPr>
        <p:blipFill rotWithShape="1">
          <a:blip r:embed="rId3"/>
          <a:srcRect/>
          <a:stretch>
            <a:fillRect/>
          </a:stretch>
        </p:blipFill>
        <p:spPr>
          <a:xfrm>
            <a:off x="10330180" y="5821680"/>
            <a:ext cx="1566545" cy="777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r>
              <a:rPr lang="en-IN" altLang="en-US"/>
              <a:t>Noun Phrase contains</a:t>
            </a:r>
            <a:endParaRPr lang="en-IN" altLang="en-US"/>
          </a:p>
        </p:txBody>
      </p:sp>
      <p:pic>
        <p:nvPicPr>
          <p:cNvPr id="4" name="Content Placeholder 3"/>
          <p:cNvPicPr>
            <a:picLocks noChangeAspect="1"/>
          </p:cNvPicPr>
          <p:nvPr>
            <p:ph idx="1"/>
          </p:nvPr>
        </p:nvPicPr>
        <p:blipFill>
          <a:blip r:embed="rId1"/>
          <a:srcRect l="5150" t="8901" r="6169" b="17802"/>
          <a:stretch>
            <a:fillRect/>
          </a:stretch>
        </p:blipFill>
        <p:spPr>
          <a:xfrm>
            <a:off x="5230495" y="1142365"/>
            <a:ext cx="6076950" cy="4562475"/>
          </a:xfrm>
          <a:prstGeom prst="rect">
            <a:avLst/>
          </a:prstGeom>
        </p:spPr>
      </p:pic>
      <p:sp>
        <p:nvSpPr>
          <p:cNvPr id="7" name="Text Placeholder 6"/>
          <p:cNvSpPr>
            <a:spLocks noGrp="1"/>
          </p:cNvSpPr>
          <p:nvPr>
            <p:ph type="body" sz="half" idx="2"/>
          </p:nvPr>
        </p:nvSpPr>
        <p:spPr/>
        <p:txBody>
          <a:bodyPr/>
          <a:p>
            <a:r>
              <a:rPr lang="en-IN" altLang="en-US" sz="2400"/>
              <a:t>1. Adjectives- describe the head word</a:t>
            </a:r>
            <a:endParaRPr lang="en-IN" altLang="en-US" sz="2400"/>
          </a:p>
          <a:p>
            <a:r>
              <a:rPr lang="en-IN" altLang="en-US" sz="2400"/>
              <a:t>Ex- Give me </a:t>
            </a:r>
            <a:r>
              <a:rPr lang="en-IN" altLang="en-US" sz="2400">
                <a:solidFill>
                  <a:srgbClr val="FF0000"/>
                </a:solidFill>
              </a:rPr>
              <a:t>the empty bag</a:t>
            </a:r>
            <a:r>
              <a:rPr lang="en-IN" altLang="en-US" sz="2400"/>
              <a:t>.</a:t>
            </a:r>
            <a:endParaRPr lang="en-IN" altLang="en-US" sz="2400"/>
          </a:p>
          <a:p>
            <a:r>
              <a:rPr lang="en-IN" altLang="en-US" sz="2400"/>
              <a:t>2. Determiners- show the type of reference the noun is making- definite, indefinite, demonstrative or possessive</a:t>
            </a:r>
            <a:endParaRPr lang="en-IN" altLang="en-US" sz="2400"/>
          </a:p>
          <a:p>
            <a:r>
              <a:rPr lang="en-IN" altLang="en-US" sz="2400"/>
              <a:t>Ex- </a:t>
            </a:r>
            <a:r>
              <a:rPr lang="en-IN" altLang="en-US" sz="2400">
                <a:solidFill>
                  <a:srgbClr val="FF0000"/>
                </a:solidFill>
              </a:rPr>
              <a:t>Their car</a:t>
            </a:r>
            <a:r>
              <a:rPr lang="en-IN" altLang="en-US" sz="2400"/>
              <a:t> was parked here.</a:t>
            </a:r>
            <a:endParaRPr lang="en-IN" altLang="en-US" sz="2400"/>
          </a:p>
        </p:txBody>
      </p:sp>
      <p:pic>
        <p:nvPicPr>
          <p:cNvPr id="77" name="Google Shape;77;p4"/>
          <p:cNvPicPr preferRelativeResize="0">
            <a:picLocks noChangeAspect="1"/>
          </p:cNvPicPr>
          <p:nvPr>
            <p:ph sz="half" idx="4294967295"/>
          </p:nvPr>
        </p:nvPicPr>
        <p:blipFill rotWithShape="1">
          <a:blip r:embed="rId2"/>
          <a:srcRect/>
          <a:stretch>
            <a:fillRect/>
          </a:stretch>
        </p:blipFill>
        <p:spPr>
          <a:xfrm>
            <a:off x="10625455" y="5821680"/>
            <a:ext cx="1566545" cy="77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IN" altLang="en-US" sz="2665" b="1">
                <a:solidFill>
                  <a:srgbClr val="FF0000"/>
                </a:solidFill>
                <a:sym typeface="+mn-ea"/>
              </a:rPr>
              <a:t>Noun Phrases</a:t>
            </a:r>
            <a:r>
              <a:rPr lang="en-US" sz="2665" b="1">
                <a:solidFill>
                  <a:srgbClr val="FF0000"/>
                </a:solidFill>
                <a:sym typeface="+mn-ea"/>
              </a:rPr>
              <a:t> modify the meaning of the noun.</a:t>
            </a:r>
            <a:br>
              <a:rPr lang="en-US" sz="2665" b="1">
                <a:solidFill>
                  <a:srgbClr val="FF0000"/>
                </a:solidFill>
              </a:rPr>
            </a:br>
            <a:endParaRPr lang="en-US" sz="2665" b="1">
              <a:solidFill>
                <a:srgbClr val="FF0000"/>
              </a:solidFill>
            </a:endParaRPr>
          </a:p>
        </p:txBody>
      </p:sp>
      <p:sp>
        <p:nvSpPr>
          <p:cNvPr id="3" name="Content Placeholder 2"/>
          <p:cNvSpPr>
            <a:spLocks noGrp="1"/>
          </p:cNvSpPr>
          <p:nvPr>
            <p:ph sz="half" idx="1"/>
          </p:nvPr>
        </p:nvSpPr>
        <p:spPr>
          <a:xfrm>
            <a:off x="838200" y="1825625"/>
            <a:ext cx="6193155" cy="4351655"/>
          </a:xfrm>
        </p:spPr>
        <p:txBody>
          <a:bodyPr/>
          <a:p>
            <a:r>
              <a:rPr lang="en-US" sz="2400">
                <a:solidFill>
                  <a:srgbClr val="FF0000"/>
                </a:solidFill>
              </a:rPr>
              <a:t>Words can go before the noun</a:t>
            </a:r>
            <a:r>
              <a:rPr lang="en-US" sz="2400"/>
              <a:t> </a:t>
            </a:r>
            <a:endParaRPr lang="en-US" sz="2400"/>
          </a:p>
          <a:p>
            <a:pPr marL="0" indent="0">
              <a:buNone/>
            </a:pPr>
            <a:r>
              <a:rPr lang="en-US" sz="2400"/>
              <a:t>e.g. </a:t>
            </a:r>
            <a:r>
              <a:rPr lang="en-US" sz="2400" u="sng"/>
              <a:t>The great</a:t>
            </a:r>
            <a:r>
              <a:rPr lang="en-US" sz="2400"/>
              <a:t> </a:t>
            </a:r>
            <a:r>
              <a:rPr lang="en-US" sz="2400">
                <a:gradFill>
                  <a:gsLst>
                    <a:gs pos="0">
                      <a:srgbClr val="012D86"/>
                    </a:gs>
                    <a:gs pos="100000">
                      <a:srgbClr val="0E2557"/>
                    </a:gs>
                  </a:gsLst>
                  <a:lin scaled="0"/>
                </a:gradFill>
              </a:rPr>
              <a:t>river</a:t>
            </a:r>
            <a:r>
              <a:rPr lang="en-US" sz="2400"/>
              <a:t> </a:t>
            </a:r>
            <a:endParaRPr lang="en-US" sz="2400"/>
          </a:p>
          <a:p>
            <a:pPr marL="0" indent="0">
              <a:buNone/>
            </a:pPr>
            <a:endParaRPr lang="en-US" sz="2400"/>
          </a:p>
          <a:p>
            <a:r>
              <a:rPr lang="en-US" sz="2400">
                <a:solidFill>
                  <a:srgbClr val="FF0000"/>
                </a:solidFill>
                <a:sym typeface="+mn-ea"/>
              </a:rPr>
              <a:t>or after the noun.</a:t>
            </a:r>
            <a:r>
              <a:rPr lang="en-US" sz="2400">
                <a:sym typeface="+mn-ea"/>
              </a:rPr>
              <a:t> </a:t>
            </a:r>
            <a:endParaRPr lang="en-US" sz="2400"/>
          </a:p>
          <a:p>
            <a:pPr marL="0" indent="0">
              <a:buNone/>
            </a:pPr>
            <a:r>
              <a:rPr lang="en-US" sz="2400"/>
              <a:t>e.g </a:t>
            </a:r>
            <a:r>
              <a:rPr lang="en-US" sz="2400">
                <a:gradFill>
                  <a:gsLst>
                    <a:gs pos="0">
                      <a:srgbClr val="012D86"/>
                    </a:gs>
                    <a:gs pos="100000">
                      <a:srgbClr val="0E2557"/>
                    </a:gs>
                  </a:gsLst>
                  <a:lin scaled="0"/>
                </a:gradFill>
              </a:rPr>
              <a:t>man</a:t>
            </a:r>
            <a:r>
              <a:rPr lang="en-US" sz="2400"/>
              <a:t> </a:t>
            </a:r>
            <a:r>
              <a:rPr lang="en-US" sz="2400" u="sng"/>
              <a:t>of honour</a:t>
            </a:r>
            <a:r>
              <a:rPr lang="en-US" sz="2400"/>
              <a:t> </a:t>
            </a:r>
            <a:endParaRPr lang="en-US" sz="2400"/>
          </a:p>
          <a:p>
            <a:pPr marL="0" indent="0">
              <a:buNone/>
            </a:pPr>
            <a:endParaRPr lang="en-US" sz="2400"/>
          </a:p>
          <a:p>
            <a:pPr marL="0" indent="0">
              <a:buNone/>
            </a:pPr>
            <a:endParaRPr lang="en-US" sz="2400"/>
          </a:p>
        </p:txBody>
      </p:sp>
      <p:graphicFrame>
        <p:nvGraphicFramePr>
          <p:cNvPr id="4" name="Content Placeholder 3"/>
          <p:cNvGraphicFramePr/>
          <p:nvPr>
            <p:ph sz="half" idx="2"/>
          </p:nvPr>
        </p:nvGraphicFramePr>
        <p:xfrm>
          <a:off x="3139440" y="5386705"/>
          <a:ext cx="3460750" cy="407035"/>
        </p:xfrm>
        <a:graphic>
          <a:graphicData uri="http://schemas.openxmlformats.org/drawingml/2006/table">
            <a:tbl>
              <a:tblPr firstRow="1" bandRow="1">
                <a:tableStyleId>{5C22544A-7EE6-4342-B048-85BDC9FD1C3A}</a:tableStyleId>
              </a:tblPr>
              <a:tblGrid>
                <a:gridCol w="3460750"/>
              </a:tblGrid>
              <a:tr h="407035">
                <a:tc>
                  <a:txBody>
                    <a:bodyPr/>
                    <a:p>
                      <a:pPr indent="0">
                        <a:buNone/>
                      </a:pPr>
                      <a:r>
                        <a:rPr lang="en-IN" altLang="en-US" sz="2000" b="1">
                          <a:solidFill>
                            <a:srgbClr val="000000"/>
                          </a:solidFill>
                          <a:latin typeface="Calibri" panose="020F0502020204030204" charset="0"/>
                          <a:cs typeface="Calibri" panose="020F0502020204030204" charset="0"/>
                        </a:rPr>
                        <a:t>H.W- </a:t>
                      </a:r>
                      <a:r>
                        <a:rPr lang="en-US" sz="2000" b="1">
                          <a:solidFill>
                            <a:srgbClr val="000000"/>
                          </a:solidFill>
                          <a:latin typeface="Calibri" panose="020F0502020204030204" charset="0"/>
                          <a:cs typeface="Calibri" panose="020F0502020204030204" charset="0"/>
                        </a:rPr>
                        <a:t>Exercise - 1 (Page -48)</a:t>
                      </a:r>
                      <a:endParaRPr lang="en-US" sz="2000" b="1">
                        <a:solidFill>
                          <a:srgbClr val="000000"/>
                        </a:solidFill>
                        <a:latin typeface="Calibri" panose="020F0502020204030204" charset="0"/>
                        <a:cs typeface="Calibri" panose="020F0502020204030204" charset="0"/>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7" name="Google Shape;77;p4"/>
          <p:cNvPicPr preferRelativeResize="0"/>
          <p:nvPr/>
        </p:nvPicPr>
        <p:blipFill rotWithShape="1">
          <a:blip r:embed="rId1"/>
          <a:srcRect/>
          <a:stretch>
            <a:fillRect/>
          </a:stretch>
        </p:blipFill>
        <p:spPr>
          <a:xfrm>
            <a:off x="10383433" y="5838500"/>
            <a:ext cx="1643368" cy="815833"/>
          </a:xfrm>
          <a:prstGeom prst="rect">
            <a:avLst/>
          </a:prstGeom>
          <a:noFill/>
          <a:ln>
            <a:noFill/>
          </a:ln>
        </p:spPr>
      </p:pic>
      <p:pic>
        <p:nvPicPr>
          <p:cNvPr id="5" name="Picture 4"/>
          <p:cNvPicPr>
            <a:picLocks noChangeAspect="1"/>
          </p:cNvPicPr>
          <p:nvPr/>
        </p:nvPicPr>
        <p:blipFill>
          <a:blip r:embed="rId2"/>
          <a:srcRect l="12019" t="17168" r="14817" b="46413"/>
          <a:stretch>
            <a:fillRect/>
          </a:stretch>
        </p:blipFill>
        <p:spPr>
          <a:xfrm>
            <a:off x="6100445" y="1457960"/>
            <a:ext cx="5512435" cy="3688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4"/>
          <p:cNvPicPr preferRelativeResize="0"/>
          <p:nvPr/>
        </p:nvPicPr>
        <p:blipFill rotWithShape="1">
          <a:blip r:embed="rId1"/>
          <a:srcRect/>
          <a:stretch>
            <a:fillRect/>
          </a:stretch>
        </p:blipFill>
        <p:spPr>
          <a:xfrm>
            <a:off x="10383433" y="5838500"/>
            <a:ext cx="1643368" cy="815833"/>
          </a:xfrm>
          <a:prstGeom prst="rect">
            <a:avLst/>
          </a:prstGeom>
          <a:noFill/>
          <a:ln>
            <a:noFill/>
          </a:ln>
        </p:spPr>
      </p:pic>
      <p:sp>
        <p:nvSpPr>
          <p:cNvPr id="78" name="Google Shape;78;p4"/>
          <p:cNvSpPr txBox="1"/>
          <p:nvPr/>
        </p:nvSpPr>
        <p:spPr>
          <a:xfrm>
            <a:off x="828567" y="991333"/>
            <a:ext cx="10401600" cy="4749600"/>
          </a:xfrm>
          <a:prstGeom prst="rect">
            <a:avLst/>
          </a:prstGeom>
          <a:noFill/>
          <a:ln>
            <a:noFill/>
          </a:ln>
        </p:spPr>
        <p:txBody>
          <a:bodyPr spcFirstLastPara="1" wrap="square" lIns="121900" tIns="121900" rIns="121900" bIns="121900"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5335" b="1" i="0" u="none" strike="noStrike" cap="none">
                <a:solidFill>
                  <a:srgbClr val="000000"/>
                </a:solidFill>
                <a:latin typeface="Arial" panose="020B0604020202020204"/>
                <a:ea typeface="Arial" panose="020B0604020202020204"/>
                <a:cs typeface="Arial" panose="020B0604020202020204"/>
                <a:sym typeface="Arial" panose="020B0604020202020204"/>
              </a:rPr>
              <a:t>THANK YOU</a:t>
            </a:r>
            <a:endParaRPr sz="5335"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5335" b="1" i="0" u="none" strike="noStrike" cap="none" dirty="0">
                <a:solidFill>
                  <a:srgbClr val="FF0000"/>
                </a:solidFill>
                <a:latin typeface="Arial" panose="020B0604020202020204"/>
                <a:ea typeface="Arial" panose="020B0604020202020204"/>
                <a:cs typeface="Arial" panose="020B0604020202020204"/>
                <a:sym typeface="Arial" panose="020B0604020202020204"/>
              </a:rPr>
              <a:t>ODM EDUCATIONAL GROUP</a:t>
            </a:r>
            <a:endParaRPr sz="5335" b="1" i="0" u="none" strike="noStrike" cap="none" dirty="0">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65"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wheel spokes="4"/>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962</Words>
  <Application>WPS Presentation</Application>
  <PresentationFormat>Widescreen</PresentationFormat>
  <Paragraphs>48</Paragraphs>
  <Slides>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vt:i4>
      </vt:variant>
    </vt:vector>
  </HeadingPairs>
  <TitlesOfParts>
    <vt:vector size="20" baseType="lpstr">
      <vt:lpstr>Arial</vt:lpstr>
      <vt:lpstr>SimSun</vt:lpstr>
      <vt:lpstr>Wingdings</vt:lpstr>
      <vt:lpstr>Arial</vt:lpstr>
      <vt:lpstr>Calibri</vt:lpstr>
      <vt:lpstr>Calibri</vt:lpstr>
      <vt:lpstr>Roboto</vt:lpstr>
      <vt:lpstr>Segoe Print</vt:lpstr>
      <vt:lpstr>Symbol</vt:lpstr>
      <vt:lpstr>Microsoft YaHei</vt:lpstr>
      <vt:lpstr>Arial Unicode MS</vt:lpstr>
      <vt:lpstr>Calibri Light</vt:lpstr>
      <vt:lpstr>Office Theme</vt:lpstr>
      <vt:lpstr>PowerPoint 演示文稿</vt:lpstr>
      <vt:lpstr>PowerPoint 演示文稿</vt:lpstr>
      <vt:lpstr>PowerPoint 演示文稿</vt:lpstr>
      <vt:lpstr>			What is a Noun Phrase?</vt:lpstr>
      <vt:lpstr>Noun Phrase contains</vt:lpstr>
      <vt:lpstr>Noun Phrases modify the meaning of the noun.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Ankit Mishra</cp:lastModifiedBy>
  <cp:revision>5</cp:revision>
  <dcterms:created xsi:type="dcterms:W3CDTF">2021-07-31T07:35:00Z</dcterms:created>
  <dcterms:modified xsi:type="dcterms:W3CDTF">2021-07-31T14:21:05Z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