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75" r:id="rId3"/>
    <p:sldId id="257" r:id="rId4"/>
    <p:sldId id="258" r:id="rId5"/>
    <p:sldId id="261" r:id="rId6"/>
    <p:sldId id="262" r:id="rId7"/>
    <p:sldId id="263" r:id="rId8"/>
    <p:sldId id="264" r:id="rId9"/>
    <p:sldId id="267" r:id="rId10"/>
    <p:sldId id="265" r:id="rId11"/>
    <p:sldId id="266" r:id="rId12"/>
    <p:sldId id="268" r:id="rId13"/>
    <p:sldId id="272" r:id="rId14"/>
    <p:sldId id="269" r:id="rId15"/>
    <p:sldId id="273" r:id="rId16"/>
    <p:sldId id="270"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029" autoAdjust="0"/>
    <p:restoredTop sz="94660"/>
  </p:normalViewPr>
  <p:slideViewPr>
    <p:cSldViewPr>
      <p:cViewPr varScale="1">
        <p:scale>
          <a:sx n="68" d="100"/>
          <a:sy n="68" d="100"/>
        </p:scale>
        <p:origin x="-141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43316CD5-86A4-4508-A116-CE21C5DBB8CB}" type="datetimeFigureOut">
              <a:rPr lang="en-IN" smtClean="0"/>
              <a:pPr/>
              <a:t>29-03-2022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851BB00-94CC-49B4-B5D3-46CE876CB637}" type="slidenum">
              <a:rPr lang="en-IN" smtClean="0"/>
              <a:pPr/>
              <a:t>‹#›</a:t>
            </a:fld>
            <a:endParaRPr lang="en-IN"/>
          </a:p>
        </p:txBody>
      </p:sp>
    </p:spTree>
    <p:extLst>
      <p:ext uri="{BB962C8B-B14F-4D97-AF65-F5344CB8AC3E}">
        <p14:creationId xmlns="" xmlns:p14="http://schemas.microsoft.com/office/powerpoint/2010/main" val="2522369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3316CD5-86A4-4508-A116-CE21C5DBB8CB}" type="datetimeFigureOut">
              <a:rPr lang="en-IN" smtClean="0"/>
              <a:pPr/>
              <a:t>29-03-2022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851BB00-94CC-49B4-B5D3-46CE876CB637}" type="slidenum">
              <a:rPr lang="en-IN" smtClean="0"/>
              <a:pPr/>
              <a:t>‹#›</a:t>
            </a:fld>
            <a:endParaRPr lang="en-IN"/>
          </a:p>
        </p:txBody>
      </p:sp>
    </p:spTree>
    <p:extLst>
      <p:ext uri="{BB962C8B-B14F-4D97-AF65-F5344CB8AC3E}">
        <p14:creationId xmlns="" xmlns:p14="http://schemas.microsoft.com/office/powerpoint/2010/main" val="3023680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3316CD5-86A4-4508-A116-CE21C5DBB8CB}" type="datetimeFigureOut">
              <a:rPr lang="en-IN" smtClean="0"/>
              <a:pPr/>
              <a:t>29-03-2022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851BB00-94CC-49B4-B5D3-46CE876CB637}" type="slidenum">
              <a:rPr lang="en-IN" smtClean="0"/>
              <a:pPr/>
              <a:t>‹#›</a:t>
            </a:fld>
            <a:endParaRPr lang="en-IN"/>
          </a:p>
        </p:txBody>
      </p:sp>
    </p:spTree>
    <p:extLst>
      <p:ext uri="{BB962C8B-B14F-4D97-AF65-F5344CB8AC3E}">
        <p14:creationId xmlns="" xmlns:p14="http://schemas.microsoft.com/office/powerpoint/2010/main" val="3729576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3316CD5-86A4-4508-A116-CE21C5DBB8CB}" type="datetimeFigureOut">
              <a:rPr lang="en-IN" smtClean="0"/>
              <a:pPr/>
              <a:t>29-03-2022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851BB00-94CC-49B4-B5D3-46CE876CB637}" type="slidenum">
              <a:rPr lang="en-IN" smtClean="0"/>
              <a:pPr/>
              <a:t>‹#›</a:t>
            </a:fld>
            <a:endParaRPr lang="en-IN"/>
          </a:p>
        </p:txBody>
      </p:sp>
    </p:spTree>
    <p:extLst>
      <p:ext uri="{BB962C8B-B14F-4D97-AF65-F5344CB8AC3E}">
        <p14:creationId xmlns="" xmlns:p14="http://schemas.microsoft.com/office/powerpoint/2010/main" val="4201848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316CD5-86A4-4508-A116-CE21C5DBB8CB}" type="datetimeFigureOut">
              <a:rPr lang="en-IN" smtClean="0"/>
              <a:pPr/>
              <a:t>29-03-2022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851BB00-94CC-49B4-B5D3-46CE876CB637}" type="slidenum">
              <a:rPr lang="en-IN" smtClean="0"/>
              <a:pPr/>
              <a:t>‹#›</a:t>
            </a:fld>
            <a:endParaRPr lang="en-IN"/>
          </a:p>
        </p:txBody>
      </p:sp>
    </p:spTree>
    <p:extLst>
      <p:ext uri="{BB962C8B-B14F-4D97-AF65-F5344CB8AC3E}">
        <p14:creationId xmlns="" xmlns:p14="http://schemas.microsoft.com/office/powerpoint/2010/main" val="1254807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43316CD5-86A4-4508-A116-CE21C5DBB8CB}" type="datetimeFigureOut">
              <a:rPr lang="en-IN" smtClean="0"/>
              <a:pPr/>
              <a:t>29-03-2022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851BB00-94CC-49B4-B5D3-46CE876CB637}" type="slidenum">
              <a:rPr lang="en-IN" smtClean="0"/>
              <a:pPr/>
              <a:t>‹#›</a:t>
            </a:fld>
            <a:endParaRPr lang="en-IN"/>
          </a:p>
        </p:txBody>
      </p:sp>
    </p:spTree>
    <p:extLst>
      <p:ext uri="{BB962C8B-B14F-4D97-AF65-F5344CB8AC3E}">
        <p14:creationId xmlns="" xmlns:p14="http://schemas.microsoft.com/office/powerpoint/2010/main" val="3627108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43316CD5-86A4-4508-A116-CE21C5DBB8CB}" type="datetimeFigureOut">
              <a:rPr lang="en-IN" smtClean="0"/>
              <a:pPr/>
              <a:t>29-03-2022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851BB00-94CC-49B4-B5D3-46CE876CB637}" type="slidenum">
              <a:rPr lang="en-IN" smtClean="0"/>
              <a:pPr/>
              <a:t>‹#›</a:t>
            </a:fld>
            <a:endParaRPr lang="en-IN"/>
          </a:p>
        </p:txBody>
      </p:sp>
    </p:spTree>
    <p:extLst>
      <p:ext uri="{BB962C8B-B14F-4D97-AF65-F5344CB8AC3E}">
        <p14:creationId xmlns="" xmlns:p14="http://schemas.microsoft.com/office/powerpoint/2010/main" val="4126229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43316CD5-86A4-4508-A116-CE21C5DBB8CB}" type="datetimeFigureOut">
              <a:rPr lang="en-IN" smtClean="0"/>
              <a:pPr/>
              <a:t>29-03-2022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851BB00-94CC-49B4-B5D3-46CE876CB637}" type="slidenum">
              <a:rPr lang="en-IN" smtClean="0"/>
              <a:pPr/>
              <a:t>‹#›</a:t>
            </a:fld>
            <a:endParaRPr lang="en-IN"/>
          </a:p>
        </p:txBody>
      </p:sp>
    </p:spTree>
    <p:extLst>
      <p:ext uri="{BB962C8B-B14F-4D97-AF65-F5344CB8AC3E}">
        <p14:creationId xmlns="" xmlns:p14="http://schemas.microsoft.com/office/powerpoint/2010/main" val="4208076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316CD5-86A4-4508-A116-CE21C5DBB8CB}" type="datetimeFigureOut">
              <a:rPr lang="en-IN" smtClean="0"/>
              <a:pPr/>
              <a:t>29-03-2022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851BB00-94CC-49B4-B5D3-46CE876CB637}" type="slidenum">
              <a:rPr lang="en-IN" smtClean="0"/>
              <a:pPr/>
              <a:t>‹#›</a:t>
            </a:fld>
            <a:endParaRPr lang="en-IN"/>
          </a:p>
        </p:txBody>
      </p:sp>
    </p:spTree>
    <p:extLst>
      <p:ext uri="{BB962C8B-B14F-4D97-AF65-F5344CB8AC3E}">
        <p14:creationId xmlns="" xmlns:p14="http://schemas.microsoft.com/office/powerpoint/2010/main" val="3341120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316CD5-86A4-4508-A116-CE21C5DBB8CB}" type="datetimeFigureOut">
              <a:rPr lang="en-IN" smtClean="0"/>
              <a:pPr/>
              <a:t>29-03-2022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851BB00-94CC-49B4-B5D3-46CE876CB637}" type="slidenum">
              <a:rPr lang="en-IN" smtClean="0"/>
              <a:pPr/>
              <a:t>‹#›</a:t>
            </a:fld>
            <a:endParaRPr lang="en-IN"/>
          </a:p>
        </p:txBody>
      </p:sp>
    </p:spTree>
    <p:extLst>
      <p:ext uri="{BB962C8B-B14F-4D97-AF65-F5344CB8AC3E}">
        <p14:creationId xmlns="" xmlns:p14="http://schemas.microsoft.com/office/powerpoint/2010/main" val="812964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316CD5-86A4-4508-A116-CE21C5DBB8CB}" type="datetimeFigureOut">
              <a:rPr lang="en-IN" smtClean="0"/>
              <a:pPr/>
              <a:t>29-03-2022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851BB00-94CC-49B4-B5D3-46CE876CB637}" type="slidenum">
              <a:rPr lang="en-IN" smtClean="0"/>
              <a:pPr/>
              <a:t>‹#›</a:t>
            </a:fld>
            <a:endParaRPr lang="en-IN"/>
          </a:p>
        </p:txBody>
      </p:sp>
    </p:spTree>
    <p:extLst>
      <p:ext uri="{BB962C8B-B14F-4D97-AF65-F5344CB8AC3E}">
        <p14:creationId xmlns="" xmlns:p14="http://schemas.microsoft.com/office/powerpoint/2010/main" val="1563438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316CD5-86A4-4508-A116-CE21C5DBB8CB}" type="datetimeFigureOut">
              <a:rPr lang="en-IN" smtClean="0"/>
              <a:pPr/>
              <a:t>29-03-2022</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51BB00-94CC-49B4-B5D3-46CE876CB637}" type="slidenum">
              <a:rPr lang="en-IN" smtClean="0"/>
              <a:pPr/>
              <a:t>‹#›</a:t>
            </a:fld>
            <a:endParaRPr lang="en-IN"/>
          </a:p>
        </p:txBody>
      </p:sp>
    </p:spTree>
    <p:extLst>
      <p:ext uri="{BB962C8B-B14F-4D97-AF65-F5344CB8AC3E}">
        <p14:creationId xmlns="" xmlns:p14="http://schemas.microsoft.com/office/powerpoint/2010/main" val="27720624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54;p13"/>
          <p:cNvPicPr preferRelativeResize="0">
            <a:picLocks noGrp="1"/>
          </p:cNvPicPr>
          <p:nvPr>
            <p:ph idx="1"/>
          </p:nvPr>
        </p:nvPicPr>
        <p:blipFill rotWithShape="1">
          <a:blip r:embed="rId2">
            <a:alphaModFix/>
          </a:blip>
          <a:srcRect/>
          <a:stretch/>
        </p:blipFill>
        <p:spPr>
          <a:xfrm>
            <a:off x="0" y="5085184"/>
            <a:ext cx="9144000" cy="1772816"/>
          </a:xfrm>
          <a:prstGeom prst="rect">
            <a:avLst/>
          </a:prstGeom>
          <a:noFill/>
          <a:ln>
            <a:noFill/>
          </a:ln>
        </p:spPr>
      </p:pic>
      <p:sp>
        <p:nvSpPr>
          <p:cNvPr id="6" name="Rectangle 5"/>
          <p:cNvSpPr/>
          <p:nvPr/>
        </p:nvSpPr>
        <p:spPr>
          <a:xfrm>
            <a:off x="899592" y="1857365"/>
            <a:ext cx="7056784" cy="1815882"/>
          </a:xfrm>
          <a:prstGeom prst="rect">
            <a:avLst/>
          </a:prstGeom>
        </p:spPr>
        <p:txBody>
          <a:bodyPr wrap="square">
            <a:spAutoFit/>
          </a:bodyPr>
          <a:lstStyle/>
          <a:p>
            <a:pPr lvl="0"/>
            <a:endParaRPr lang="en-IN" sz="2800" b="1" dirty="0" smtClean="0">
              <a:solidFill>
                <a:srgbClr val="FF0000"/>
              </a:solidFill>
            </a:endParaRPr>
          </a:p>
          <a:p>
            <a:pPr lvl="0"/>
            <a:r>
              <a:rPr lang="en-IN" sz="2800" b="1" dirty="0" smtClean="0">
                <a:solidFill>
                  <a:srgbClr val="FF0000"/>
                </a:solidFill>
              </a:rPr>
              <a:t>SUBJECT </a:t>
            </a:r>
            <a:r>
              <a:rPr lang="en-IN" sz="2800" b="1" dirty="0">
                <a:solidFill>
                  <a:srgbClr val="FF0000"/>
                </a:solidFill>
              </a:rPr>
              <a:t>: [</a:t>
            </a:r>
            <a:r>
              <a:rPr lang="en-IN" sz="2800" b="1" dirty="0" smtClean="0">
                <a:solidFill>
                  <a:srgbClr val="FF0000"/>
                </a:solidFill>
              </a:rPr>
              <a:t>ENGLISH </a:t>
            </a:r>
            <a:r>
              <a:rPr lang="en-IN" sz="2800" b="1" dirty="0">
                <a:solidFill>
                  <a:srgbClr val="FF0000"/>
                </a:solidFill>
              </a:rPr>
              <a:t>CORE (301</a:t>
            </a:r>
            <a:r>
              <a:rPr lang="en-IN" sz="2800" b="1" dirty="0" smtClean="0">
                <a:solidFill>
                  <a:srgbClr val="FF0000"/>
                </a:solidFill>
              </a:rPr>
              <a:t>)]</a:t>
            </a:r>
            <a:endParaRPr lang="en-IN" sz="2800" b="1" dirty="0">
              <a:solidFill>
                <a:srgbClr val="FF0000"/>
              </a:solidFill>
            </a:endParaRPr>
          </a:p>
          <a:p>
            <a:pPr lvl="0"/>
            <a:r>
              <a:rPr lang="en-IN" sz="2800" b="1" dirty="0">
                <a:solidFill>
                  <a:srgbClr val="FF0000"/>
                </a:solidFill>
              </a:rPr>
              <a:t>CHAPTER NAME </a:t>
            </a:r>
            <a:r>
              <a:rPr lang="en-IN" sz="2800" b="1" dirty="0" smtClean="0">
                <a:solidFill>
                  <a:srgbClr val="FF0000"/>
                </a:solidFill>
              </a:rPr>
              <a:t>: POETRY</a:t>
            </a:r>
          </a:p>
          <a:p>
            <a:pPr lvl="0"/>
            <a:r>
              <a:rPr lang="en-IN" sz="2800" b="1" dirty="0">
                <a:solidFill>
                  <a:srgbClr val="FF0000"/>
                </a:solidFill>
              </a:rPr>
              <a:t> </a:t>
            </a:r>
            <a:r>
              <a:rPr lang="en-IN" sz="2800" b="1" dirty="0" smtClean="0">
                <a:solidFill>
                  <a:srgbClr val="FF0000"/>
                </a:solidFill>
              </a:rPr>
              <a:t>                               [MY MOTHER AT SIXTY SIX] </a:t>
            </a:r>
            <a:endParaRPr lang="en-IN" sz="2800" b="1" dirty="0">
              <a:solidFill>
                <a:srgbClr val="FF0000"/>
              </a:solidFill>
            </a:endParaRPr>
          </a:p>
        </p:txBody>
      </p:sp>
      <p:pic>
        <p:nvPicPr>
          <p:cNvPr id="7" name="Picture 6">
            <a:extLst>
              <a:ext uri="{FF2B5EF4-FFF2-40B4-BE49-F238E27FC236}">
                <a16:creationId xmlns="" xmlns:a16="http://schemas.microsoft.com/office/drawing/2014/main" id="{71EF745A-B7CD-4F6D-A5A6-24E8102BA35C}"/>
              </a:ext>
            </a:extLst>
          </p:cNvPr>
          <p:cNvPicPr>
            <a:picLocks noChangeAspect="1"/>
          </p:cNvPicPr>
          <p:nvPr/>
        </p:nvPicPr>
        <p:blipFill>
          <a:blip r:embed="rId3" cstate="print"/>
          <a:stretch>
            <a:fillRect/>
          </a:stretch>
        </p:blipFill>
        <p:spPr>
          <a:xfrm>
            <a:off x="7608366" y="0"/>
            <a:ext cx="1478809" cy="1047023"/>
          </a:xfrm>
          <a:prstGeom prst="rect">
            <a:avLst/>
          </a:prstGeom>
        </p:spPr>
      </p:pic>
    </p:spTree>
    <p:extLst>
      <p:ext uri="{BB962C8B-B14F-4D97-AF65-F5344CB8AC3E}">
        <p14:creationId xmlns="" xmlns:p14="http://schemas.microsoft.com/office/powerpoint/2010/main" val="11651883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bg1"/>
          </a:solidFill>
          <a:ln>
            <a:solidFill>
              <a:schemeClr val="bg1"/>
            </a:solidFill>
          </a:ln>
        </p:spPr>
        <p:style>
          <a:lnRef idx="1">
            <a:schemeClr val="accent4"/>
          </a:lnRef>
          <a:fillRef idx="2">
            <a:schemeClr val="accent4"/>
          </a:fillRef>
          <a:effectRef idx="1">
            <a:schemeClr val="accent4"/>
          </a:effectRef>
          <a:fontRef idx="minor">
            <a:schemeClr val="dk1"/>
          </a:fontRef>
        </p:style>
        <p:txBody>
          <a:bodyPr>
            <a:normAutofit/>
          </a:bodyPr>
          <a:lstStyle/>
          <a:p>
            <a:pPr marL="0" indent="0">
              <a:buNone/>
            </a:pPr>
            <a:endParaRPr lang="en-IN" sz="2600" b="1" dirty="0" smtClean="0">
              <a:solidFill>
                <a:srgbClr val="FF0000"/>
              </a:solidFill>
            </a:endParaRPr>
          </a:p>
          <a:p>
            <a:pPr marL="0" indent="0">
              <a:buNone/>
            </a:pPr>
            <a:r>
              <a:rPr lang="en-IN" sz="2600" b="1" u="sng" dirty="0" smtClean="0">
                <a:solidFill>
                  <a:srgbClr val="FF0000"/>
                </a:solidFill>
              </a:rPr>
              <a:t>POETIC DEVICES used in the poem :-</a:t>
            </a:r>
          </a:p>
          <a:p>
            <a:pPr marL="0" indent="0">
              <a:buNone/>
            </a:pPr>
            <a:endParaRPr lang="en-IN" sz="2200" dirty="0"/>
          </a:p>
          <a:p>
            <a:pPr>
              <a:buFont typeface="Wingdings" pitchFamily="2" charset="2"/>
              <a:buChar char="Ø"/>
            </a:pPr>
            <a:r>
              <a:rPr lang="en-IN" sz="2200" dirty="0"/>
              <a:t>Personification-trees sprinting</a:t>
            </a:r>
          </a:p>
          <a:p>
            <a:pPr>
              <a:buFont typeface="Wingdings" pitchFamily="2" charset="2"/>
              <a:buChar char="Ø"/>
            </a:pPr>
            <a:r>
              <a:rPr lang="en-IN" sz="2200" dirty="0" smtClean="0"/>
              <a:t>Simile </a:t>
            </a:r>
            <a:r>
              <a:rPr lang="en-IN" sz="2200" dirty="0"/>
              <a:t>- “Like a late winter’s moon”</a:t>
            </a:r>
          </a:p>
          <a:p>
            <a:pPr>
              <a:buFont typeface="Wingdings" pitchFamily="2" charset="2"/>
              <a:buChar char="Ø"/>
            </a:pPr>
            <a:r>
              <a:rPr lang="en-IN" sz="2200" dirty="0"/>
              <a:t>Imagery </a:t>
            </a:r>
            <a:r>
              <a:rPr lang="en-IN" sz="2200" dirty="0" smtClean="0"/>
              <a:t>- </a:t>
            </a:r>
            <a:r>
              <a:rPr lang="en-IN" sz="2200" dirty="0"/>
              <a:t>children spilling, her face ashen like that of a corpse, wan pale as a </a:t>
            </a:r>
            <a:r>
              <a:rPr lang="en-IN" sz="2200" dirty="0" smtClean="0"/>
              <a:t> </a:t>
            </a:r>
            <a:r>
              <a:rPr lang="en-IN" sz="2200" dirty="0"/>
              <a:t>late winter’s Moon.</a:t>
            </a:r>
          </a:p>
          <a:p>
            <a:pPr>
              <a:buFont typeface="Wingdings" pitchFamily="2" charset="2"/>
              <a:buChar char="Ø"/>
            </a:pPr>
            <a:r>
              <a:rPr lang="en-IN" sz="2200" dirty="0"/>
              <a:t>Juxtaposition- Life outside the car and death inside the car.</a:t>
            </a:r>
          </a:p>
          <a:p>
            <a:pPr>
              <a:buFont typeface="Wingdings" pitchFamily="2" charset="2"/>
              <a:buChar char="Ø"/>
            </a:pPr>
            <a:r>
              <a:rPr lang="en-IN" sz="2200" dirty="0" smtClean="0"/>
              <a:t>Irony  </a:t>
            </a:r>
            <a:r>
              <a:rPr lang="en-IN" sz="2200" dirty="0"/>
              <a:t>-see you soon Amma and her prolonged smile her ironical as they are </a:t>
            </a:r>
            <a:r>
              <a:rPr lang="en-IN" sz="2200" dirty="0" smtClean="0"/>
              <a:t>a </a:t>
            </a:r>
            <a:r>
              <a:rPr lang="en-IN" sz="2200" dirty="0"/>
              <a:t>sharp contrast to the fear and agony which the poetess experiences.</a:t>
            </a:r>
          </a:p>
          <a:p>
            <a:pPr>
              <a:buFont typeface="Wingdings" pitchFamily="2" charset="2"/>
              <a:buChar char="Ø"/>
            </a:pPr>
            <a:r>
              <a:rPr lang="en-IN" sz="2200" dirty="0"/>
              <a:t>Symbols  </a:t>
            </a:r>
            <a:r>
              <a:rPr lang="en-IN" sz="2200" dirty="0" smtClean="0"/>
              <a:t> </a:t>
            </a:r>
            <a:r>
              <a:rPr lang="en-IN" sz="2200" dirty="0"/>
              <a:t>- tree sprinting and merry children stand for youth, vigour vitality, </a:t>
            </a:r>
            <a:r>
              <a:rPr lang="en-IN" sz="2200" dirty="0" smtClean="0"/>
              <a:t>life </a:t>
            </a:r>
            <a:r>
              <a:rPr lang="en-IN" sz="2200" dirty="0"/>
              <a:t>and growth. </a:t>
            </a:r>
          </a:p>
          <a:p>
            <a:pPr>
              <a:buFont typeface="Wingdings" pitchFamily="2" charset="2"/>
              <a:buChar char="Ø"/>
            </a:pPr>
            <a:r>
              <a:rPr lang="en-IN" sz="2200" dirty="0"/>
              <a:t>Winter’s moon symbolic of  frail health, decay and death</a:t>
            </a:r>
          </a:p>
          <a:p>
            <a:pPr>
              <a:buFont typeface="Wingdings" pitchFamily="2" charset="2"/>
              <a:buChar char="Ø"/>
            </a:pPr>
            <a:r>
              <a:rPr lang="en-IN" sz="2200" dirty="0"/>
              <a:t>Repetition </a:t>
            </a:r>
            <a:r>
              <a:rPr lang="en-IN" sz="2200" dirty="0" smtClean="0"/>
              <a:t>- </a:t>
            </a:r>
            <a:r>
              <a:rPr lang="en-IN" sz="2200" dirty="0"/>
              <a:t>“Smile and smile and smile.”</a:t>
            </a:r>
          </a:p>
        </p:txBody>
      </p:sp>
      <p:pic>
        <p:nvPicPr>
          <p:cNvPr id="5" name="Picture 4">
            <a:extLst>
              <a:ext uri="{FF2B5EF4-FFF2-40B4-BE49-F238E27FC236}">
                <a16:creationId xmlns=""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 xmlns:p14="http://schemas.microsoft.com/office/powerpoint/2010/main" val="2583841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bg1"/>
          </a:solidFill>
        </p:spPr>
        <p:style>
          <a:lnRef idx="1">
            <a:schemeClr val="accent6"/>
          </a:lnRef>
          <a:fillRef idx="2">
            <a:schemeClr val="accent6"/>
          </a:fillRef>
          <a:effectRef idx="1">
            <a:schemeClr val="accent6"/>
          </a:effectRef>
          <a:fontRef idx="minor">
            <a:schemeClr val="dk1"/>
          </a:fontRef>
        </p:style>
        <p:txBody>
          <a:bodyPr>
            <a:normAutofit/>
          </a:bodyPr>
          <a:lstStyle/>
          <a:p>
            <a:endParaRPr lang="en-IN" dirty="0" smtClean="0"/>
          </a:p>
          <a:p>
            <a:pPr marL="0" indent="0">
              <a:buNone/>
            </a:pPr>
            <a:r>
              <a:rPr lang="en-IN" sz="2400" b="1" dirty="0" smtClean="0">
                <a:solidFill>
                  <a:srgbClr val="FF0000"/>
                </a:solidFill>
              </a:rPr>
              <a:t>VOCABULARY</a:t>
            </a:r>
          </a:p>
          <a:p>
            <a:pPr marL="0" indent="0">
              <a:buNone/>
            </a:pPr>
            <a:endParaRPr lang="en-IN" sz="2000" b="1" dirty="0"/>
          </a:p>
          <a:p>
            <a:pPr>
              <a:buFont typeface="Wingdings" pitchFamily="2" charset="2"/>
              <a:buChar char="Ø"/>
            </a:pPr>
            <a:r>
              <a:rPr lang="en-IN" sz="2000" dirty="0" smtClean="0"/>
              <a:t>Beside-along with</a:t>
            </a:r>
          </a:p>
          <a:p>
            <a:pPr>
              <a:buFont typeface="Wingdings" pitchFamily="2" charset="2"/>
              <a:buChar char="Ø"/>
            </a:pPr>
            <a:r>
              <a:rPr lang="en-IN" sz="2000" dirty="0" smtClean="0"/>
              <a:t>Doze-nap, </a:t>
            </a:r>
            <a:r>
              <a:rPr lang="en-IN" sz="2000" dirty="0"/>
              <a:t>Ashen-pale, </a:t>
            </a:r>
            <a:r>
              <a:rPr lang="en-IN" sz="2000" dirty="0" smtClean="0"/>
              <a:t>         </a:t>
            </a:r>
          </a:p>
          <a:p>
            <a:pPr>
              <a:buFont typeface="Wingdings" pitchFamily="2" charset="2"/>
              <a:buChar char="Ø"/>
            </a:pPr>
            <a:r>
              <a:rPr lang="en-IN" sz="2000" dirty="0" smtClean="0"/>
              <a:t>Corpse-dead </a:t>
            </a:r>
            <a:r>
              <a:rPr lang="en-IN" sz="2000" dirty="0"/>
              <a:t>body , </a:t>
            </a:r>
            <a:r>
              <a:rPr lang="en-IN" sz="2000" dirty="0" smtClean="0"/>
              <a:t> </a:t>
            </a:r>
          </a:p>
          <a:p>
            <a:pPr>
              <a:buFont typeface="Wingdings" pitchFamily="2" charset="2"/>
              <a:buChar char="Ø"/>
            </a:pPr>
            <a:r>
              <a:rPr lang="en-IN" sz="2000" dirty="0" smtClean="0"/>
              <a:t>Wan </a:t>
            </a:r>
            <a:r>
              <a:rPr lang="en-IN" sz="2000" dirty="0"/>
              <a:t>– pale, pallid ,      </a:t>
            </a:r>
            <a:r>
              <a:rPr lang="en-IN" sz="2000" dirty="0" smtClean="0"/>
              <a:t>  </a:t>
            </a:r>
          </a:p>
          <a:p>
            <a:pPr>
              <a:buFont typeface="Wingdings" pitchFamily="2" charset="2"/>
              <a:buChar char="Ø"/>
            </a:pPr>
            <a:r>
              <a:rPr lang="en-IN" sz="2000" dirty="0" smtClean="0"/>
              <a:t>Late </a:t>
            </a:r>
            <a:r>
              <a:rPr lang="en-IN" sz="2000" dirty="0"/>
              <a:t>winter’s moon – Dim moon shrouded by clouds,  </a:t>
            </a:r>
            <a:endParaRPr lang="en-IN" sz="2000" dirty="0" smtClean="0"/>
          </a:p>
          <a:p>
            <a:pPr>
              <a:buFont typeface="Wingdings" pitchFamily="2" charset="2"/>
              <a:buChar char="Ø"/>
            </a:pPr>
            <a:r>
              <a:rPr lang="en-IN" sz="2000" dirty="0" smtClean="0"/>
              <a:t>Ache </a:t>
            </a:r>
            <a:r>
              <a:rPr lang="en-IN" sz="2000" dirty="0"/>
              <a:t>– Pain,       </a:t>
            </a:r>
          </a:p>
          <a:p>
            <a:pPr>
              <a:buFont typeface="Wingdings" pitchFamily="2" charset="2"/>
              <a:buChar char="Ø"/>
            </a:pPr>
            <a:r>
              <a:rPr lang="en-IN" sz="2000" dirty="0" smtClean="0"/>
              <a:t>My </a:t>
            </a:r>
            <a:r>
              <a:rPr lang="en-IN" sz="2000" dirty="0"/>
              <a:t>childhood’s fear – Fear of losing </a:t>
            </a:r>
            <a:r>
              <a:rPr lang="en-IN" sz="2000" dirty="0" smtClean="0"/>
              <a:t>mother</a:t>
            </a:r>
          </a:p>
          <a:p>
            <a:pPr>
              <a:buFont typeface="Wingdings" pitchFamily="2" charset="2"/>
              <a:buChar char="Ø"/>
            </a:pPr>
            <a:r>
              <a:rPr lang="en-IN" sz="2000" dirty="0" smtClean="0"/>
              <a:t>Amma </a:t>
            </a:r>
            <a:r>
              <a:rPr lang="en-IN" sz="2000" dirty="0"/>
              <a:t>– Mother.</a:t>
            </a:r>
          </a:p>
          <a:p>
            <a:endParaRPr lang="en-IN" dirty="0"/>
          </a:p>
        </p:txBody>
      </p:sp>
      <p:pic>
        <p:nvPicPr>
          <p:cNvPr id="5" name="Picture 4">
            <a:extLst>
              <a:ext uri="{FF2B5EF4-FFF2-40B4-BE49-F238E27FC236}">
                <a16:creationId xmlns=""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 xmlns:p14="http://schemas.microsoft.com/office/powerpoint/2010/main" val="34456834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noFill/>
        </p:spPr>
        <p:style>
          <a:lnRef idx="1">
            <a:schemeClr val="accent2"/>
          </a:lnRef>
          <a:fillRef idx="2">
            <a:schemeClr val="accent2"/>
          </a:fillRef>
          <a:effectRef idx="1">
            <a:schemeClr val="accent2"/>
          </a:effectRef>
          <a:fontRef idx="minor">
            <a:schemeClr val="dk1"/>
          </a:fontRef>
        </p:style>
        <p:txBody>
          <a:bodyPr>
            <a:normAutofit/>
          </a:bodyPr>
          <a:lstStyle/>
          <a:p>
            <a:pPr marL="0" indent="0">
              <a:buNone/>
            </a:pPr>
            <a:r>
              <a:rPr lang="en-IN" sz="2400" b="1" dirty="0" smtClean="0">
                <a:solidFill>
                  <a:srgbClr val="FF0000"/>
                </a:solidFill>
              </a:rPr>
              <a:t>Extract based questions:-</a:t>
            </a:r>
          </a:p>
          <a:p>
            <a:pPr marL="0" indent="0">
              <a:buNone/>
            </a:pPr>
            <a:endParaRPr lang="en-IN" sz="2400" b="1" dirty="0" smtClean="0">
              <a:solidFill>
                <a:srgbClr val="FF0000"/>
              </a:solidFill>
            </a:endParaRPr>
          </a:p>
          <a:p>
            <a:pPr marL="0" lvl="0" indent="0">
              <a:buNone/>
            </a:pPr>
            <a:r>
              <a:rPr lang="en-IN" sz="2200" b="1" dirty="0" smtClean="0"/>
              <a:t>i)Driving from my parent's</a:t>
            </a:r>
            <a:endParaRPr lang="en-IN" sz="2200" dirty="0" smtClean="0"/>
          </a:p>
          <a:p>
            <a:pPr marL="0" indent="0">
              <a:buNone/>
            </a:pPr>
            <a:r>
              <a:rPr lang="en-IN" sz="2200" b="1" dirty="0" smtClean="0"/>
              <a:t>  home to Cochin last Friday </a:t>
            </a:r>
            <a:endParaRPr lang="en-IN" sz="2200" dirty="0" smtClean="0"/>
          </a:p>
          <a:p>
            <a:pPr marL="0" indent="0">
              <a:buNone/>
            </a:pPr>
            <a:r>
              <a:rPr lang="en-IN" sz="2200" b="1" dirty="0" smtClean="0"/>
              <a:t>  morning, I saw my mother</a:t>
            </a:r>
            <a:endParaRPr lang="en-IN" sz="2200" dirty="0" smtClean="0"/>
          </a:p>
          <a:p>
            <a:pPr marL="0" indent="0">
              <a:buNone/>
            </a:pPr>
            <a:r>
              <a:rPr lang="en-IN" sz="2200" b="1" dirty="0" smtClean="0"/>
              <a:t> beside me, doze, open mouthed, her face</a:t>
            </a:r>
            <a:endParaRPr lang="en-IN" sz="2200" dirty="0" smtClean="0"/>
          </a:p>
          <a:p>
            <a:pPr marL="0" indent="0">
              <a:buNone/>
            </a:pPr>
            <a:r>
              <a:rPr lang="en-IN" sz="2200" b="1" dirty="0" smtClean="0"/>
              <a:t>  ashen like that of a corpse and realized with pain</a:t>
            </a:r>
            <a:endParaRPr lang="en-IN" sz="2200" dirty="0" smtClean="0"/>
          </a:p>
          <a:p>
            <a:pPr marL="0" indent="0">
              <a:buNone/>
            </a:pPr>
            <a:r>
              <a:rPr lang="en-IN" sz="2200" b="1" dirty="0" smtClean="0"/>
              <a:t> that she was as old as she looked but soon</a:t>
            </a:r>
            <a:endParaRPr lang="en-IN" sz="2200" dirty="0" smtClean="0"/>
          </a:p>
          <a:p>
            <a:pPr marL="0" indent="0">
              <a:buNone/>
            </a:pPr>
            <a:r>
              <a:rPr lang="en-IN" sz="2200" b="1" dirty="0" smtClean="0"/>
              <a:t>   put that thought away. </a:t>
            </a:r>
          </a:p>
          <a:p>
            <a:pPr marL="0" indent="0">
              <a:buNone/>
            </a:pPr>
            <a:endParaRPr lang="en-IN" sz="2200" dirty="0"/>
          </a:p>
          <a:p>
            <a:pPr marL="514350" indent="-514350">
              <a:buAutoNum type="alphaLcParenBoth"/>
            </a:pPr>
            <a:r>
              <a:rPr lang="en-IN" sz="2200" dirty="0" smtClean="0"/>
              <a:t>Where </a:t>
            </a:r>
            <a:r>
              <a:rPr lang="en-IN" sz="2200" dirty="0"/>
              <a:t>was the poetess driving to? </a:t>
            </a:r>
            <a:endParaRPr lang="en-IN" sz="2200" dirty="0" smtClean="0"/>
          </a:p>
          <a:p>
            <a:pPr marL="514350" indent="-514350">
              <a:buAutoNum type="alphaLcParenBoth"/>
            </a:pPr>
            <a:r>
              <a:rPr lang="en-IN" sz="2200" dirty="0" smtClean="0"/>
              <a:t> </a:t>
            </a:r>
            <a:r>
              <a:rPr lang="en-IN" sz="2200" dirty="0"/>
              <a:t>What did the poet notice about her mother? </a:t>
            </a:r>
            <a:endParaRPr lang="en-IN" sz="2200" dirty="0" smtClean="0"/>
          </a:p>
          <a:p>
            <a:pPr marL="514350" indent="-514350">
              <a:buAutoNum type="alphaLcParenBoth"/>
            </a:pPr>
            <a:r>
              <a:rPr lang="en-IN" sz="2200" dirty="0" smtClean="0"/>
              <a:t> What </a:t>
            </a:r>
            <a:r>
              <a:rPr lang="en-IN" sz="2200" dirty="0"/>
              <a:t>does the poet compare her mother's face </a:t>
            </a:r>
            <a:br>
              <a:rPr lang="en-IN" sz="2200" dirty="0"/>
            </a:br>
            <a:r>
              <a:rPr lang="en-IN" sz="2200" dirty="0"/>
              <a:t> </a:t>
            </a:r>
            <a:r>
              <a:rPr lang="en-IN" sz="2200" dirty="0" smtClean="0"/>
              <a:t> </a:t>
            </a:r>
            <a:r>
              <a:rPr lang="en-IN" sz="2200" dirty="0"/>
              <a:t>with? </a:t>
            </a:r>
            <a:endParaRPr lang="en-IN" sz="2200" dirty="0" smtClean="0"/>
          </a:p>
          <a:p>
            <a:pPr marL="514350" indent="-514350">
              <a:buAutoNum type="alphaLcParenBoth"/>
            </a:pPr>
            <a:r>
              <a:rPr lang="en-IN" sz="2200" dirty="0" smtClean="0"/>
              <a:t> (</a:t>
            </a:r>
            <a:r>
              <a:rPr lang="en-IN" sz="2200" dirty="0"/>
              <a:t>d) Name the poetic device used in the stanza. </a:t>
            </a:r>
          </a:p>
          <a:p>
            <a:endParaRPr lang="en-IN" dirty="0">
              <a:effectLst>
                <a:outerShdw blurRad="38100" dist="38100" dir="2700000" algn="tl">
                  <a:srgbClr val="000000">
                    <a:alpha val="43137"/>
                  </a:srgbClr>
                </a:outerShdw>
              </a:effectLst>
            </a:endParaRPr>
          </a:p>
        </p:txBody>
      </p:sp>
      <p:pic>
        <p:nvPicPr>
          <p:cNvPr id="5" name="Picture 4">
            <a:extLst>
              <a:ext uri="{FF2B5EF4-FFF2-40B4-BE49-F238E27FC236}">
                <a16:creationId xmlns=""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 xmlns:p14="http://schemas.microsoft.com/office/powerpoint/2010/main" val="24207943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bg1"/>
          </a:solidFill>
        </p:spPr>
        <p:style>
          <a:lnRef idx="1">
            <a:schemeClr val="accent5"/>
          </a:lnRef>
          <a:fillRef idx="2">
            <a:schemeClr val="accent5"/>
          </a:fillRef>
          <a:effectRef idx="1">
            <a:schemeClr val="accent5"/>
          </a:effectRef>
          <a:fontRef idx="minor">
            <a:schemeClr val="dk1"/>
          </a:fontRef>
        </p:style>
        <p:txBody>
          <a:bodyPr>
            <a:normAutofit/>
          </a:bodyPr>
          <a:lstStyle/>
          <a:p>
            <a:pPr marL="0" indent="0">
              <a:buNone/>
            </a:pPr>
            <a:endParaRPr lang="en-IN" sz="2000" dirty="0" smtClean="0"/>
          </a:p>
          <a:p>
            <a:pPr marL="0" indent="0">
              <a:buNone/>
            </a:pPr>
            <a:endParaRPr lang="en-IN" sz="2000" dirty="0"/>
          </a:p>
          <a:p>
            <a:pPr marL="0" indent="0">
              <a:buNone/>
            </a:pPr>
            <a:r>
              <a:rPr lang="en-IN" sz="2000" dirty="0" smtClean="0"/>
              <a:t>ii)</a:t>
            </a:r>
            <a:r>
              <a:rPr lang="en-IN" sz="2000" b="1" dirty="0" smtClean="0"/>
              <a:t>...and realised with pain 1</a:t>
            </a:r>
            <a:endParaRPr lang="en-IN" sz="2000" dirty="0" smtClean="0"/>
          </a:p>
          <a:p>
            <a:pPr marL="0" indent="0">
              <a:buNone/>
            </a:pPr>
            <a:r>
              <a:rPr lang="en-IN" sz="2000" b="1" dirty="0" smtClean="0"/>
              <a:t>that she was as old as looked but soon</a:t>
            </a:r>
            <a:endParaRPr lang="en-IN" sz="2000" dirty="0" smtClean="0"/>
          </a:p>
          <a:p>
            <a:pPr marL="0" indent="0">
              <a:buNone/>
            </a:pPr>
            <a:r>
              <a:rPr lang="en-IN" sz="2000" b="1" dirty="0" smtClean="0"/>
              <a:t> put that thought away and  looked out at Young </a:t>
            </a:r>
            <a:endParaRPr lang="en-IN" sz="2000" dirty="0" smtClean="0"/>
          </a:p>
          <a:p>
            <a:pPr marL="0" indent="0">
              <a:buNone/>
            </a:pPr>
            <a:r>
              <a:rPr lang="en-IN" sz="2000" b="1" dirty="0" smtClean="0"/>
              <a:t>Trees sprinting, the merry children spilling</a:t>
            </a:r>
            <a:endParaRPr lang="en-IN" sz="2000" dirty="0" smtClean="0"/>
          </a:p>
          <a:p>
            <a:pPr marL="0" indent="0">
              <a:buNone/>
            </a:pPr>
            <a:r>
              <a:rPr lang="en-IN" sz="2000" b="1" dirty="0" smtClean="0"/>
              <a:t> out of their homes, but after the airports.</a:t>
            </a:r>
            <a:endParaRPr lang="en-IN" sz="2000" dirty="0" smtClean="0"/>
          </a:p>
          <a:p>
            <a:pPr marL="0" indent="0">
              <a:buNone/>
            </a:pPr>
            <a:r>
              <a:rPr lang="en-IN" sz="2000" b="1" dirty="0" smtClean="0"/>
              <a:t>security, check, standing a few yards away.</a:t>
            </a:r>
          </a:p>
          <a:p>
            <a:pPr marL="0" indent="0">
              <a:buNone/>
            </a:pPr>
            <a:endParaRPr lang="en-IN" sz="2000" b="1" dirty="0"/>
          </a:p>
          <a:p>
            <a:pPr marL="0" indent="0">
              <a:buNone/>
            </a:pPr>
            <a:endParaRPr lang="en-IN" sz="2000" dirty="0"/>
          </a:p>
          <a:p>
            <a:pPr marL="0" indent="0">
              <a:buNone/>
            </a:pPr>
            <a:r>
              <a:rPr lang="en-IN" sz="2000" dirty="0" smtClean="0"/>
              <a:t> (a) What pain is being felt by the poet? </a:t>
            </a:r>
          </a:p>
          <a:p>
            <a:pPr marL="0" indent="0">
              <a:buNone/>
            </a:pPr>
            <a:r>
              <a:rPr lang="en-IN" sz="2000" dirty="0"/>
              <a:t> </a:t>
            </a:r>
            <a:r>
              <a:rPr lang="en-IN" sz="2000" dirty="0" smtClean="0"/>
              <a:t>(b) Which thought did she put away? </a:t>
            </a:r>
          </a:p>
          <a:p>
            <a:pPr marL="0" indent="0">
              <a:buNone/>
            </a:pPr>
            <a:r>
              <a:rPr lang="en-IN" sz="2000" dirty="0" smtClean="0"/>
              <a:t> (c) What do young trees and merry children signify?</a:t>
            </a:r>
          </a:p>
          <a:p>
            <a:pPr marL="0" indent="0">
              <a:buNone/>
            </a:pPr>
            <a:r>
              <a:rPr lang="en-IN" sz="2000" dirty="0" smtClean="0"/>
              <a:t> (d) Did 'looking out' help the poetess?</a:t>
            </a:r>
            <a:endParaRPr lang="en-IN" sz="2000" dirty="0"/>
          </a:p>
        </p:txBody>
      </p:sp>
      <p:pic>
        <p:nvPicPr>
          <p:cNvPr id="5" name="Picture 4">
            <a:extLst>
              <a:ext uri="{FF2B5EF4-FFF2-40B4-BE49-F238E27FC236}">
                <a16:creationId xmlns=""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 xmlns:p14="http://schemas.microsoft.com/office/powerpoint/2010/main" val="11288693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bg1"/>
          </a:solidFill>
        </p:spPr>
        <p:style>
          <a:lnRef idx="1">
            <a:schemeClr val="accent6"/>
          </a:lnRef>
          <a:fillRef idx="2">
            <a:schemeClr val="accent6"/>
          </a:fillRef>
          <a:effectRef idx="1">
            <a:schemeClr val="accent6"/>
          </a:effectRef>
          <a:fontRef idx="minor">
            <a:schemeClr val="dk1"/>
          </a:fontRef>
        </p:style>
        <p:txBody>
          <a:bodyPr>
            <a:normAutofit/>
          </a:bodyPr>
          <a:lstStyle/>
          <a:p>
            <a:endParaRPr lang="en-IN" dirty="0" smtClean="0"/>
          </a:p>
          <a:p>
            <a:pPr marL="0" indent="0">
              <a:buNone/>
            </a:pPr>
            <a:r>
              <a:rPr lang="en-IN" dirty="0" smtClean="0"/>
              <a:t> </a:t>
            </a:r>
            <a:r>
              <a:rPr lang="en-IN" sz="2000" dirty="0" smtClean="0"/>
              <a:t>iii)....</a:t>
            </a:r>
            <a:r>
              <a:rPr lang="en-IN" sz="2000" b="1" dirty="0" smtClean="0"/>
              <a:t>I looked again at her, wan pale </a:t>
            </a:r>
            <a:endParaRPr lang="en-IN" sz="2000" dirty="0" smtClean="0"/>
          </a:p>
          <a:p>
            <a:pPr marL="0" indent="0">
              <a:buNone/>
            </a:pPr>
            <a:r>
              <a:rPr lang="en-IN" sz="2000" b="1" dirty="0" smtClean="0"/>
              <a:t>as a late winter's moon and felt that old</a:t>
            </a:r>
            <a:endParaRPr lang="en-IN" sz="2000" dirty="0" smtClean="0"/>
          </a:p>
          <a:p>
            <a:pPr marL="0" indent="0">
              <a:buNone/>
            </a:pPr>
            <a:r>
              <a:rPr lang="en-IN" sz="2000" b="1" dirty="0" smtClean="0"/>
              <a:t>familiar ache, my childhood's fear,</a:t>
            </a:r>
            <a:endParaRPr lang="en-IN" sz="2000" dirty="0"/>
          </a:p>
          <a:p>
            <a:pPr marL="0" indent="0">
              <a:buNone/>
            </a:pPr>
            <a:r>
              <a:rPr lang="en-IN" sz="2000" b="1" dirty="0" smtClean="0"/>
              <a:t> but all I said was, see you soon, Amma </a:t>
            </a:r>
            <a:endParaRPr lang="en-IN" sz="2000" dirty="0" smtClean="0"/>
          </a:p>
          <a:p>
            <a:pPr marL="0" indent="0">
              <a:buNone/>
            </a:pPr>
            <a:r>
              <a:rPr lang="en-IN" sz="2000" b="1" dirty="0" smtClean="0"/>
              <a:t>all I did was smile and smile and smile....</a:t>
            </a:r>
          </a:p>
          <a:p>
            <a:pPr marL="0" indent="0">
              <a:buNone/>
            </a:pPr>
            <a:endParaRPr lang="en-IN" sz="2000" b="1" dirty="0"/>
          </a:p>
          <a:p>
            <a:pPr marL="0" indent="0">
              <a:buNone/>
            </a:pPr>
            <a:endParaRPr lang="en-IN" sz="2000" dirty="0" smtClean="0"/>
          </a:p>
          <a:p>
            <a:pPr marL="0" indent="0">
              <a:buNone/>
            </a:pPr>
            <a:r>
              <a:rPr lang="en-IN" sz="2000" dirty="0" smtClean="0"/>
              <a:t> (a) What was the childhood fear that troubled the poetess?</a:t>
            </a:r>
          </a:p>
          <a:p>
            <a:pPr marL="0" indent="0">
              <a:buNone/>
            </a:pPr>
            <a:r>
              <a:rPr lang="en-IN" sz="2000" dirty="0" smtClean="0"/>
              <a:t> (b) What do the poet's parting words suggest?</a:t>
            </a:r>
          </a:p>
          <a:p>
            <a:pPr marL="0" indent="0">
              <a:buNone/>
            </a:pPr>
            <a:r>
              <a:rPr lang="en-IN" sz="2000" dirty="0" smtClean="0"/>
              <a:t> (c) Why did the poet ‘smile </a:t>
            </a:r>
            <a:r>
              <a:rPr lang="en-IN" sz="2000" dirty="0" err="1" smtClean="0"/>
              <a:t>smile</a:t>
            </a:r>
            <a:r>
              <a:rPr lang="en-IN" sz="2000" dirty="0" smtClean="0"/>
              <a:t> and smile.....’?</a:t>
            </a:r>
          </a:p>
          <a:p>
            <a:pPr marL="0" indent="0">
              <a:buNone/>
            </a:pPr>
            <a:r>
              <a:rPr lang="en-IN" sz="2000" dirty="0"/>
              <a:t> </a:t>
            </a:r>
            <a:r>
              <a:rPr lang="en-IN" sz="2000" dirty="0" smtClean="0"/>
              <a:t>(d) Why does the poet look at her again?</a:t>
            </a:r>
          </a:p>
          <a:p>
            <a:pPr marL="0" indent="0">
              <a:buNone/>
            </a:pPr>
            <a:r>
              <a:rPr lang="en-IN" dirty="0" smtClean="0"/>
              <a:t> </a:t>
            </a:r>
          </a:p>
        </p:txBody>
      </p:sp>
      <p:pic>
        <p:nvPicPr>
          <p:cNvPr id="5" name="Picture 4">
            <a:extLst>
              <a:ext uri="{FF2B5EF4-FFF2-40B4-BE49-F238E27FC236}">
                <a16:creationId xmlns=""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 xmlns:p14="http://schemas.microsoft.com/office/powerpoint/2010/main" val="13127068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bg1"/>
          </a:solidFill>
        </p:spPr>
        <p:style>
          <a:lnRef idx="1">
            <a:schemeClr val="accent2"/>
          </a:lnRef>
          <a:fillRef idx="2">
            <a:schemeClr val="accent2"/>
          </a:fillRef>
          <a:effectRef idx="1">
            <a:schemeClr val="accent2"/>
          </a:effectRef>
          <a:fontRef idx="minor">
            <a:schemeClr val="dk1"/>
          </a:fontRef>
        </p:style>
        <p:txBody>
          <a:bodyPr>
            <a:normAutofit/>
          </a:bodyPr>
          <a:lstStyle/>
          <a:p>
            <a:pPr marL="0" indent="0">
              <a:buNone/>
            </a:pPr>
            <a:endParaRPr lang="en-IN" sz="2000" b="1" dirty="0"/>
          </a:p>
          <a:p>
            <a:pPr marL="0" indent="0">
              <a:buNone/>
            </a:pPr>
            <a:endParaRPr lang="en-IN" sz="2000" b="1" dirty="0" smtClean="0"/>
          </a:p>
          <a:p>
            <a:pPr marL="0" indent="0">
              <a:buNone/>
            </a:pPr>
            <a:r>
              <a:rPr lang="en-IN" sz="2000" b="1" dirty="0" smtClean="0"/>
              <a:t> iv</a:t>
            </a:r>
            <a:r>
              <a:rPr lang="en-IN" sz="2000" i="1" dirty="0" smtClean="0"/>
              <a:t>.   </a:t>
            </a:r>
            <a:r>
              <a:rPr lang="en-IN" sz="2000" b="1" i="1" dirty="0" smtClean="0"/>
              <a:t>“Standing a few yards </a:t>
            </a:r>
            <a:endParaRPr lang="en-IN" sz="2000" i="1" dirty="0" smtClean="0"/>
          </a:p>
          <a:p>
            <a:pPr marL="0" indent="0">
              <a:buNone/>
            </a:pPr>
            <a:r>
              <a:rPr lang="en-IN" sz="2000" b="1" i="1" dirty="0" smtClean="0"/>
              <a:t>          away, I looked again at her, wan, pale</a:t>
            </a:r>
            <a:endParaRPr lang="en-IN" sz="2000" i="1" dirty="0" smtClean="0"/>
          </a:p>
          <a:p>
            <a:pPr marL="0" indent="0">
              <a:buNone/>
            </a:pPr>
            <a:r>
              <a:rPr lang="en-IN" sz="2000" b="1" i="1" dirty="0"/>
              <a:t> </a:t>
            </a:r>
            <a:r>
              <a:rPr lang="en-IN" sz="2000" b="1" i="1" dirty="0" smtClean="0"/>
              <a:t>         As a late winter’s moon, and felt </a:t>
            </a:r>
            <a:endParaRPr lang="en-IN" sz="2000" i="1" dirty="0" smtClean="0"/>
          </a:p>
          <a:p>
            <a:pPr marL="0" indent="0">
              <a:buNone/>
            </a:pPr>
            <a:r>
              <a:rPr lang="en-IN" sz="2000" b="1" i="1" dirty="0"/>
              <a:t> </a:t>
            </a:r>
            <a:r>
              <a:rPr lang="en-IN" sz="2000" b="1" i="1" dirty="0" smtClean="0"/>
              <a:t>         that familiar ache, my childhood’s fear…”</a:t>
            </a:r>
          </a:p>
          <a:p>
            <a:pPr marL="0" indent="0">
              <a:buNone/>
            </a:pPr>
            <a:endParaRPr lang="en-IN" sz="2000" i="1" dirty="0" smtClean="0"/>
          </a:p>
          <a:p>
            <a:pPr marL="0" indent="0">
              <a:buNone/>
            </a:pPr>
            <a:r>
              <a:rPr lang="en-IN" sz="2000" dirty="0" smtClean="0"/>
              <a:t>  (a)Who looked at whom? </a:t>
            </a:r>
          </a:p>
          <a:p>
            <a:pPr marL="0" lvl="0" indent="0">
              <a:buNone/>
            </a:pPr>
            <a:r>
              <a:rPr lang="en-IN" sz="2000" dirty="0"/>
              <a:t> </a:t>
            </a:r>
            <a:r>
              <a:rPr lang="en-IN" sz="2000" dirty="0" smtClean="0"/>
              <a:t> (b)How did the poet’s mother appear at the  airport?  </a:t>
            </a:r>
          </a:p>
          <a:p>
            <a:pPr marL="0" lvl="0" indent="0">
              <a:buNone/>
            </a:pPr>
            <a:r>
              <a:rPr lang="en-IN" sz="2000" dirty="0" smtClean="0"/>
              <a:t>  (c)Why is the mother compared to a late winter’s moon?</a:t>
            </a:r>
          </a:p>
          <a:p>
            <a:pPr marL="0" indent="0">
              <a:buNone/>
            </a:pPr>
            <a:r>
              <a:rPr lang="en-IN" sz="2000" dirty="0" smtClean="0"/>
              <a:t>  (d)What was the poet’s childhood fear? How did this fear become a familiar ache for the poet? </a:t>
            </a:r>
          </a:p>
          <a:p>
            <a:pPr marL="0" indent="0">
              <a:buNone/>
            </a:pPr>
            <a:r>
              <a:rPr lang="en-IN" sz="2000" dirty="0"/>
              <a:t> </a:t>
            </a:r>
            <a:r>
              <a:rPr lang="en-IN" sz="2000" dirty="0" smtClean="0"/>
              <a:t> (e)How far is the simile in the second line apt? </a:t>
            </a:r>
          </a:p>
          <a:p>
            <a:pPr marL="0" lvl="0" indent="0">
              <a:buNone/>
            </a:pPr>
            <a:r>
              <a:rPr lang="en-IN" sz="2000" dirty="0" smtClean="0"/>
              <a:t>  (f)Which pain has become a familiar ache for the poet? </a:t>
            </a:r>
            <a:br>
              <a:rPr lang="en-IN" sz="2000" dirty="0" smtClean="0"/>
            </a:br>
            <a:r>
              <a:rPr lang="en-IN" sz="2000" dirty="0" smtClean="0"/>
              <a:t>                                </a:t>
            </a:r>
            <a:endParaRPr lang="en-IN" sz="2000" dirty="0"/>
          </a:p>
        </p:txBody>
      </p:sp>
      <p:pic>
        <p:nvPicPr>
          <p:cNvPr id="5" name="Picture 4">
            <a:extLst>
              <a:ext uri="{FF2B5EF4-FFF2-40B4-BE49-F238E27FC236}">
                <a16:creationId xmlns=""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 xmlns:p14="http://schemas.microsoft.com/office/powerpoint/2010/main" val="22247981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bg1"/>
          </a:solidFill>
        </p:spPr>
        <p:style>
          <a:lnRef idx="1">
            <a:schemeClr val="accent3"/>
          </a:lnRef>
          <a:fillRef idx="2">
            <a:schemeClr val="accent3"/>
          </a:fillRef>
          <a:effectRef idx="1">
            <a:schemeClr val="accent3"/>
          </a:effectRef>
          <a:fontRef idx="minor">
            <a:schemeClr val="dk1"/>
          </a:fontRef>
        </p:style>
        <p:txBody>
          <a:bodyPr>
            <a:normAutofit/>
          </a:bodyPr>
          <a:lstStyle/>
          <a:p>
            <a:pPr lvl="0">
              <a:buFont typeface="Wingdings" pitchFamily="2" charset="2"/>
              <a:buChar char="Ø"/>
            </a:pPr>
            <a:endParaRPr lang="en-IN" sz="1800" dirty="0" smtClean="0"/>
          </a:p>
          <a:p>
            <a:pPr lvl="0">
              <a:buFont typeface="Wingdings" pitchFamily="2" charset="2"/>
              <a:buChar char="Ø"/>
            </a:pPr>
            <a:endParaRPr lang="en-IN" sz="1800" dirty="0"/>
          </a:p>
          <a:p>
            <a:pPr marL="0" lvl="0" indent="0">
              <a:buNone/>
            </a:pPr>
            <a:r>
              <a:rPr lang="en-IN" sz="2800" b="1" dirty="0">
                <a:solidFill>
                  <a:srgbClr val="FF0000"/>
                </a:solidFill>
              </a:rPr>
              <a:t>Check up your comprehensive clarity</a:t>
            </a:r>
            <a:br>
              <a:rPr lang="en-IN" sz="2800" b="1" dirty="0">
                <a:solidFill>
                  <a:srgbClr val="FF0000"/>
                </a:solidFill>
              </a:rPr>
            </a:br>
            <a:r>
              <a:rPr lang="en-IN" sz="2800" b="1" dirty="0">
                <a:solidFill>
                  <a:srgbClr val="FF0000"/>
                </a:solidFill>
              </a:rPr>
              <a:t>of the Lesson</a:t>
            </a:r>
            <a:r>
              <a:rPr lang="en-IN" sz="2800" dirty="0" smtClean="0">
                <a:solidFill>
                  <a:srgbClr val="FF0000"/>
                </a:solidFill>
              </a:rPr>
              <a:t>:-</a:t>
            </a:r>
            <a:endParaRPr lang="en-IN" sz="1800" dirty="0">
              <a:solidFill>
                <a:srgbClr val="FF0000"/>
              </a:solidFill>
            </a:endParaRPr>
          </a:p>
          <a:p>
            <a:pPr lvl="0">
              <a:buFont typeface="Wingdings" pitchFamily="2" charset="2"/>
              <a:buChar char="Ø"/>
            </a:pPr>
            <a:r>
              <a:rPr lang="en-IN" sz="1800" dirty="0" smtClean="0"/>
              <a:t>Where </a:t>
            </a:r>
            <a:r>
              <a:rPr lang="en-IN" sz="1800" dirty="0"/>
              <a:t>was the poetess going? Who was with her?</a:t>
            </a:r>
          </a:p>
          <a:p>
            <a:pPr lvl="0">
              <a:buFont typeface="Wingdings" pitchFamily="2" charset="2"/>
              <a:buChar char="Ø"/>
            </a:pPr>
            <a:r>
              <a:rPr lang="en-IN" sz="1800" dirty="0"/>
              <a:t>How did the mother look like? Why did the poetess feel sad seeing the </a:t>
            </a:r>
            <a:r>
              <a:rPr lang="en-IN" sz="1800" dirty="0" smtClean="0"/>
              <a:t>mother’s </a:t>
            </a:r>
            <a:r>
              <a:rPr lang="en-IN" sz="1800" dirty="0"/>
              <a:t>appearance?</a:t>
            </a:r>
          </a:p>
          <a:p>
            <a:pPr lvl="0">
              <a:buFont typeface="Wingdings" pitchFamily="2" charset="2"/>
              <a:buChar char="Ø"/>
            </a:pPr>
            <a:r>
              <a:rPr lang="en-IN" sz="1800" dirty="0"/>
              <a:t>Why does the poetess relate the mother’s appearance to that of a corpse?</a:t>
            </a:r>
          </a:p>
          <a:p>
            <a:pPr lvl="0">
              <a:buFont typeface="Wingdings" pitchFamily="2" charset="2"/>
              <a:buChar char="Ø"/>
            </a:pPr>
            <a:r>
              <a:rPr lang="en-IN" sz="1800" dirty="0"/>
              <a:t>What did the poetess realize with pain?</a:t>
            </a:r>
          </a:p>
          <a:p>
            <a:pPr lvl="0">
              <a:buFont typeface="Wingdings" pitchFamily="2" charset="2"/>
              <a:buChar char="Ø"/>
            </a:pPr>
            <a:r>
              <a:rPr lang="en-IN" sz="1800" dirty="0"/>
              <a:t>Why was the realization painful?</a:t>
            </a:r>
          </a:p>
          <a:p>
            <a:pPr lvl="0">
              <a:buFont typeface="Wingdings" pitchFamily="2" charset="2"/>
              <a:buChar char="Ø"/>
            </a:pPr>
            <a:r>
              <a:rPr lang="en-IN" sz="1800" dirty="0"/>
              <a:t>Why did the poetess put that thought away?</a:t>
            </a:r>
          </a:p>
          <a:p>
            <a:pPr lvl="0">
              <a:buFont typeface="Wingdings" pitchFamily="2" charset="2"/>
              <a:buChar char="Ø"/>
            </a:pPr>
            <a:r>
              <a:rPr lang="en-IN" sz="1800" dirty="0" smtClean="0"/>
              <a:t>How </a:t>
            </a:r>
            <a:r>
              <a:rPr lang="en-IN" sz="1800" dirty="0"/>
              <a:t>does the poetess strike a contrast between what travelled with her and what moved outside?</a:t>
            </a:r>
          </a:p>
          <a:p>
            <a:pPr>
              <a:buFont typeface="Wingdings" pitchFamily="2" charset="2"/>
              <a:buChar char="Ø"/>
            </a:pPr>
            <a:endParaRPr lang="en-IN" sz="1800" dirty="0"/>
          </a:p>
        </p:txBody>
      </p:sp>
      <p:pic>
        <p:nvPicPr>
          <p:cNvPr id="4" name="Picture 3">
            <a:extLst>
              <a:ext uri="{FF2B5EF4-FFF2-40B4-BE49-F238E27FC236}">
                <a16:creationId xmlns=""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 xmlns:p14="http://schemas.microsoft.com/office/powerpoint/2010/main" val="38094217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blipFill dpi="0" rotWithShape="1">
            <a:blip r:embed="rId2">
              <a:extLst>
                <a:ext uri="{28A0092B-C50C-407E-A947-70E740481C1C}">
                  <a14:useLocalDpi xmlns="" xmlns:a14="http://schemas.microsoft.com/office/drawing/2010/main" val="0"/>
                </a:ext>
              </a:extLst>
            </a:blip>
            <a:srcRect/>
            <a:stretch>
              <a:fillRect/>
            </a:stretch>
          </a:blipFill>
        </p:spPr>
        <p:style>
          <a:lnRef idx="1">
            <a:schemeClr val="accent5"/>
          </a:lnRef>
          <a:fillRef idx="2">
            <a:schemeClr val="accent5"/>
          </a:fillRef>
          <a:effectRef idx="1">
            <a:schemeClr val="accent5"/>
          </a:effectRef>
          <a:fontRef idx="minor">
            <a:schemeClr val="dk1"/>
          </a:fontRef>
        </p:style>
        <p:txBody>
          <a:bodyPr/>
          <a:lstStyle/>
          <a:p>
            <a:pPr algn="ctr">
              <a:buNone/>
              <a:defRPr/>
            </a:pPr>
            <a:endParaRPr lang="en-IN" sz="2400" b="1" dirty="0" smtClean="0">
              <a:solidFill>
                <a:srgbClr val="FF0000"/>
              </a:solidFill>
              <a:latin typeface="Copperplate Gothic Bold" pitchFamily="34" charset="0"/>
            </a:endParaRPr>
          </a:p>
          <a:p>
            <a:pPr algn="ctr">
              <a:buNone/>
              <a:defRPr/>
            </a:pPr>
            <a:endParaRPr lang="en-IN" sz="2400" b="1" dirty="0">
              <a:solidFill>
                <a:srgbClr val="FF0000"/>
              </a:solidFill>
              <a:latin typeface="Copperplate Gothic Bold" pitchFamily="34" charset="0"/>
            </a:endParaRPr>
          </a:p>
          <a:p>
            <a:pPr algn="ctr">
              <a:buNone/>
              <a:defRPr/>
            </a:pPr>
            <a:endParaRPr lang="en-IN" sz="2400" b="1" dirty="0" smtClean="0">
              <a:solidFill>
                <a:srgbClr val="FF0000"/>
              </a:solidFill>
              <a:latin typeface="Copperplate Gothic Bold" pitchFamily="34" charset="0"/>
            </a:endParaRPr>
          </a:p>
          <a:p>
            <a:pPr algn="ctr">
              <a:buNone/>
              <a:defRPr/>
            </a:pPr>
            <a:endParaRPr lang="en-IN" sz="2400" b="1" dirty="0">
              <a:solidFill>
                <a:srgbClr val="FF0000"/>
              </a:solidFill>
              <a:latin typeface="Copperplate Gothic Bold" pitchFamily="34" charset="0"/>
            </a:endParaRPr>
          </a:p>
        </p:txBody>
      </p:sp>
      <p:pic>
        <p:nvPicPr>
          <p:cNvPr id="5" name="Picture 4">
            <a:extLst>
              <a:ext uri="{FF2B5EF4-FFF2-40B4-BE49-F238E27FC236}">
                <a16:creationId xmlns="" xmlns:a16="http://schemas.microsoft.com/office/drawing/2014/main" id="{71EF745A-B7CD-4F6D-A5A6-24E8102BA35C}"/>
              </a:ext>
            </a:extLst>
          </p:cNvPr>
          <p:cNvPicPr>
            <a:picLocks noChangeAspect="1"/>
          </p:cNvPicPr>
          <p:nvPr/>
        </p:nvPicPr>
        <p:blipFill>
          <a:blip r:embed="rId3" cstate="print"/>
          <a:stretch>
            <a:fillRect/>
          </a:stretch>
        </p:blipFill>
        <p:spPr>
          <a:xfrm>
            <a:off x="7608366" y="0"/>
            <a:ext cx="1478809" cy="1047023"/>
          </a:xfrm>
          <a:prstGeom prst="rect">
            <a:avLst/>
          </a:prstGeom>
        </p:spPr>
      </p:pic>
    </p:spTree>
    <p:extLst>
      <p:ext uri="{BB962C8B-B14F-4D97-AF65-F5344CB8AC3E}">
        <p14:creationId xmlns="" xmlns:p14="http://schemas.microsoft.com/office/powerpoint/2010/main" val="2983051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chemeClr val="bg1"/>
          </a:solidFill>
          <a:ln>
            <a:solidFill>
              <a:schemeClr val="bg1"/>
            </a:solidFill>
          </a:ln>
        </p:spPr>
        <p:style>
          <a:lnRef idx="1">
            <a:schemeClr val="accent6"/>
          </a:lnRef>
          <a:fillRef idx="2">
            <a:schemeClr val="accent6"/>
          </a:fillRef>
          <a:effectRef idx="1">
            <a:schemeClr val="accent6"/>
          </a:effectRef>
          <a:fontRef idx="minor">
            <a:schemeClr val="dk1"/>
          </a:fontRef>
        </p:style>
        <p:txBody>
          <a:bodyPr>
            <a:normAutofit fontScale="90000"/>
          </a:bodyPr>
          <a:lstStyle/>
          <a:p>
            <a:pPr algn="l"/>
            <a:r>
              <a:rPr lang="en-IN" b="1" dirty="0"/>
              <a:t> </a:t>
            </a:r>
            <a:r>
              <a:rPr lang="en-IN" b="1" dirty="0" smtClean="0"/>
              <a:t>           </a:t>
            </a:r>
            <a:r>
              <a:rPr lang="en-IN" b="1" dirty="0"/>
              <a:t>My Mother at Sixty Six</a:t>
            </a:r>
            <a:r>
              <a:rPr lang="en-IN" dirty="0"/>
              <a:t/>
            </a:r>
            <a:br>
              <a:rPr lang="en-IN" dirty="0"/>
            </a:br>
            <a:r>
              <a:rPr lang="en-IN" b="1" dirty="0"/>
              <a:t>                </a:t>
            </a:r>
            <a:r>
              <a:rPr lang="en-IN" b="1" dirty="0" smtClean="0"/>
              <a:t>   </a:t>
            </a:r>
            <a:r>
              <a:rPr lang="en-IN" b="1" dirty="0"/>
              <a:t>(By -Kamala Das)</a:t>
            </a:r>
          </a:p>
        </p:txBody>
      </p:sp>
      <p:pic>
        <p:nvPicPr>
          <p:cNvPr id="5" name="Content Placeholder 4"/>
          <p:cNvPicPr>
            <a:picLocks noGrp="1" noChangeAspect="1"/>
          </p:cNvPicPr>
          <p:nvPr>
            <p:ph sz="half" idx="1"/>
          </p:nvPr>
        </p:nvPicPr>
        <p:blipFill>
          <a:blip r:embed="rId2">
            <a:extLst>
              <a:ext uri="{28A0092B-C50C-407E-A947-70E740481C1C}">
                <a14:useLocalDpi xmlns="" xmlns:a14="http://schemas.microsoft.com/office/drawing/2010/main" val="0"/>
              </a:ext>
            </a:extLst>
          </a:blip>
          <a:stretch>
            <a:fillRect/>
          </a:stretch>
        </p:blipFill>
        <p:spPr>
          <a:xfrm>
            <a:off x="5857884" y="1785926"/>
            <a:ext cx="3099764" cy="295232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8" name="TextBox 7"/>
          <p:cNvSpPr txBox="1"/>
          <p:nvPr/>
        </p:nvSpPr>
        <p:spPr>
          <a:xfrm>
            <a:off x="5715008" y="5500702"/>
            <a:ext cx="3428992" cy="369332"/>
          </a:xfrm>
          <a:prstGeom prst="rect">
            <a:avLst/>
          </a:prstGeom>
          <a:noFill/>
        </p:spPr>
        <p:txBody>
          <a:bodyPr wrap="square" rtlCol="0">
            <a:spAutoFit/>
          </a:bodyPr>
          <a:lstStyle/>
          <a:p>
            <a:r>
              <a:rPr lang="en-IN" b="1" dirty="0" smtClean="0"/>
              <a:t>                      Kamala Das</a:t>
            </a:r>
            <a:endParaRPr lang="en-IN" b="1" dirty="0"/>
          </a:p>
        </p:txBody>
      </p:sp>
      <p:sp>
        <p:nvSpPr>
          <p:cNvPr id="12" name="Rectangle 11"/>
          <p:cNvSpPr/>
          <p:nvPr/>
        </p:nvSpPr>
        <p:spPr>
          <a:xfrm>
            <a:off x="0" y="1500175"/>
            <a:ext cx="5786446" cy="4893647"/>
          </a:xfrm>
          <a:prstGeom prst="rect">
            <a:avLst/>
          </a:prstGeom>
        </p:spPr>
        <p:txBody>
          <a:bodyPr wrap="square">
            <a:spAutoFit/>
          </a:bodyPr>
          <a:lstStyle/>
          <a:p>
            <a:r>
              <a:rPr lang="en-IN" sz="2400" b="1" u="sng" dirty="0" smtClean="0">
                <a:solidFill>
                  <a:srgbClr val="FF0000"/>
                </a:solidFill>
              </a:rPr>
              <a:t>LEARNING OBJECTIVES :</a:t>
            </a:r>
          </a:p>
          <a:p>
            <a:r>
              <a:rPr lang="en-IN" sz="2400" dirty="0" smtClean="0"/>
              <a:t>Students will be able to:-</a:t>
            </a:r>
          </a:p>
          <a:p>
            <a:pPr>
              <a:buFont typeface="Wingdings" pitchFamily="2" charset="2"/>
              <a:buChar char="Ø"/>
            </a:pPr>
            <a:r>
              <a:rPr lang="en-IN" sz="2400" dirty="0" smtClean="0"/>
              <a:t>To </a:t>
            </a:r>
            <a:r>
              <a:rPr lang="en-IN" sz="2400" dirty="0" smtClean="0"/>
              <a:t>grasp the theme and meaning of the poem by the students.</a:t>
            </a:r>
          </a:p>
          <a:p>
            <a:pPr>
              <a:buFont typeface="Wingdings" pitchFamily="2" charset="2"/>
              <a:buChar char="Ø"/>
            </a:pPr>
            <a:r>
              <a:rPr lang="en-IN" sz="2400" dirty="0" smtClean="0"/>
              <a:t>To adept students for poetic </a:t>
            </a:r>
            <a:r>
              <a:rPr lang="en-IN" sz="2400" dirty="0" smtClean="0"/>
              <a:t>forms, figures </a:t>
            </a:r>
            <a:r>
              <a:rPr lang="en-IN" sz="2400" dirty="0" smtClean="0"/>
              <a:t>of </a:t>
            </a:r>
            <a:r>
              <a:rPr lang="en-IN" sz="2400" dirty="0" smtClean="0"/>
              <a:t>speech, rhyme </a:t>
            </a:r>
            <a:r>
              <a:rPr lang="en-IN" sz="2400" dirty="0" smtClean="0"/>
              <a:t>and rhythm.</a:t>
            </a:r>
          </a:p>
          <a:p>
            <a:pPr>
              <a:buFont typeface="Wingdings" pitchFamily="2" charset="2"/>
              <a:buChar char="Ø"/>
            </a:pPr>
            <a:r>
              <a:rPr lang="en-IN" sz="2400" dirty="0" smtClean="0"/>
              <a:t>To accept the reality of ageing and the fear of loss and separation associated with it.</a:t>
            </a:r>
          </a:p>
          <a:p>
            <a:pPr>
              <a:buFont typeface="Wingdings" pitchFamily="2" charset="2"/>
              <a:buChar char="Ø"/>
            </a:pPr>
            <a:r>
              <a:rPr lang="en-IN" sz="2400" dirty="0" smtClean="0"/>
              <a:t>To recognize hidden pathos of the speaker from the verse.</a:t>
            </a:r>
          </a:p>
          <a:p>
            <a:pPr>
              <a:buFont typeface="Wingdings" pitchFamily="2" charset="2"/>
              <a:buChar char="Ø"/>
            </a:pPr>
            <a:r>
              <a:rPr lang="en-IN" sz="2400" dirty="0" smtClean="0"/>
              <a:t>To develop empathy with poet's sense of loss.</a:t>
            </a:r>
          </a:p>
          <a:p>
            <a:pPr>
              <a:buFont typeface="Wingdings" pitchFamily="2" charset="2"/>
              <a:buChar char="Ø"/>
            </a:pPr>
            <a:r>
              <a:rPr lang="en-IN" sz="2400" dirty="0" smtClean="0"/>
              <a:t>To develop interest in the poetry.</a:t>
            </a:r>
            <a:endParaRPr lang="en-IN" sz="2400" dirty="0"/>
          </a:p>
        </p:txBody>
      </p:sp>
      <p:pic>
        <p:nvPicPr>
          <p:cNvPr id="13" name="Picture 12">
            <a:extLst>
              <a:ext uri="{FF2B5EF4-FFF2-40B4-BE49-F238E27FC236}">
                <a16:creationId xmlns="" xmlns:a16="http://schemas.microsoft.com/office/drawing/2014/main" id="{71EF745A-B7CD-4F6D-A5A6-24E8102BA35C}"/>
              </a:ext>
            </a:extLst>
          </p:cNvPr>
          <p:cNvPicPr>
            <a:picLocks noChangeAspect="1"/>
          </p:cNvPicPr>
          <p:nvPr/>
        </p:nvPicPr>
        <p:blipFill>
          <a:blip r:embed="rId3" cstate="print"/>
          <a:stretch>
            <a:fillRect/>
          </a:stretch>
        </p:blipFill>
        <p:spPr>
          <a:xfrm>
            <a:off x="7608366" y="0"/>
            <a:ext cx="1478809" cy="1047023"/>
          </a:xfrm>
          <a:prstGeom prst="rect">
            <a:avLst/>
          </a:prstGeom>
        </p:spPr>
      </p:pic>
    </p:spTree>
    <p:extLst>
      <p:ext uri="{BB962C8B-B14F-4D97-AF65-F5344CB8AC3E}">
        <p14:creationId xmlns="" xmlns:p14="http://schemas.microsoft.com/office/powerpoint/2010/main" val="975384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bg1"/>
          </a:solidFill>
        </p:spPr>
        <p:style>
          <a:lnRef idx="1">
            <a:schemeClr val="accent3"/>
          </a:lnRef>
          <a:fillRef idx="2">
            <a:schemeClr val="accent3"/>
          </a:fillRef>
          <a:effectRef idx="1">
            <a:schemeClr val="accent3"/>
          </a:effectRef>
          <a:fontRef idx="minor">
            <a:schemeClr val="dk1"/>
          </a:fontRef>
        </p:style>
        <p:txBody>
          <a:bodyPr>
            <a:normAutofit/>
          </a:bodyPr>
          <a:lstStyle/>
          <a:p>
            <a:pPr marL="0" indent="0">
              <a:buNone/>
            </a:pPr>
            <a:endParaRPr lang="en-IN" sz="2400" b="1" u="sng" dirty="0" smtClean="0">
              <a:solidFill>
                <a:srgbClr val="FF0000"/>
              </a:solidFill>
            </a:endParaRPr>
          </a:p>
          <a:p>
            <a:pPr marL="0" indent="0">
              <a:buNone/>
            </a:pPr>
            <a:r>
              <a:rPr lang="en-IN" sz="2400" b="1" u="sng" dirty="0" smtClean="0">
                <a:solidFill>
                  <a:srgbClr val="FF0000"/>
                </a:solidFill>
              </a:rPr>
              <a:t>About </a:t>
            </a:r>
            <a:r>
              <a:rPr lang="en-IN" sz="2400" b="1" u="sng" dirty="0">
                <a:solidFill>
                  <a:srgbClr val="FF0000"/>
                </a:solidFill>
              </a:rPr>
              <a:t>the </a:t>
            </a:r>
            <a:r>
              <a:rPr lang="en-IN" sz="2400" b="1" u="sng" dirty="0" smtClean="0">
                <a:solidFill>
                  <a:srgbClr val="FF0000"/>
                </a:solidFill>
              </a:rPr>
              <a:t>Poetess</a:t>
            </a:r>
          </a:p>
          <a:p>
            <a:pPr marL="0" indent="0">
              <a:buNone/>
            </a:pPr>
            <a:endParaRPr lang="en-IN" sz="2400" b="1" dirty="0">
              <a:solidFill>
                <a:srgbClr val="FF0000"/>
              </a:solidFill>
            </a:endParaRPr>
          </a:p>
          <a:p>
            <a:pPr lvl="0">
              <a:buFont typeface="Wingdings" pitchFamily="2" charset="2"/>
              <a:buChar char="Ø"/>
            </a:pPr>
            <a:r>
              <a:rPr lang="en-IN" sz="2000" dirty="0"/>
              <a:t>Kamala </a:t>
            </a:r>
            <a:r>
              <a:rPr lang="en-IN" sz="2000" dirty="0" smtClean="0"/>
              <a:t>/ </a:t>
            </a:r>
            <a:r>
              <a:rPr lang="en-IN" sz="2000" dirty="0"/>
              <a:t>Suraiyya formerly known as Kamala Das , (also was known as Kamala Madhavikutty, pen name was Madhavikutty) </a:t>
            </a:r>
          </a:p>
          <a:p>
            <a:pPr lvl="0">
              <a:buFont typeface="Wingdings" pitchFamily="2" charset="2"/>
              <a:buChar char="Ø"/>
            </a:pPr>
            <a:r>
              <a:rPr lang="en-IN" sz="2000" dirty="0"/>
              <a:t>Deeply influenced by the writings of uncle Narayan </a:t>
            </a:r>
            <a:r>
              <a:rPr lang="en-IN" sz="2000" dirty="0" smtClean="0"/>
              <a:t> </a:t>
            </a:r>
            <a:r>
              <a:rPr lang="en-IN" sz="2000" dirty="0" smtClean="0"/>
              <a:t>Menon </a:t>
            </a:r>
            <a:r>
              <a:rPr lang="en-IN" sz="2000" dirty="0"/>
              <a:t>and mother Nalapat  Balamani Amma</a:t>
            </a:r>
          </a:p>
          <a:p>
            <a:pPr lvl="0">
              <a:buFont typeface="Wingdings" pitchFamily="2" charset="2"/>
              <a:buChar char="Ø"/>
            </a:pPr>
            <a:r>
              <a:rPr lang="en-IN" sz="2000" dirty="0"/>
              <a:t> Kamala Das took to writing at an early age.</a:t>
            </a:r>
          </a:p>
          <a:p>
            <a:pPr lvl="0">
              <a:buFont typeface="Wingdings" pitchFamily="2" charset="2"/>
              <a:buChar char="Ø"/>
            </a:pPr>
            <a:r>
              <a:rPr lang="en-IN" sz="2000" dirty="0"/>
              <a:t>Was a major Indian English poetess and litterateur and at the same time a leading Malayalam author from Kerala, India. </a:t>
            </a:r>
          </a:p>
          <a:p>
            <a:pPr lvl="0">
              <a:buFont typeface="Wingdings" pitchFamily="2" charset="2"/>
              <a:buChar char="Ø"/>
            </a:pPr>
            <a:r>
              <a:rPr lang="en-IN" sz="2000" dirty="0"/>
              <a:t>Noted for the fiery poems and explicit autobiography</a:t>
            </a:r>
            <a:r>
              <a:rPr lang="en-IN" sz="2000" dirty="0" smtClean="0"/>
              <a:t>.</a:t>
            </a:r>
            <a:endParaRPr lang="en-IN" sz="2000" dirty="0"/>
          </a:p>
        </p:txBody>
      </p:sp>
      <p:pic>
        <p:nvPicPr>
          <p:cNvPr id="4" name="Picture 3">
            <a:extLst>
              <a:ext uri="{FF2B5EF4-FFF2-40B4-BE49-F238E27FC236}">
                <a16:creationId xmlns=""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 xmlns:p14="http://schemas.microsoft.com/office/powerpoint/2010/main" val="55878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310"/>
            <a:ext cx="9144000" cy="6842689"/>
          </a:xfrm>
          <a:solidFill>
            <a:schemeClr val="bg1"/>
          </a:solidFill>
          <a:ln>
            <a:solidFill>
              <a:schemeClr val="bg1"/>
            </a:solidFill>
          </a:ln>
        </p:spPr>
        <p:style>
          <a:lnRef idx="1">
            <a:schemeClr val="accent3"/>
          </a:lnRef>
          <a:fillRef idx="2">
            <a:schemeClr val="accent3"/>
          </a:fillRef>
          <a:effectRef idx="1">
            <a:schemeClr val="accent3"/>
          </a:effectRef>
          <a:fontRef idx="minor">
            <a:schemeClr val="dk1"/>
          </a:fontRef>
        </p:style>
        <p:txBody>
          <a:bodyPr/>
          <a:lstStyle/>
          <a:p>
            <a:pPr marL="0" lvl="0" indent="0">
              <a:buNone/>
            </a:pPr>
            <a:endParaRPr lang="en-IN" b="1" dirty="0" smtClean="0"/>
          </a:p>
          <a:p>
            <a:pPr marL="0" lvl="0" indent="0">
              <a:buNone/>
            </a:pPr>
            <a:r>
              <a:rPr lang="en-IN" sz="2400" b="1" u="sng" dirty="0" smtClean="0">
                <a:solidFill>
                  <a:srgbClr val="FF0000"/>
                </a:solidFill>
              </a:rPr>
              <a:t>Theme </a:t>
            </a:r>
            <a:r>
              <a:rPr lang="en-IN" sz="2400" b="1" u="sng" dirty="0">
                <a:solidFill>
                  <a:srgbClr val="FF0000"/>
                </a:solidFill>
              </a:rPr>
              <a:t>of the </a:t>
            </a:r>
            <a:r>
              <a:rPr lang="en-IN" sz="2400" b="1" u="sng" dirty="0" smtClean="0">
                <a:solidFill>
                  <a:srgbClr val="FF0000"/>
                </a:solidFill>
              </a:rPr>
              <a:t>Poem</a:t>
            </a:r>
          </a:p>
          <a:p>
            <a:pPr lvl="0">
              <a:buFont typeface="Wingdings" pitchFamily="2" charset="2"/>
              <a:buChar char="Ø"/>
            </a:pPr>
            <a:endParaRPr lang="en-IN" b="1" dirty="0"/>
          </a:p>
          <a:p>
            <a:pPr lvl="0">
              <a:buFont typeface="Wingdings" pitchFamily="2" charset="2"/>
              <a:buChar char="Ø"/>
            </a:pPr>
            <a:r>
              <a:rPr lang="en-IN" sz="2400" dirty="0" smtClean="0"/>
              <a:t>Fear </a:t>
            </a:r>
            <a:r>
              <a:rPr lang="en-IN" sz="2400" dirty="0"/>
              <a:t>of loss</a:t>
            </a:r>
          </a:p>
          <a:p>
            <a:pPr lvl="0">
              <a:buFont typeface="Wingdings" pitchFamily="2" charset="2"/>
              <a:buChar char="Ø"/>
            </a:pPr>
            <a:r>
              <a:rPr lang="en-IN" sz="2400" dirty="0"/>
              <a:t>Haunting of Nostalgia</a:t>
            </a:r>
          </a:p>
          <a:p>
            <a:pPr lvl="0">
              <a:buFont typeface="Wingdings" pitchFamily="2" charset="2"/>
              <a:buChar char="Ø"/>
            </a:pPr>
            <a:r>
              <a:rPr lang="en-IN" sz="2400" dirty="0"/>
              <a:t>Pain of separation</a:t>
            </a:r>
          </a:p>
          <a:p>
            <a:pPr lvl="0">
              <a:buFont typeface="Wingdings" pitchFamily="2" charset="2"/>
              <a:buChar char="Ø"/>
            </a:pPr>
            <a:r>
              <a:rPr lang="en-IN" sz="2400" dirty="0"/>
              <a:t>Unparalleled Filial bonding between mother and daughter.</a:t>
            </a:r>
          </a:p>
          <a:p>
            <a:pPr lvl="0">
              <a:buFont typeface="Wingdings" pitchFamily="2" charset="2"/>
              <a:buChar char="Ø"/>
            </a:pPr>
            <a:r>
              <a:rPr lang="en-IN" sz="2400" dirty="0"/>
              <a:t>Uncertainty of human life.</a:t>
            </a:r>
          </a:p>
          <a:p>
            <a:endParaRPr lang="en-IN" dirty="0"/>
          </a:p>
        </p:txBody>
      </p:sp>
      <p:pic>
        <p:nvPicPr>
          <p:cNvPr id="4" name="Picture 3">
            <a:extLst>
              <a:ext uri="{FF2B5EF4-FFF2-40B4-BE49-F238E27FC236}">
                <a16:creationId xmlns=""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 xmlns:p14="http://schemas.microsoft.com/office/powerpoint/2010/main" val="1484029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bg1"/>
          </a:solidFill>
          <a:ln>
            <a:solidFill>
              <a:schemeClr val="bg1"/>
            </a:solidFill>
          </a:ln>
        </p:spPr>
        <p:style>
          <a:lnRef idx="1">
            <a:schemeClr val="accent4"/>
          </a:lnRef>
          <a:fillRef idx="2">
            <a:schemeClr val="accent4"/>
          </a:fillRef>
          <a:effectRef idx="1">
            <a:schemeClr val="accent4"/>
          </a:effectRef>
          <a:fontRef idx="minor">
            <a:schemeClr val="dk1"/>
          </a:fontRef>
        </p:style>
        <p:txBody>
          <a:bodyPr>
            <a:normAutofit/>
          </a:bodyPr>
          <a:lstStyle/>
          <a:p>
            <a:pPr marL="0" indent="0">
              <a:buNone/>
            </a:pPr>
            <a:r>
              <a:rPr lang="en-IN" sz="2400" b="1" dirty="0">
                <a:solidFill>
                  <a:srgbClr val="FF0000"/>
                </a:solidFill>
              </a:rPr>
              <a:t>Stanza-wise explanation of the poem</a:t>
            </a:r>
            <a:r>
              <a:rPr lang="en-IN" sz="2400" b="1" dirty="0"/>
              <a:t/>
            </a:r>
            <a:br>
              <a:rPr lang="en-IN" sz="2400" b="1" dirty="0"/>
            </a:br>
            <a:r>
              <a:rPr lang="en-IN" sz="2400" b="1" u="sng" dirty="0" smtClean="0">
                <a:solidFill>
                  <a:srgbClr val="FF0000"/>
                </a:solidFill>
              </a:rPr>
              <a:t>Stanza </a:t>
            </a:r>
            <a:r>
              <a:rPr lang="en-IN" sz="2400" b="1" u="sng" dirty="0">
                <a:solidFill>
                  <a:srgbClr val="FF0000"/>
                </a:solidFill>
              </a:rPr>
              <a:t>1</a:t>
            </a:r>
            <a:endParaRPr lang="en-IN" sz="2400" b="1" dirty="0">
              <a:solidFill>
                <a:srgbClr val="FF0000"/>
              </a:solidFill>
            </a:endParaRPr>
          </a:p>
          <a:p>
            <a:pPr marL="0" indent="0">
              <a:buNone/>
            </a:pPr>
            <a:r>
              <a:rPr lang="en-IN" sz="2400" b="1" dirty="0"/>
              <a:t>          </a:t>
            </a:r>
            <a:r>
              <a:rPr lang="en-IN" sz="2000" b="1" dirty="0" smtClean="0"/>
              <a:t>Driving </a:t>
            </a:r>
            <a:r>
              <a:rPr lang="en-IN" sz="2000" b="1" dirty="0"/>
              <a:t>from my parent’s home to Cochin,</a:t>
            </a:r>
            <a:br>
              <a:rPr lang="en-IN" sz="2000" b="1" dirty="0"/>
            </a:br>
            <a:r>
              <a:rPr lang="en-IN" sz="2000" b="1" dirty="0"/>
              <a:t>            </a:t>
            </a:r>
            <a:r>
              <a:rPr lang="en-IN" sz="2000" b="1" dirty="0" smtClean="0"/>
              <a:t>last </a:t>
            </a:r>
            <a:r>
              <a:rPr lang="en-IN" sz="2000" b="1" dirty="0"/>
              <a:t>Friday morning, I saw my mother beside me</a:t>
            </a:r>
            <a:br>
              <a:rPr lang="en-IN" sz="2000" b="1" dirty="0"/>
            </a:br>
            <a:r>
              <a:rPr lang="en-IN" sz="2000" b="1" dirty="0"/>
              <a:t>            </a:t>
            </a:r>
            <a:r>
              <a:rPr lang="en-IN" sz="2000" b="1" dirty="0" smtClean="0"/>
              <a:t>Doze</a:t>
            </a:r>
            <a:r>
              <a:rPr lang="en-IN" sz="2000" b="1" dirty="0"/>
              <a:t>, open mouthed, her face ashen like that of a corpse.</a:t>
            </a:r>
            <a:endParaRPr lang="en-IN" sz="2000" dirty="0"/>
          </a:p>
          <a:p>
            <a:pPr marL="0" indent="0">
              <a:buNone/>
            </a:pPr>
            <a:r>
              <a:rPr lang="en-IN" sz="2000" b="1" dirty="0"/>
              <a:t> </a:t>
            </a:r>
            <a:endParaRPr lang="en-IN" sz="2000" dirty="0"/>
          </a:p>
          <a:p>
            <a:pPr marL="0" indent="0">
              <a:buNone/>
            </a:pPr>
            <a:r>
              <a:rPr lang="en-IN" sz="2000" b="1" u="sng" dirty="0"/>
              <a:t>Explanation:</a:t>
            </a:r>
            <a:r>
              <a:rPr lang="en-IN" sz="2000" b="1" dirty="0"/>
              <a:t/>
            </a:r>
            <a:br>
              <a:rPr lang="en-IN" sz="2000" b="1" dirty="0"/>
            </a:br>
            <a:endParaRPr lang="en-IN" sz="2000" dirty="0"/>
          </a:p>
          <a:p>
            <a:pPr lvl="0">
              <a:buFont typeface="Wingdings" pitchFamily="2" charset="2"/>
              <a:buChar char="Ø"/>
            </a:pPr>
            <a:r>
              <a:rPr lang="en-IN" sz="2000" dirty="0" smtClean="0"/>
              <a:t> The </a:t>
            </a:r>
            <a:r>
              <a:rPr lang="en-IN" sz="2000" dirty="0"/>
              <a:t>poet was going to Cochin Airport with her was her aged mother.</a:t>
            </a:r>
          </a:p>
          <a:p>
            <a:pPr marL="0" indent="0">
              <a:buNone/>
            </a:pPr>
            <a:endParaRPr lang="en-IN" sz="2000" dirty="0"/>
          </a:p>
          <a:p>
            <a:pPr lvl="0">
              <a:buFont typeface="Wingdings" pitchFamily="2" charset="2"/>
              <a:buChar char="Ø"/>
            </a:pPr>
            <a:r>
              <a:rPr lang="en-IN" sz="2000" dirty="0"/>
              <a:t>The mother was sleeping inside the car with her mouth open. Her face was colourless like that of a dead body. Seeing this appearance of her mother, the poetess was suddenly filled with a fear of separation and loss.</a:t>
            </a:r>
          </a:p>
          <a:p>
            <a:pPr>
              <a:buFont typeface="Wingdings" pitchFamily="2" charset="2"/>
              <a:buChar char="Ø"/>
            </a:pPr>
            <a:r>
              <a:rPr lang="en-IN" sz="2000" dirty="0"/>
              <a:t> </a:t>
            </a:r>
            <a:r>
              <a:rPr lang="en-IN" sz="2000" dirty="0" smtClean="0"/>
              <a:t>The </a:t>
            </a:r>
            <a:r>
              <a:rPr lang="en-IN" sz="2000" dirty="0"/>
              <a:t>poet’s mother was aged. At sixty six it was hard to </a:t>
            </a:r>
            <a:r>
              <a:rPr lang="en-IN" sz="2000" dirty="0" smtClean="0"/>
              <a:t>say how </a:t>
            </a:r>
            <a:r>
              <a:rPr lang="en-IN" sz="2000" dirty="0"/>
              <a:t>long she would live. Moreover, inside the car she was sleeping, her mouth held open and her skin so colourless like that of a dead body.</a:t>
            </a:r>
          </a:p>
        </p:txBody>
      </p:sp>
      <p:pic>
        <p:nvPicPr>
          <p:cNvPr id="4" name="Picture 3">
            <a:extLst>
              <a:ext uri="{FF2B5EF4-FFF2-40B4-BE49-F238E27FC236}">
                <a16:creationId xmlns=""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 xmlns:p14="http://schemas.microsoft.com/office/powerpoint/2010/main" val="2287807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bg1"/>
          </a:solidFill>
          <a:ln>
            <a:solidFill>
              <a:schemeClr val="bg1"/>
            </a:solidFill>
          </a:ln>
        </p:spPr>
        <p:style>
          <a:lnRef idx="1">
            <a:schemeClr val="accent2"/>
          </a:lnRef>
          <a:fillRef idx="2">
            <a:schemeClr val="accent2"/>
          </a:fillRef>
          <a:effectRef idx="1">
            <a:schemeClr val="accent2"/>
          </a:effectRef>
          <a:fontRef idx="minor">
            <a:schemeClr val="dk1"/>
          </a:fontRef>
        </p:style>
        <p:txBody>
          <a:bodyPr>
            <a:normAutofit fontScale="47500" lnSpcReduction="20000"/>
          </a:bodyPr>
          <a:lstStyle/>
          <a:p>
            <a:endParaRPr lang="en-IN" b="1" dirty="0" smtClean="0"/>
          </a:p>
          <a:p>
            <a:pPr marL="0" indent="0">
              <a:buNone/>
            </a:pPr>
            <a:r>
              <a:rPr lang="en-IN" sz="4200" b="1" u="sng" dirty="0" smtClean="0">
                <a:solidFill>
                  <a:srgbClr val="FF0000"/>
                </a:solidFill>
              </a:rPr>
              <a:t>STANZA 2</a:t>
            </a:r>
            <a:endParaRPr lang="en-IN" sz="4200" b="1" u="sng" dirty="0">
              <a:solidFill>
                <a:srgbClr val="FF0000"/>
              </a:solidFill>
            </a:endParaRPr>
          </a:p>
          <a:p>
            <a:pPr marL="0" indent="0">
              <a:buNone/>
            </a:pPr>
            <a:r>
              <a:rPr lang="en-IN" sz="4200" b="1" dirty="0"/>
              <a:t> </a:t>
            </a:r>
            <a:r>
              <a:rPr lang="en-IN" sz="4200" b="1" dirty="0" smtClean="0"/>
              <a:t>                     And </a:t>
            </a:r>
            <a:r>
              <a:rPr lang="en-IN" sz="4200" b="1" dirty="0"/>
              <a:t>realized with pain that she was as old as</a:t>
            </a:r>
            <a:br>
              <a:rPr lang="en-IN" sz="4200" b="1" dirty="0"/>
            </a:br>
            <a:r>
              <a:rPr lang="en-IN" sz="4200" b="1" dirty="0"/>
              <a:t>                      She looked but soon put that thought away</a:t>
            </a:r>
            <a:br>
              <a:rPr lang="en-IN" sz="4200" b="1" dirty="0"/>
            </a:br>
            <a:r>
              <a:rPr lang="en-IN" sz="4200" b="1" dirty="0"/>
              <a:t>                      And looked at young trees sprinting,</a:t>
            </a:r>
            <a:br>
              <a:rPr lang="en-IN" sz="4200" b="1" dirty="0"/>
            </a:br>
            <a:r>
              <a:rPr lang="en-IN" sz="4200" b="1" dirty="0"/>
              <a:t>                      The merry children spilling out of their homes.</a:t>
            </a:r>
          </a:p>
          <a:p>
            <a:pPr marL="0" indent="0">
              <a:buNone/>
            </a:pPr>
            <a:r>
              <a:rPr lang="en-IN" sz="4200" b="1" dirty="0"/>
              <a:t> </a:t>
            </a:r>
          </a:p>
          <a:p>
            <a:pPr marL="0" indent="0">
              <a:buNone/>
            </a:pPr>
            <a:r>
              <a:rPr lang="en-IN" sz="4200" b="1" dirty="0"/>
              <a:t>Explanation:</a:t>
            </a:r>
            <a:r>
              <a:rPr lang="en-IN" b="1" dirty="0"/>
              <a:t/>
            </a:r>
            <a:br>
              <a:rPr lang="en-IN" b="1" dirty="0"/>
            </a:br>
            <a:endParaRPr lang="en-IN" dirty="0"/>
          </a:p>
          <a:p>
            <a:pPr lvl="0"/>
            <a:r>
              <a:rPr lang="en-IN" sz="3800" dirty="0"/>
              <a:t>The poetess realized with pain that her mother had grown terribly old, a thought that she never had in her mind before</a:t>
            </a:r>
            <a:r>
              <a:rPr lang="en-IN" sz="3800" dirty="0" smtClean="0"/>
              <a:t>.</a:t>
            </a:r>
            <a:r>
              <a:rPr lang="en-IN" sz="3800" dirty="0"/>
              <a:t> </a:t>
            </a:r>
          </a:p>
          <a:p>
            <a:pPr lvl="0"/>
            <a:r>
              <a:rPr lang="en-IN" sz="3800" dirty="0"/>
              <a:t>The realization, that the mother was approaching death, was painful to the poetess.  The poetess was supposed to stay away from her mother for a long duration, far away. They might not even meet again.</a:t>
            </a:r>
          </a:p>
          <a:p>
            <a:pPr lvl="0"/>
            <a:r>
              <a:rPr lang="en-IN" sz="3800" dirty="0"/>
              <a:t>The poetess was thinking about a long separation from her aged mother. She even feared that the mother and daughter would not meet again. Suddenly she noticed that her mother had been reading her mind. In an attempt to disguise her line of thoughts, the poetess looked out of the car and pretended to be cheerful.</a:t>
            </a:r>
          </a:p>
          <a:p>
            <a:pPr lvl="0"/>
            <a:r>
              <a:rPr lang="en-IN" sz="3800" dirty="0"/>
              <a:t>The poetess saw cheerful life outside the car. There were young trees running backward in a lively mood and children playing around their houses which were contradicting to her mother’s reality.</a:t>
            </a:r>
          </a:p>
          <a:p>
            <a:pPr lvl="0"/>
            <a:r>
              <a:rPr lang="en-IN" sz="3800" dirty="0"/>
              <a:t>The mother was sleeping inside the car with her mouth open. She was similar to a dead body. She was cheerless and approaching death. But outside the car was life in its freshness and vivacity. There were young trees running cheerfully. There were children playing and running merrily. This was a life-death contrast.</a:t>
            </a:r>
          </a:p>
          <a:p>
            <a:pPr marL="0" indent="0">
              <a:buNone/>
            </a:pPr>
            <a:r>
              <a:rPr lang="en-IN" b="1" dirty="0"/>
              <a:t> </a:t>
            </a:r>
            <a:endParaRPr lang="en-IN" dirty="0"/>
          </a:p>
        </p:txBody>
      </p:sp>
      <p:pic>
        <p:nvPicPr>
          <p:cNvPr id="4" name="Picture 3">
            <a:extLst>
              <a:ext uri="{FF2B5EF4-FFF2-40B4-BE49-F238E27FC236}">
                <a16:creationId xmlns=""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 xmlns:p14="http://schemas.microsoft.com/office/powerpoint/2010/main" val="3143803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bg1"/>
          </a:solidFill>
          <a:ln>
            <a:solidFill>
              <a:schemeClr val="bg1"/>
            </a:solidFill>
          </a:ln>
        </p:spPr>
        <p:style>
          <a:lnRef idx="1">
            <a:schemeClr val="accent5"/>
          </a:lnRef>
          <a:fillRef idx="2">
            <a:schemeClr val="accent5"/>
          </a:fillRef>
          <a:effectRef idx="1">
            <a:schemeClr val="accent5"/>
          </a:effectRef>
          <a:fontRef idx="minor">
            <a:schemeClr val="dk1"/>
          </a:fontRef>
        </p:style>
        <p:txBody>
          <a:bodyPr>
            <a:noAutofit/>
          </a:bodyPr>
          <a:lstStyle/>
          <a:p>
            <a:endParaRPr lang="en-IN" sz="2000" b="1" dirty="0" smtClean="0"/>
          </a:p>
          <a:p>
            <a:pPr marL="0" indent="0">
              <a:buNone/>
            </a:pPr>
            <a:r>
              <a:rPr lang="en-IN" sz="2000" b="1" u="sng" dirty="0" smtClean="0">
                <a:solidFill>
                  <a:srgbClr val="FF0000"/>
                </a:solidFill>
              </a:rPr>
              <a:t>STANZA-3</a:t>
            </a:r>
            <a:endParaRPr lang="en-IN" sz="2000" b="1" u="sng" dirty="0">
              <a:solidFill>
                <a:srgbClr val="FF0000"/>
              </a:solidFill>
            </a:endParaRPr>
          </a:p>
          <a:p>
            <a:pPr marL="0" indent="0">
              <a:buNone/>
            </a:pPr>
            <a:r>
              <a:rPr lang="en-IN" sz="2000" b="1" i="1" dirty="0"/>
              <a:t> </a:t>
            </a:r>
            <a:endParaRPr lang="en-IN" sz="2000" dirty="0"/>
          </a:p>
          <a:p>
            <a:pPr marL="0" indent="0">
              <a:buNone/>
            </a:pPr>
            <a:r>
              <a:rPr lang="en-IN" sz="2000" b="1" dirty="0"/>
              <a:t>                  But after the airport’s security check,</a:t>
            </a:r>
            <a:br>
              <a:rPr lang="en-IN" sz="2000" b="1" dirty="0"/>
            </a:br>
            <a:r>
              <a:rPr lang="en-IN" sz="2000" b="1" dirty="0"/>
              <a:t>                  Standing a few yards away I looked again at her,</a:t>
            </a:r>
            <a:br>
              <a:rPr lang="en-IN" sz="2000" b="1" dirty="0"/>
            </a:br>
            <a:r>
              <a:rPr lang="en-IN" sz="2000" b="1" dirty="0"/>
              <a:t>                  Wan, pale, as a late winter’s moon…</a:t>
            </a:r>
            <a:endParaRPr lang="en-IN" sz="2000" dirty="0"/>
          </a:p>
          <a:p>
            <a:pPr marL="0" indent="0">
              <a:buNone/>
            </a:pPr>
            <a:r>
              <a:rPr lang="en-IN" sz="2000" dirty="0"/>
              <a:t> </a:t>
            </a:r>
          </a:p>
          <a:p>
            <a:pPr marL="0" indent="0">
              <a:buNone/>
            </a:pPr>
            <a:r>
              <a:rPr lang="en-IN" sz="2000" b="1" dirty="0"/>
              <a:t>Explanation:</a:t>
            </a:r>
            <a:endParaRPr lang="en-IN" sz="2000" dirty="0"/>
          </a:p>
          <a:p>
            <a:pPr marL="0" indent="0">
              <a:buNone/>
            </a:pPr>
            <a:r>
              <a:rPr lang="en-IN" sz="2000" dirty="0"/>
              <a:t> </a:t>
            </a:r>
          </a:p>
          <a:p>
            <a:pPr lvl="0">
              <a:buFont typeface="Wingdings" pitchFamily="2" charset="2"/>
              <a:buChar char="Ø"/>
            </a:pPr>
            <a:r>
              <a:rPr lang="en-IN" sz="2000" dirty="0"/>
              <a:t>The security check-in was completed. The daughter was left with a few seconds to see her aged mother. She turned back at the mother who stood a few feet away.</a:t>
            </a:r>
          </a:p>
          <a:p>
            <a:pPr lvl="0">
              <a:buFont typeface="Wingdings" pitchFamily="2" charset="2"/>
              <a:buChar char="Ø"/>
            </a:pPr>
            <a:r>
              <a:rPr lang="en-IN" sz="2000" dirty="0"/>
              <a:t>The poetess now looks at the mother’s aged face. The two words, wan and pale, well describe the mother’s appearance.</a:t>
            </a:r>
          </a:p>
          <a:p>
            <a:pPr lvl="0">
              <a:buFont typeface="Wingdings" pitchFamily="2" charset="2"/>
              <a:buChar char="Ø"/>
            </a:pPr>
            <a:r>
              <a:rPr lang="en-IN" sz="2000" dirty="0"/>
              <a:t>The late winter’s moon is dim. It is always under the threat of dark clouds of fog and mist. Any moment the moon in the late winter can be hidden by these clouds. Similarly the poetess’ mother is approached by death. Any time she could be swept away by death.</a:t>
            </a:r>
          </a:p>
          <a:p>
            <a:pPr>
              <a:buFont typeface="Wingdings" pitchFamily="2" charset="2"/>
              <a:buChar char="Ø"/>
            </a:pPr>
            <a:endParaRPr lang="en-IN" sz="2000" dirty="0"/>
          </a:p>
        </p:txBody>
      </p:sp>
      <p:pic>
        <p:nvPicPr>
          <p:cNvPr id="5" name="Picture 4">
            <a:extLst>
              <a:ext uri="{FF2B5EF4-FFF2-40B4-BE49-F238E27FC236}">
                <a16:creationId xmlns=""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 xmlns:p14="http://schemas.microsoft.com/office/powerpoint/2010/main" val="22955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bg1"/>
          </a:solidFill>
          <a:ln>
            <a:solidFill>
              <a:schemeClr val="bg1"/>
            </a:solidFill>
          </a:ln>
        </p:spPr>
        <p:style>
          <a:lnRef idx="1">
            <a:schemeClr val="accent6"/>
          </a:lnRef>
          <a:fillRef idx="2">
            <a:schemeClr val="accent6"/>
          </a:fillRef>
          <a:effectRef idx="1">
            <a:schemeClr val="accent6"/>
          </a:effectRef>
          <a:fontRef idx="minor">
            <a:schemeClr val="dk1"/>
          </a:fontRef>
        </p:style>
        <p:txBody>
          <a:bodyPr>
            <a:normAutofit/>
          </a:bodyPr>
          <a:lstStyle/>
          <a:p>
            <a:pPr marL="0" indent="0">
              <a:buNone/>
            </a:pPr>
            <a:r>
              <a:rPr lang="en-IN" sz="3400" b="1" u="sng" dirty="0">
                <a:solidFill>
                  <a:srgbClr val="FF0000"/>
                </a:solidFill>
              </a:rPr>
              <a:t>Stanza 4</a:t>
            </a:r>
          </a:p>
          <a:p>
            <a:pPr marL="0" indent="0">
              <a:buNone/>
            </a:pPr>
            <a:r>
              <a:rPr lang="en-IN" sz="2300" b="1" dirty="0"/>
              <a:t>                    And felt that old familiar ache, my childhood’s fear,</a:t>
            </a:r>
            <a:br>
              <a:rPr lang="en-IN" sz="2300" b="1" dirty="0"/>
            </a:br>
            <a:r>
              <a:rPr lang="en-IN" sz="2300" b="1" dirty="0"/>
              <a:t>                    But all I said was, “See you soon, Amma”</a:t>
            </a:r>
            <a:br>
              <a:rPr lang="en-IN" sz="2300" b="1" dirty="0"/>
            </a:br>
            <a:r>
              <a:rPr lang="en-IN" sz="2300" b="1" dirty="0"/>
              <a:t>                    All I did was smile and smile and smile.</a:t>
            </a:r>
            <a:endParaRPr lang="en-IN" sz="2300" dirty="0"/>
          </a:p>
          <a:p>
            <a:pPr marL="0" indent="0">
              <a:buNone/>
            </a:pPr>
            <a:r>
              <a:rPr lang="en-IN" sz="2300" b="1" dirty="0"/>
              <a:t> </a:t>
            </a:r>
            <a:endParaRPr lang="en-IN" sz="2300" dirty="0"/>
          </a:p>
          <a:p>
            <a:pPr marL="0" indent="0">
              <a:buNone/>
            </a:pPr>
            <a:r>
              <a:rPr lang="en-IN" sz="2300" b="1" dirty="0"/>
              <a:t>Explanation:</a:t>
            </a:r>
            <a:endParaRPr lang="en-IN" sz="2300" dirty="0"/>
          </a:p>
          <a:p>
            <a:pPr marL="0" indent="0">
              <a:buNone/>
            </a:pPr>
            <a:r>
              <a:rPr lang="en-IN" sz="2300" dirty="0"/>
              <a:t> </a:t>
            </a:r>
          </a:p>
          <a:p>
            <a:pPr lvl="0">
              <a:buFont typeface="Wingdings" pitchFamily="2" charset="2"/>
              <a:buChar char="Ø"/>
            </a:pPr>
            <a:r>
              <a:rPr lang="en-IN" sz="1800" dirty="0"/>
              <a:t>In the childhood, the poetess had to be separated from her mother innumerable times. It was quite painful for the poetess to be separated from her mother those days. She used to fear these occasions as she thought they would never meet again.</a:t>
            </a:r>
          </a:p>
          <a:p>
            <a:pPr lvl="0">
              <a:buFont typeface="Wingdings" pitchFamily="2" charset="2"/>
              <a:buChar char="Ø"/>
            </a:pPr>
            <a:r>
              <a:rPr lang="en-IN" sz="1800" dirty="0"/>
              <a:t>The poetess was attempting to ease the situation by a long smile that meant consolation to her mother. She smiled with the expectation that her mother would translate it that the daughter was not worried about anything and therefore there was no need to worry about their union. They would definitely meet.</a:t>
            </a:r>
          </a:p>
          <a:p>
            <a:pPr lvl="0">
              <a:buFont typeface="Wingdings" pitchFamily="2" charset="2"/>
              <a:buChar char="Ø"/>
            </a:pPr>
            <a:r>
              <a:rPr lang="en-IN" sz="1800" dirty="0"/>
              <a:t>The poetess was overcome by the intense pain of separation. She could not speak many words at that time. Controlling her overwhelming emotions she managed to bid her mother farewell. She had the least hope of meeting her mother again. Yet she struck a note of optimism by saying they that both would meet again soon.</a:t>
            </a:r>
          </a:p>
          <a:p>
            <a:pPr>
              <a:buFont typeface="Wingdings" pitchFamily="2" charset="2"/>
              <a:buChar char="Ø"/>
            </a:pPr>
            <a:endParaRPr lang="en-IN" dirty="0"/>
          </a:p>
        </p:txBody>
      </p:sp>
      <p:pic>
        <p:nvPicPr>
          <p:cNvPr id="5" name="Picture 4">
            <a:extLst>
              <a:ext uri="{FF2B5EF4-FFF2-40B4-BE49-F238E27FC236}">
                <a16:creationId xmlns=""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 xmlns:p14="http://schemas.microsoft.com/office/powerpoint/2010/main" val="4219442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bg1"/>
          </a:solidFill>
          <a:ln>
            <a:solidFill>
              <a:schemeClr val="bg1"/>
            </a:solidFill>
          </a:ln>
        </p:spPr>
        <p:style>
          <a:lnRef idx="1">
            <a:schemeClr val="accent3"/>
          </a:lnRef>
          <a:fillRef idx="2">
            <a:schemeClr val="accent3"/>
          </a:fillRef>
          <a:effectRef idx="1">
            <a:schemeClr val="accent3"/>
          </a:effectRef>
          <a:fontRef idx="minor">
            <a:schemeClr val="dk1"/>
          </a:fontRef>
        </p:style>
        <p:txBody>
          <a:bodyPr>
            <a:normAutofit/>
          </a:bodyPr>
          <a:lstStyle/>
          <a:p>
            <a:pPr marL="0" indent="0">
              <a:buNone/>
            </a:pPr>
            <a:endParaRPr lang="en-IN" sz="2400" b="1" u="sng" dirty="0" smtClean="0">
              <a:solidFill>
                <a:srgbClr val="FF0000"/>
              </a:solidFill>
            </a:endParaRPr>
          </a:p>
          <a:p>
            <a:pPr marL="0" indent="0">
              <a:buNone/>
            </a:pPr>
            <a:endParaRPr lang="en-IN" sz="2400" b="1" u="sng" dirty="0">
              <a:solidFill>
                <a:srgbClr val="FF0000"/>
              </a:solidFill>
            </a:endParaRPr>
          </a:p>
          <a:p>
            <a:pPr marL="0" indent="0">
              <a:buNone/>
            </a:pPr>
            <a:endParaRPr lang="en-IN" sz="2400" b="1" u="sng" dirty="0" smtClean="0">
              <a:solidFill>
                <a:srgbClr val="FF0000"/>
              </a:solidFill>
            </a:endParaRPr>
          </a:p>
          <a:p>
            <a:pPr marL="0" indent="0">
              <a:buNone/>
            </a:pPr>
            <a:r>
              <a:rPr lang="en-IN" sz="2400" b="1" u="sng" dirty="0" smtClean="0">
                <a:solidFill>
                  <a:srgbClr val="FF0000"/>
                </a:solidFill>
              </a:rPr>
              <a:t>Key Points:-</a:t>
            </a:r>
          </a:p>
          <a:p>
            <a:pPr marL="0" indent="0">
              <a:buNone/>
            </a:pPr>
            <a:endParaRPr lang="en-IN" sz="2400" b="1" u="sng" dirty="0" smtClean="0">
              <a:solidFill>
                <a:srgbClr val="FF0000"/>
              </a:solidFill>
            </a:endParaRPr>
          </a:p>
          <a:p>
            <a:pPr>
              <a:buFont typeface="Wingdings" pitchFamily="2" charset="2"/>
              <a:buChar char="Ø"/>
            </a:pPr>
            <a:r>
              <a:rPr lang="en-IN" sz="1800" dirty="0" smtClean="0"/>
              <a:t>Poetess travelling to Cochin airport with her mother in a car.</a:t>
            </a:r>
          </a:p>
          <a:p>
            <a:pPr>
              <a:buFont typeface="Wingdings" pitchFamily="2" charset="2"/>
              <a:buChar char="Ø"/>
            </a:pPr>
            <a:r>
              <a:rPr lang="en-IN" sz="1800" dirty="0" smtClean="0"/>
              <a:t>Looks at the wan, pale face of her dozing mother.</a:t>
            </a:r>
          </a:p>
          <a:p>
            <a:pPr>
              <a:buFont typeface="Wingdings" pitchFamily="2" charset="2"/>
              <a:buChar char="Ø"/>
            </a:pPr>
            <a:r>
              <a:rPr lang="en-IN" sz="1800" dirty="0" smtClean="0"/>
              <a:t>Old fear of loosing her mother returns.</a:t>
            </a:r>
          </a:p>
          <a:p>
            <a:pPr>
              <a:buFont typeface="Wingdings" pitchFamily="2" charset="2"/>
              <a:buChar char="Ø"/>
            </a:pPr>
            <a:r>
              <a:rPr lang="en-IN" sz="1800" dirty="0" smtClean="0"/>
              <a:t>Sprinting trees and merry children provide the contrast.</a:t>
            </a:r>
          </a:p>
          <a:p>
            <a:pPr>
              <a:buFont typeface="Wingdings" pitchFamily="2" charset="2"/>
              <a:buChar char="Ø"/>
            </a:pPr>
            <a:r>
              <a:rPr lang="en-IN" sz="1800" dirty="0" smtClean="0"/>
              <a:t>After the security check the old familiar ache returns .</a:t>
            </a:r>
          </a:p>
          <a:p>
            <a:pPr>
              <a:buFont typeface="Wingdings" pitchFamily="2" charset="2"/>
              <a:buChar char="Ø"/>
            </a:pPr>
            <a:r>
              <a:rPr lang="en-IN" sz="1800" dirty="0" smtClean="0"/>
              <a:t>Tries to hide her emotions by smiling</a:t>
            </a:r>
          </a:p>
          <a:p>
            <a:pPr>
              <a:buFont typeface="Wingdings" pitchFamily="2" charset="2"/>
              <a:buChar char="Ø"/>
            </a:pPr>
            <a:r>
              <a:rPr lang="en-IN" sz="1800" dirty="0" smtClean="0"/>
              <a:t>Bids goodbye to her mother with a hope to see her again. </a:t>
            </a:r>
          </a:p>
          <a:p>
            <a:endParaRPr lang="en-IN" dirty="0"/>
          </a:p>
        </p:txBody>
      </p:sp>
      <p:pic>
        <p:nvPicPr>
          <p:cNvPr id="5" name="Picture 4">
            <a:extLst>
              <a:ext uri="{FF2B5EF4-FFF2-40B4-BE49-F238E27FC236}">
                <a16:creationId xmlns=""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 xmlns:p14="http://schemas.microsoft.com/office/powerpoint/2010/main" val="6575248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187</TotalTime>
  <Words>786</Words>
  <Application>Microsoft Office PowerPoint</Application>
  <PresentationFormat>On-screen Show (4:3)</PresentationFormat>
  <Paragraphs>167</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Slide 1</vt:lpstr>
      <vt:lpstr>            My Mother at Sixty Six                    (By -Kamala Das)</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HP</cp:lastModifiedBy>
  <cp:revision>18</cp:revision>
  <dcterms:created xsi:type="dcterms:W3CDTF">2020-05-17T17:46:48Z</dcterms:created>
  <dcterms:modified xsi:type="dcterms:W3CDTF">2022-03-29T08:24:32Z</dcterms:modified>
</cp:coreProperties>
</file>