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80558" y="1644853"/>
            <a:ext cx="123088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6398" y="2723540"/>
            <a:ext cx="7839202" cy="169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5105400" y="1752600"/>
            <a:ext cx="1230883" cy="3917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>
              <a:lnSpc>
                <a:spcPct val="100000"/>
              </a:lnSpc>
              <a:spcBef>
                <a:spcPts val="100"/>
              </a:spcBef>
            </a:pPr>
            <a:r>
              <a:rPr b="1" spc="5" dirty="0"/>
              <a:t>M</a:t>
            </a:r>
            <a:r>
              <a:rPr b="1" spc="-85" dirty="0"/>
              <a:t>O</a:t>
            </a:r>
            <a:r>
              <a:rPr b="1" spc="-35" dirty="0"/>
              <a:t>T</a:t>
            </a:r>
            <a:r>
              <a:rPr b="1" spc="-10" dirty="0"/>
              <a:t>I</a:t>
            </a:r>
            <a:r>
              <a:rPr b="1" spc="-40" dirty="0"/>
              <a:t>O</a:t>
            </a:r>
            <a:r>
              <a:rPr b="1"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90942" y="2286000"/>
            <a:ext cx="1870075" cy="812851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12000"/>
              </a:lnSpc>
              <a:spcBef>
                <a:spcPts val="60"/>
              </a:spcBef>
            </a:pPr>
            <a:r>
              <a:rPr sz="2400" spc="-5" dirty="0">
                <a:latin typeface="Calibri"/>
                <a:cs typeface="Calibri"/>
              </a:rPr>
              <a:t>CHAPTER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NO.8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SUB: </a:t>
            </a:r>
            <a:r>
              <a:rPr sz="2400" spc="-10" dirty="0" smtClean="0">
                <a:latin typeface="Calibri"/>
                <a:cs typeface="Calibri"/>
              </a:rPr>
              <a:t>PHYSICS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152400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228600"/>
            <a:ext cx="2029691" cy="10668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6408" y="4495798"/>
            <a:ext cx="2286000" cy="2362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43200" y="1752600"/>
            <a:ext cx="6324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LEARNING OBJECTIVE</a:t>
            </a:r>
          </a:p>
          <a:p>
            <a:r>
              <a:rPr lang="en-US" sz="2000" dirty="0" smtClean="0"/>
              <a:t>Students will be able to</a:t>
            </a:r>
          </a:p>
          <a:p>
            <a:r>
              <a:rPr lang="en-US" sz="2000" dirty="0" smtClean="0"/>
              <a:t>•Know equations of motion</a:t>
            </a:r>
          </a:p>
          <a:p>
            <a:r>
              <a:rPr lang="en-US" sz="2000" dirty="0" smtClean="0"/>
              <a:t>•Prove of Equation of motion graphically.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524000"/>
            <a:ext cx="10089795" cy="3283591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85"/>
              </a:spcBef>
            </a:pPr>
            <a:r>
              <a:rPr sz="24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Equations</a:t>
            </a:r>
            <a:r>
              <a:rPr sz="2400" b="1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4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Motion</a:t>
            </a:r>
            <a:endParaRPr sz="2400" b="1" dirty="0">
              <a:latin typeface="Calibri"/>
              <a:cs typeface="Calibri"/>
            </a:endParaRPr>
          </a:p>
          <a:p>
            <a:pPr marL="38100">
              <a:lnSpc>
                <a:spcPts val="2055"/>
              </a:lnSpc>
              <a:spcBef>
                <a:spcPts val="795"/>
              </a:spcBef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relation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between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initial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final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velocities,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 </a:t>
            </a:r>
            <a:r>
              <a:rPr sz="1800" spc="-15" dirty="0">
                <a:latin typeface="Calibri"/>
                <a:cs typeface="Calibri"/>
              </a:rPr>
              <a:t>interval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acceleration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moving 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endParaRPr sz="1800" dirty="0">
              <a:latin typeface="Calibri"/>
              <a:cs typeface="Calibri"/>
            </a:endParaRPr>
          </a:p>
          <a:p>
            <a:pPr marL="38100">
              <a:lnSpc>
                <a:spcPts val="2055"/>
              </a:lnSpc>
            </a:pPr>
            <a:r>
              <a:rPr sz="1800" dirty="0">
                <a:latin typeface="Calibri"/>
                <a:cs typeface="Calibri"/>
              </a:rPr>
              <a:t>an </a:t>
            </a:r>
            <a:r>
              <a:rPr sz="1800" spc="-10" dirty="0">
                <a:latin typeface="Calibri"/>
                <a:cs typeface="Calibri"/>
              </a:rPr>
              <a:t>equation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motion.</a:t>
            </a:r>
            <a:endParaRPr sz="1800" dirty="0">
              <a:latin typeface="Calibri"/>
              <a:cs typeface="Calibri"/>
            </a:endParaRPr>
          </a:p>
          <a:p>
            <a:pPr marL="38100">
              <a:lnSpc>
                <a:spcPts val="2050"/>
              </a:lnSpc>
              <a:spcBef>
                <a:spcPts val="790"/>
              </a:spcBef>
            </a:pPr>
            <a:r>
              <a:rPr sz="1800" spc="-5" dirty="0">
                <a:latin typeface="Calibri"/>
                <a:cs typeface="Calibri"/>
              </a:rPr>
              <a:t>Consider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body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moving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initial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dirty="0">
                <a:latin typeface="Calibri"/>
                <a:cs typeface="Calibri"/>
              </a:rPr>
              <a:t> u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final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75" dirty="0">
                <a:latin typeface="Calibri"/>
                <a:cs typeface="Calibri"/>
              </a:rPr>
              <a:t>v,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uniform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acceleration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 </a:t>
            </a:r>
            <a:r>
              <a:rPr sz="1800" spc="-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38100">
              <a:lnSpc>
                <a:spcPts val="2050"/>
              </a:lnSpc>
            </a:pPr>
            <a:r>
              <a:rPr sz="1800" spc="-10" dirty="0">
                <a:latin typeface="Calibri"/>
                <a:cs typeface="Calibri"/>
              </a:rPr>
              <a:t>displacement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S.</a:t>
            </a:r>
            <a:endParaRPr sz="1800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770"/>
              </a:spcBef>
            </a:pPr>
            <a:r>
              <a:rPr sz="1800" spc="-5" dirty="0">
                <a:latin typeface="Calibri"/>
                <a:cs typeface="Calibri"/>
              </a:rPr>
              <a:t>Then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equations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given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follows:</a:t>
            </a:r>
            <a:endParaRPr sz="1800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795"/>
              </a:spcBef>
            </a:pPr>
            <a:r>
              <a:rPr sz="1800" b="1" dirty="0">
                <a:latin typeface="Calibri"/>
                <a:cs typeface="Calibri"/>
              </a:rPr>
              <a:t>v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=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u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+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at,</a:t>
            </a:r>
            <a:endParaRPr sz="1800" b="1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790"/>
              </a:spcBef>
            </a:pPr>
            <a:r>
              <a:rPr sz="1800" b="1" dirty="0">
                <a:latin typeface="Calibri"/>
                <a:cs typeface="Calibri"/>
              </a:rPr>
              <a:t>S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=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u.t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+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½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at</a:t>
            </a:r>
            <a:r>
              <a:rPr sz="1800" b="1" spc="-15" baseline="25462" dirty="0">
                <a:latin typeface="Calibri"/>
                <a:cs typeface="Calibri"/>
              </a:rPr>
              <a:t>2</a:t>
            </a:r>
            <a:r>
              <a:rPr sz="1800" b="1" spc="-10" dirty="0">
                <a:latin typeface="Calibri"/>
                <a:cs typeface="Calibri"/>
              </a:rPr>
              <a:t>,</a:t>
            </a:r>
            <a:endParaRPr sz="1800" b="1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775"/>
              </a:spcBef>
            </a:pPr>
            <a:r>
              <a:rPr sz="1800" b="1" dirty="0">
                <a:latin typeface="Calibri"/>
                <a:cs typeface="Calibri"/>
              </a:rPr>
              <a:t>v</a:t>
            </a:r>
            <a:r>
              <a:rPr sz="1800" b="1" spc="-135" dirty="0">
                <a:latin typeface="Calibri"/>
                <a:cs typeface="Calibri"/>
              </a:rPr>
              <a:t> </a:t>
            </a:r>
            <a:r>
              <a:rPr sz="1800" b="1" baseline="25462" dirty="0">
                <a:latin typeface="Calibri"/>
                <a:cs typeface="Calibri"/>
              </a:rPr>
              <a:t>2 </a:t>
            </a:r>
            <a:r>
              <a:rPr sz="1800" b="1" spc="-179" baseline="25462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=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u</a:t>
            </a:r>
            <a:r>
              <a:rPr sz="1800" b="1" spc="20" dirty="0">
                <a:latin typeface="Calibri"/>
                <a:cs typeface="Calibri"/>
              </a:rPr>
              <a:t> </a:t>
            </a:r>
            <a:r>
              <a:rPr sz="1800" b="1" baseline="25462" dirty="0">
                <a:latin typeface="Calibri"/>
                <a:cs typeface="Calibri"/>
              </a:rPr>
              <a:t>2</a:t>
            </a:r>
            <a:r>
              <a:rPr sz="1800" b="1" spc="187" baseline="25462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+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2aS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54858" y="34636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5833" y="750442"/>
            <a:ext cx="10875645" cy="341312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8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Equation</a:t>
            </a:r>
            <a:r>
              <a:rPr sz="1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</a:t>
            </a:r>
            <a:r>
              <a:rPr sz="1800" b="1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velocity</a:t>
            </a:r>
            <a:r>
              <a:rPr sz="1800" b="1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time</a:t>
            </a:r>
            <a:r>
              <a:rPr sz="1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relation</a:t>
            </a:r>
            <a:endParaRPr sz="1800" dirty="0">
              <a:latin typeface="Calibri"/>
              <a:cs typeface="Calibri"/>
            </a:endParaRPr>
          </a:p>
          <a:p>
            <a:pPr marL="241300" marR="36830" indent="-229235">
              <a:lnSpc>
                <a:spcPct val="70000"/>
              </a:lnSpc>
              <a:spcBef>
                <a:spcPts val="101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10" dirty="0">
                <a:latin typeface="Calibri"/>
                <a:cs typeface="Calibri"/>
              </a:rPr>
              <a:t>Consider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velocity-time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an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that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moves </a:t>
            </a:r>
            <a:r>
              <a:rPr sz="1800" spc="-10" dirty="0">
                <a:latin typeface="Calibri"/>
                <a:cs typeface="Calibri"/>
              </a:rPr>
              <a:t>under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uniform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acceleration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" dirty="0">
                <a:latin typeface="Calibri"/>
                <a:cs typeface="Calibri"/>
              </a:rPr>
              <a:t> shown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below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figure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7.</a:t>
            </a:r>
            <a:endParaRPr sz="1800" dirty="0">
              <a:latin typeface="Calibri"/>
              <a:cs typeface="Calibri"/>
            </a:endParaRPr>
          </a:p>
          <a:p>
            <a:pPr marL="241300" indent="-229235">
              <a:lnSpc>
                <a:spcPts val="1835"/>
              </a:lnSpc>
              <a:spcBef>
                <a:spcPts val="36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10" dirty="0">
                <a:latin typeface="Calibri"/>
                <a:cs typeface="Calibri"/>
              </a:rPr>
              <a:t>From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graph,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you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initial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dirty="0">
                <a:latin typeface="Calibri"/>
                <a:cs typeface="Calibri"/>
              </a:rPr>
              <a:t> of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(at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point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A)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increases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 </a:t>
            </a:r>
            <a:r>
              <a:rPr sz="1800" spc="-10" dirty="0">
                <a:latin typeface="Calibri"/>
                <a:cs typeface="Calibri"/>
              </a:rPr>
              <a:t>(at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point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B)</a:t>
            </a:r>
          </a:p>
          <a:p>
            <a:pPr marL="241300">
              <a:lnSpc>
                <a:spcPts val="1835"/>
              </a:lnSpc>
            </a:pP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t.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-10" dirty="0">
                <a:latin typeface="Calibri"/>
                <a:cs typeface="Calibri"/>
              </a:rPr>
              <a:t> velocity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changes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uniform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rate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aa.</a:t>
            </a:r>
          </a:p>
          <a:p>
            <a:pPr marL="241300" marR="429895" indent="-229235">
              <a:lnSpc>
                <a:spcPct val="70000"/>
              </a:lnSpc>
              <a:spcBef>
                <a:spcPts val="99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10" dirty="0">
                <a:latin typeface="Calibri"/>
                <a:cs typeface="Calibri"/>
              </a:rPr>
              <a:t>Again from figure </a:t>
            </a:r>
            <a:r>
              <a:rPr sz="1800" spc="-5" dirty="0">
                <a:latin typeface="Calibri"/>
                <a:cs typeface="Calibri"/>
              </a:rPr>
              <a:t>it is clear </a:t>
            </a:r>
            <a:r>
              <a:rPr sz="1800" spc="-10" dirty="0">
                <a:latin typeface="Calibri"/>
                <a:cs typeface="Calibri"/>
              </a:rPr>
              <a:t>that </a:t>
            </a:r>
            <a:r>
              <a:rPr sz="1800" spc="-5" dirty="0">
                <a:latin typeface="Calibri"/>
                <a:cs typeface="Calibri"/>
              </a:rPr>
              <a:t>time </a:t>
            </a:r>
            <a:r>
              <a:rPr sz="1800" dirty="0">
                <a:latin typeface="Calibri"/>
                <a:cs typeface="Calibri"/>
              </a:rPr>
              <a:t>t is </a:t>
            </a:r>
            <a:r>
              <a:rPr sz="1800" spc="-15" dirty="0">
                <a:latin typeface="Calibri"/>
                <a:cs typeface="Calibri"/>
              </a:rPr>
              <a:t>represented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 </a:t>
            </a:r>
            <a:r>
              <a:rPr sz="1800" dirty="0">
                <a:latin typeface="Calibri"/>
                <a:cs typeface="Calibri"/>
              </a:rPr>
              <a:t>OC, </a:t>
            </a:r>
            <a:r>
              <a:rPr sz="1800" spc="-5" dirty="0">
                <a:latin typeface="Calibri"/>
                <a:cs typeface="Calibri"/>
              </a:rPr>
              <a:t>initial velocity </a:t>
            </a:r>
            <a:r>
              <a:rPr sz="1800" dirty="0">
                <a:latin typeface="Calibri"/>
                <a:cs typeface="Calibri"/>
              </a:rPr>
              <a:t>u </a:t>
            </a:r>
            <a:r>
              <a:rPr sz="1800" spc="-5" dirty="0">
                <a:latin typeface="Calibri"/>
                <a:cs typeface="Calibri"/>
              </a:rPr>
              <a:t>by </a:t>
            </a:r>
            <a:r>
              <a:rPr sz="1800" spc="-10" dirty="0">
                <a:latin typeface="Calibri"/>
                <a:cs typeface="Calibri"/>
              </a:rPr>
              <a:t>OA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final velocity </a:t>
            </a:r>
            <a:r>
              <a:rPr sz="1800" spc="5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object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after</a:t>
            </a:r>
            <a:r>
              <a:rPr sz="1800" spc="-5" dirty="0">
                <a:latin typeface="Calibri"/>
                <a:cs typeface="Calibri"/>
              </a:rPr>
              <a:t> time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BC.</a:t>
            </a:r>
          </a:p>
          <a:p>
            <a:pPr marL="241300" indent="-229235">
              <a:lnSpc>
                <a:spcPts val="1835"/>
              </a:lnSpc>
              <a:spcBef>
                <a:spcPts val="359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10" dirty="0">
                <a:latin typeface="Calibri"/>
                <a:cs typeface="Calibri"/>
              </a:rPr>
              <a:t>From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given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figure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7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clear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BC=BD+DC=BD+OA.</a:t>
            </a:r>
            <a:endParaRPr sz="1800" dirty="0">
              <a:latin typeface="Calibri"/>
              <a:cs typeface="Calibri"/>
            </a:endParaRPr>
          </a:p>
          <a:p>
            <a:pPr marL="241300" marR="9495155">
              <a:lnSpc>
                <a:spcPct val="70000"/>
              </a:lnSpc>
              <a:spcBef>
                <a:spcPts val="325"/>
              </a:spcBef>
            </a:pPr>
            <a:r>
              <a:rPr sz="1800" spc="-10" dirty="0">
                <a:latin typeface="Calibri"/>
                <a:cs typeface="Calibri"/>
              </a:rPr>
              <a:t>So we </a:t>
            </a:r>
            <a:r>
              <a:rPr sz="1800" spc="-15" dirty="0">
                <a:latin typeface="Calibri"/>
                <a:cs typeface="Calibri"/>
              </a:rPr>
              <a:t>have 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v=BD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(1)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 dirty="0">
              <a:latin typeface="Calibri"/>
              <a:cs typeface="Calibri"/>
            </a:endParaRPr>
          </a:p>
          <a:p>
            <a:pPr marL="241300" indent="-229235">
              <a:lnSpc>
                <a:spcPts val="1835"/>
              </a:lnSpc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35" dirty="0">
                <a:latin typeface="Calibri"/>
                <a:cs typeface="Calibri"/>
              </a:rPr>
              <a:t>We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should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now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find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out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value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20" dirty="0">
                <a:latin typeface="Calibri"/>
                <a:cs typeface="Calibri"/>
              </a:rPr>
              <a:t>BD.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From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velocity-time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(Fig.</a:t>
            </a:r>
            <a:r>
              <a:rPr sz="1800" dirty="0">
                <a:latin typeface="Calibri"/>
                <a:cs typeface="Calibri"/>
              </a:rPr>
              <a:t> 7),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acceleration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endParaRPr sz="1800" dirty="0">
              <a:latin typeface="Calibri"/>
              <a:cs typeface="Calibri"/>
            </a:endParaRPr>
          </a:p>
          <a:p>
            <a:pPr marL="241300">
              <a:lnSpc>
                <a:spcPts val="1835"/>
              </a:lnSpc>
            </a:pPr>
            <a:r>
              <a:rPr sz="1800" spc="-10" dirty="0">
                <a:latin typeface="Calibri"/>
                <a:cs typeface="Calibri"/>
              </a:rPr>
              <a:t>given </a:t>
            </a:r>
            <a:r>
              <a:rPr sz="1800" spc="-15" dirty="0">
                <a:latin typeface="Calibri"/>
                <a:cs typeface="Calibri"/>
              </a:rPr>
              <a:t>by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953" y="4894021"/>
            <a:ext cx="4426585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35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which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gives,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BD=at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515"/>
              </a:lnSpc>
            </a:pPr>
            <a:r>
              <a:rPr sz="1800" spc="-10" dirty="0">
                <a:latin typeface="Calibri"/>
                <a:cs typeface="Calibri"/>
              </a:rPr>
              <a:t>putting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value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equation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get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515"/>
              </a:lnSpc>
            </a:pPr>
            <a:r>
              <a:rPr sz="1800" dirty="0">
                <a:latin typeface="Calibri"/>
                <a:cs typeface="Calibri"/>
              </a:rPr>
              <a:t>v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at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</a:pP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equation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relation.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689" y="4163567"/>
            <a:ext cx="2772710" cy="4764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16999" y="4194017"/>
            <a:ext cx="2851446" cy="235327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63200" y="0"/>
            <a:ext cx="1763168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1352" y="1327969"/>
            <a:ext cx="10744835" cy="362013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885"/>
              </a:spcBef>
            </a:pPr>
            <a:r>
              <a:rPr sz="1800" b="1" spc="-15" dirty="0">
                <a:latin typeface="Calibri"/>
                <a:cs typeface="Calibri"/>
              </a:rPr>
              <a:t>Equation</a:t>
            </a:r>
            <a:r>
              <a:rPr sz="1800" b="1" spc="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for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position</a:t>
            </a:r>
            <a:r>
              <a:rPr sz="1800" b="1" spc="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time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relation</a:t>
            </a:r>
            <a:endParaRPr sz="1800">
              <a:latin typeface="Calibri"/>
              <a:cs typeface="Calibri"/>
            </a:endParaRPr>
          </a:p>
          <a:p>
            <a:pPr marL="292100" indent="-228600">
              <a:lnSpc>
                <a:spcPts val="2055"/>
              </a:lnSpc>
              <a:spcBef>
                <a:spcPts val="795"/>
              </a:spcBef>
              <a:buFont typeface="Arial MT"/>
              <a:buChar char="•"/>
              <a:tabLst>
                <a:tab pos="291465" algn="l"/>
                <a:tab pos="292100" algn="l"/>
              </a:tabLst>
            </a:pPr>
            <a:r>
              <a:rPr sz="1800" spc="-5" dirty="0">
                <a:latin typeface="Calibri"/>
                <a:cs typeface="Calibri"/>
              </a:rPr>
              <a:t>Let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consider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has </a:t>
            </a:r>
            <a:r>
              <a:rPr sz="1800" spc="-20" dirty="0">
                <a:latin typeface="Calibri"/>
                <a:cs typeface="Calibri"/>
              </a:rPr>
              <a:t>travelled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 </a:t>
            </a:r>
            <a:r>
              <a:rPr sz="1800" dirty="0">
                <a:latin typeface="Calibri"/>
                <a:cs typeface="Calibri"/>
              </a:rPr>
              <a:t>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under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uniform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acceleration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a.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Fig.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7,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2055"/>
              </a:lnSpc>
            </a:pPr>
            <a:r>
              <a:rPr sz="1800" spc="-10" dirty="0">
                <a:latin typeface="Calibri"/>
                <a:cs typeface="Calibri"/>
              </a:rPr>
              <a:t>distance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travelled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obtained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area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enclosed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within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OABC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under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velocity-time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AB.</a:t>
            </a:r>
            <a:endParaRPr sz="1800">
              <a:latin typeface="Calibri"/>
              <a:cs typeface="Calibri"/>
            </a:endParaRPr>
          </a:p>
          <a:p>
            <a:pPr marL="292100" indent="-228600">
              <a:lnSpc>
                <a:spcPts val="2055"/>
              </a:lnSpc>
              <a:spcBef>
                <a:spcPts val="790"/>
              </a:spcBef>
              <a:buFont typeface="Arial MT"/>
              <a:buChar char="•"/>
              <a:tabLst>
                <a:tab pos="291465" algn="l"/>
                <a:tab pos="292100" algn="l"/>
              </a:tabLst>
            </a:pPr>
            <a:r>
              <a:rPr sz="1800" spc="-5" dirty="0">
                <a:latin typeface="Calibri"/>
                <a:cs typeface="Calibri"/>
              </a:rPr>
              <a:t>Thus,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travelled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given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1945"/>
              </a:lnSpc>
            </a:pPr>
            <a:r>
              <a:rPr sz="1800" i="1" dirty="0">
                <a:latin typeface="Calibri"/>
                <a:cs typeface="Calibri"/>
              </a:rPr>
              <a:t>s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area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OABC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(which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trapezium)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1945"/>
              </a:lnSpc>
            </a:pPr>
            <a:r>
              <a:rPr sz="1800" i="1" spc="-5" dirty="0">
                <a:latin typeface="Calibri"/>
                <a:cs typeface="Calibri"/>
              </a:rPr>
              <a:t>s</a:t>
            </a:r>
            <a:r>
              <a:rPr sz="1800" spc="-5" dirty="0">
                <a:latin typeface="Calibri"/>
                <a:cs typeface="Calibri"/>
              </a:rPr>
              <a:t>=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area</a:t>
            </a:r>
            <a:r>
              <a:rPr sz="1800" spc="5" dirty="0">
                <a:latin typeface="Calibri"/>
                <a:cs typeface="Calibri"/>
              </a:rPr>
              <a:t> of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rectangle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OADC</a:t>
            </a:r>
            <a:r>
              <a:rPr sz="1800" dirty="0">
                <a:latin typeface="Calibri"/>
                <a:cs typeface="Calibri"/>
              </a:rPr>
              <a:t> +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area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triangle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ABD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1945"/>
              </a:lnSpc>
            </a:pPr>
            <a:r>
              <a:rPr sz="1800" spc="-15" dirty="0">
                <a:latin typeface="Calibri"/>
                <a:cs typeface="Calibri"/>
              </a:rPr>
              <a:t>So,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1945"/>
              </a:lnSpc>
            </a:pPr>
            <a:r>
              <a:rPr sz="1800" spc="-10" dirty="0">
                <a:latin typeface="Calibri"/>
                <a:cs typeface="Calibri"/>
              </a:rPr>
              <a:t>s=OA×OC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 ½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×AD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×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BD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1945"/>
              </a:lnSpc>
            </a:pPr>
            <a:r>
              <a:rPr sz="1800" spc="-10" dirty="0">
                <a:latin typeface="Calibri"/>
                <a:cs typeface="Calibri"/>
              </a:rPr>
              <a:t>Substituting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OA=u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OC=AD=t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BD=at,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get</a:t>
            </a:r>
            <a:endParaRPr sz="1800">
              <a:latin typeface="Calibri"/>
              <a:cs typeface="Calibri"/>
            </a:endParaRPr>
          </a:p>
          <a:p>
            <a:pPr marL="292100" marR="8517890">
              <a:lnSpc>
                <a:spcPts val="1939"/>
              </a:lnSpc>
              <a:spcBef>
                <a:spcPts val="140"/>
              </a:spcBef>
            </a:pPr>
            <a:r>
              <a:rPr sz="1800" spc="-5" dirty="0">
                <a:latin typeface="Calibri"/>
                <a:cs typeface="Calibri"/>
              </a:rPr>
              <a:t>s=(u </a:t>
            </a:r>
            <a:r>
              <a:rPr sz="1800" dirty="0">
                <a:latin typeface="Calibri"/>
                <a:cs typeface="Calibri"/>
              </a:rPr>
              <a:t>× </a:t>
            </a:r>
            <a:r>
              <a:rPr sz="1800" spc="-5" dirty="0">
                <a:latin typeface="Calibri"/>
                <a:cs typeface="Calibri"/>
              </a:rPr>
              <a:t>t)+1/2×(t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× </a:t>
            </a:r>
            <a:r>
              <a:rPr sz="1800" spc="-10" dirty="0">
                <a:latin typeface="Calibri"/>
                <a:cs typeface="Calibri"/>
              </a:rPr>
              <a:t>at)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or,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1814"/>
              </a:lnSpc>
            </a:pPr>
            <a:r>
              <a:rPr sz="180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+ 1/2</a:t>
            </a:r>
            <a:r>
              <a:rPr sz="1800" spc="-15" dirty="0">
                <a:latin typeface="Calibri"/>
                <a:cs typeface="Calibri"/>
              </a:rPr>
              <a:t> at</a:t>
            </a:r>
            <a:r>
              <a:rPr sz="1800" spc="-22" baseline="25462" dirty="0">
                <a:latin typeface="Calibri"/>
                <a:cs typeface="Calibri"/>
              </a:rPr>
              <a:t>2</a:t>
            </a:r>
            <a:endParaRPr sz="1800" baseline="25462">
              <a:latin typeface="Calibri"/>
              <a:cs typeface="Calibri"/>
            </a:endParaRPr>
          </a:p>
          <a:p>
            <a:pPr marL="292100">
              <a:lnSpc>
                <a:spcPts val="2055"/>
              </a:lnSpc>
            </a:pP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equation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position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relation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2743200"/>
            <a:ext cx="2901842" cy="244930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64642" y="157261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0712" y="1196339"/>
            <a:ext cx="10430510" cy="1099659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2400" b="1" spc="-15" dirty="0">
                <a:latin typeface="Calibri"/>
                <a:cs typeface="Calibri"/>
              </a:rPr>
              <a:t>Equation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for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position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velocity</a:t>
            </a:r>
            <a:r>
              <a:rPr sz="2400" b="1" spc="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relation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ts val="1939"/>
              </a:lnSpc>
              <a:spcBef>
                <a:spcPts val="1040"/>
              </a:spcBef>
            </a:pPr>
            <a:r>
              <a:rPr sz="1800" spc="-10" dirty="0">
                <a:latin typeface="Calibri"/>
                <a:cs typeface="Calibri"/>
              </a:rPr>
              <a:t>Again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consider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graph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figure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7.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We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know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travelled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body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given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under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line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AB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area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trapezium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OABC.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So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have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0712" y="3733800"/>
            <a:ext cx="4634688" cy="22826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050"/>
              </a:lnSpc>
              <a:spcBef>
                <a:spcPts val="100"/>
              </a:spcBef>
            </a:pPr>
            <a:r>
              <a:rPr sz="1800" spc="-5" dirty="0" smtClean="0">
                <a:latin typeface="Calibri"/>
                <a:cs typeface="Calibri"/>
              </a:rPr>
              <a:t>Since</a:t>
            </a:r>
            <a:r>
              <a:rPr sz="1800" spc="35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OA+CB=u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OC=t </a:t>
            </a:r>
            <a:r>
              <a:rPr sz="1800" dirty="0">
                <a:latin typeface="Calibri"/>
                <a:cs typeface="Calibri"/>
              </a:rPr>
              <a:t>, </a:t>
            </a:r>
            <a:endParaRPr lang="en-IN" sz="1800" dirty="0" smtClean="0">
              <a:latin typeface="Calibri"/>
              <a:cs typeface="Calibri"/>
            </a:endParaRPr>
          </a:p>
          <a:p>
            <a:pPr marL="38100">
              <a:lnSpc>
                <a:spcPts val="2050"/>
              </a:lnSpc>
              <a:spcBef>
                <a:spcPts val="100"/>
              </a:spcBef>
            </a:pPr>
            <a:r>
              <a:rPr sz="1800" spc="-10" dirty="0" smtClean="0">
                <a:latin typeface="Calibri"/>
                <a:cs typeface="Calibri"/>
              </a:rPr>
              <a:t>we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thus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have</a:t>
            </a:r>
            <a:endParaRPr sz="1800" dirty="0">
              <a:latin typeface="Calibri"/>
              <a:cs typeface="Calibri"/>
            </a:endParaRPr>
          </a:p>
          <a:p>
            <a:pPr marL="38100" marR="1880235">
              <a:lnSpc>
                <a:spcPts val="1939"/>
              </a:lnSpc>
              <a:spcBef>
                <a:spcPts val="140"/>
              </a:spcBef>
            </a:pPr>
            <a:r>
              <a:rPr sz="1800" spc="-5" dirty="0">
                <a:latin typeface="Calibri"/>
                <a:cs typeface="Calibri"/>
              </a:rPr>
              <a:t>s=(u</a:t>
            </a:r>
            <a:r>
              <a:rPr sz="1800" dirty="0">
                <a:latin typeface="Calibri"/>
                <a:cs typeface="Calibri"/>
              </a:rPr>
              <a:t> +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v)t ×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½</a:t>
            </a:r>
            <a:r>
              <a:rPr sz="1800" spc="409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……………1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From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-10" dirty="0">
                <a:latin typeface="Calibri"/>
                <a:cs typeface="Calibri"/>
              </a:rPr>
              <a:t> relation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t=(v−u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) </a:t>
            </a:r>
            <a:r>
              <a:rPr sz="1800" spc="-10" dirty="0">
                <a:latin typeface="Calibri"/>
                <a:cs typeface="Calibri"/>
              </a:rPr>
              <a:t>×1/a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………………2</a:t>
            </a:r>
          </a:p>
          <a:p>
            <a:pPr marL="38100">
              <a:lnSpc>
                <a:spcPts val="1820"/>
              </a:lnSpc>
            </a:pPr>
            <a:r>
              <a:rPr sz="1800" spc="-15" dirty="0">
                <a:latin typeface="Calibri"/>
                <a:cs typeface="Calibri"/>
              </a:rPr>
              <a:t>putting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this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 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equation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-15" dirty="0">
                <a:latin typeface="Calibri"/>
                <a:cs typeface="Calibri"/>
              </a:rPr>
              <a:t> get</a:t>
            </a:r>
            <a:endParaRPr sz="1800" dirty="0">
              <a:latin typeface="Calibri"/>
              <a:cs typeface="Calibri"/>
            </a:endParaRPr>
          </a:p>
          <a:p>
            <a:pPr marL="38100" marR="2496185">
              <a:lnSpc>
                <a:spcPts val="1939"/>
              </a:lnSpc>
              <a:spcBef>
                <a:spcPts val="140"/>
              </a:spcBef>
            </a:pPr>
            <a:r>
              <a:rPr sz="1800" spc="-5" dirty="0">
                <a:latin typeface="Calibri"/>
                <a:cs typeface="Calibri"/>
              </a:rPr>
              <a:t>s=(u+ </a:t>
            </a:r>
            <a:r>
              <a:rPr sz="1800" dirty="0">
                <a:latin typeface="Calibri"/>
                <a:cs typeface="Calibri"/>
              </a:rPr>
              <a:t>v)/2 × (v−u </a:t>
            </a:r>
            <a:r>
              <a:rPr sz="1800" spc="-10" dirty="0">
                <a:latin typeface="Calibri"/>
                <a:cs typeface="Calibri"/>
              </a:rPr>
              <a:t>/a)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 </a:t>
            </a:r>
            <a:r>
              <a:rPr sz="1800" spc="-10" dirty="0">
                <a:latin typeface="Calibri"/>
                <a:cs typeface="Calibri"/>
              </a:rPr>
              <a:t>we </a:t>
            </a:r>
            <a:r>
              <a:rPr sz="1800" spc="-15" dirty="0">
                <a:latin typeface="Calibri"/>
                <a:cs typeface="Calibri"/>
              </a:rPr>
              <a:t>have 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v</a:t>
            </a:r>
            <a:r>
              <a:rPr sz="1800" b="1" spc="-7" baseline="25462" dirty="0">
                <a:latin typeface="Calibri"/>
                <a:cs typeface="Calibri"/>
              </a:rPr>
              <a:t>2</a:t>
            </a:r>
            <a:r>
              <a:rPr sz="1800" b="1" spc="-5" dirty="0">
                <a:latin typeface="Calibri"/>
                <a:cs typeface="Calibri"/>
              </a:rPr>
              <a:t>=u</a:t>
            </a:r>
            <a:r>
              <a:rPr sz="1800" b="1" spc="-7" baseline="25462" dirty="0">
                <a:latin typeface="Calibri"/>
                <a:cs typeface="Calibri"/>
              </a:rPr>
              <a:t>2</a:t>
            </a:r>
            <a:r>
              <a:rPr sz="1800" b="1" spc="-5" dirty="0">
                <a:latin typeface="Calibri"/>
                <a:cs typeface="Calibri"/>
              </a:rPr>
              <a:t>+2as</a:t>
            </a:r>
            <a:endParaRPr sz="1800" b="1" dirty="0">
              <a:latin typeface="Calibri"/>
              <a:cs typeface="Calibri"/>
            </a:endParaRPr>
          </a:p>
          <a:p>
            <a:pPr marL="38100">
              <a:lnSpc>
                <a:spcPts val="1925"/>
              </a:lnSpc>
            </a:pP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equation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5" dirty="0" smtClean="0">
                <a:latin typeface="Calibri"/>
                <a:cs typeface="Calibri"/>
              </a:rPr>
              <a:t>position</a:t>
            </a:r>
            <a:r>
              <a:rPr lang="en-IN" spc="5" dirty="0">
                <a:latin typeface="Calibri"/>
                <a:cs typeface="Calibri"/>
              </a:rPr>
              <a:t>-</a:t>
            </a:r>
            <a:r>
              <a:rPr sz="1800" spc="-5" dirty="0" smtClean="0">
                <a:latin typeface="Calibri"/>
                <a:cs typeface="Calibri"/>
              </a:rPr>
              <a:t>velocity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relation.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7110" y="2674047"/>
            <a:ext cx="3665927" cy="68170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86600" y="2971800"/>
            <a:ext cx="2901842" cy="244930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34600" y="296080"/>
            <a:ext cx="1847087" cy="90025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41004" y="152400"/>
            <a:ext cx="1923287" cy="1142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36073" y="2337435"/>
            <a:ext cx="218313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HOME</a:t>
            </a:r>
            <a:r>
              <a:rPr sz="20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2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3000" y="2667000"/>
            <a:ext cx="8382000" cy="1252008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84"/>
              </a:spcBef>
            </a:pPr>
            <a:r>
              <a:rPr spc="15" dirty="0">
                <a:latin typeface="Calibri"/>
                <a:cs typeface="Calibri"/>
              </a:rPr>
              <a:t>Q.A </a:t>
            </a:r>
            <a:r>
              <a:rPr spc="-10" dirty="0">
                <a:latin typeface="Calibri"/>
                <a:cs typeface="Calibri"/>
              </a:rPr>
              <a:t>train </a:t>
            </a:r>
            <a:r>
              <a:rPr dirty="0">
                <a:latin typeface="Calibri"/>
                <a:cs typeface="Calibri"/>
              </a:rPr>
              <a:t>is </a:t>
            </a:r>
            <a:r>
              <a:rPr spc="-15" dirty="0">
                <a:latin typeface="Calibri"/>
                <a:cs typeface="Calibri"/>
              </a:rPr>
              <a:t>travelling at </a:t>
            </a:r>
            <a:r>
              <a:rPr spc="5" dirty="0">
                <a:latin typeface="Calibri"/>
                <a:cs typeface="Calibri"/>
              </a:rPr>
              <a:t>a </a:t>
            </a:r>
            <a:r>
              <a:rPr dirty="0">
                <a:latin typeface="Calibri"/>
                <a:cs typeface="Calibri"/>
              </a:rPr>
              <a:t>speed of 90 </a:t>
            </a:r>
            <a:r>
              <a:rPr spc="-5" dirty="0">
                <a:latin typeface="Calibri"/>
                <a:cs typeface="Calibri"/>
              </a:rPr>
              <a:t>km/ </a:t>
            </a:r>
            <a:r>
              <a:rPr dirty="0">
                <a:latin typeface="Calibri"/>
                <a:cs typeface="Calibri"/>
              </a:rPr>
              <a:t>h. </a:t>
            </a:r>
            <a:r>
              <a:rPr spc="-20" dirty="0">
                <a:latin typeface="Calibri"/>
                <a:cs typeface="Calibri"/>
              </a:rPr>
              <a:t>Brakes </a:t>
            </a:r>
            <a:r>
              <a:rPr spc="-15" dirty="0">
                <a:latin typeface="Calibri"/>
                <a:cs typeface="Calibri"/>
              </a:rPr>
              <a:t>are </a:t>
            </a:r>
            <a:r>
              <a:rPr dirty="0">
                <a:latin typeface="Calibri"/>
                <a:cs typeface="Calibri"/>
              </a:rPr>
              <a:t>applied so as </a:t>
            </a:r>
            <a:r>
              <a:rPr spc="-20" dirty="0">
                <a:latin typeface="Calibri"/>
                <a:cs typeface="Calibri"/>
              </a:rPr>
              <a:t>to </a:t>
            </a:r>
            <a:r>
              <a:rPr spc="-6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produce </a:t>
            </a:r>
            <a:r>
              <a:rPr spc="5" dirty="0">
                <a:latin typeface="Calibri"/>
                <a:cs typeface="Calibri"/>
              </a:rPr>
              <a:t>a </a:t>
            </a:r>
            <a:r>
              <a:rPr spc="-10" dirty="0">
                <a:latin typeface="Calibri"/>
                <a:cs typeface="Calibri"/>
              </a:rPr>
              <a:t>uniform acceleration </a:t>
            </a:r>
            <a:r>
              <a:rPr dirty="0">
                <a:latin typeface="Calibri"/>
                <a:cs typeface="Calibri"/>
              </a:rPr>
              <a:t>of </a:t>
            </a:r>
            <a:r>
              <a:rPr spc="5" dirty="0">
                <a:latin typeface="Calibri"/>
                <a:cs typeface="Calibri"/>
              </a:rPr>
              <a:t>– </a:t>
            </a:r>
            <a:r>
              <a:rPr dirty="0">
                <a:latin typeface="Calibri"/>
                <a:cs typeface="Calibri"/>
              </a:rPr>
              <a:t>0.5 </a:t>
            </a:r>
            <a:r>
              <a:rPr spc="-5" dirty="0">
                <a:latin typeface="Calibri"/>
                <a:cs typeface="Calibri"/>
              </a:rPr>
              <a:t>m/ </a:t>
            </a:r>
            <a:r>
              <a:rPr dirty="0">
                <a:latin typeface="Calibri"/>
                <a:cs typeface="Calibri"/>
              </a:rPr>
              <a:t>sq. s. Find </a:t>
            </a:r>
            <a:r>
              <a:rPr spc="-5" dirty="0">
                <a:latin typeface="Calibri"/>
                <a:cs typeface="Calibri"/>
              </a:rPr>
              <a:t>how </a:t>
            </a:r>
            <a:r>
              <a:rPr spc="-15" dirty="0">
                <a:latin typeface="Calibri"/>
                <a:cs typeface="Calibri"/>
              </a:rPr>
              <a:t>far </a:t>
            </a:r>
            <a:r>
              <a:rPr spc="-5" dirty="0">
                <a:latin typeface="Calibri"/>
                <a:cs typeface="Calibri"/>
              </a:rPr>
              <a:t>the train </a:t>
            </a:r>
            <a:r>
              <a:rPr dirty="0">
                <a:latin typeface="Calibri"/>
                <a:cs typeface="Calibri"/>
              </a:rPr>
              <a:t> will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go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before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it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 </a:t>
            </a:r>
            <a:r>
              <a:rPr spc="-15" dirty="0">
                <a:latin typeface="Calibri"/>
                <a:cs typeface="Calibri"/>
              </a:rPr>
              <a:t>brought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to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20" dirty="0" smtClean="0">
                <a:latin typeface="Calibri"/>
                <a:cs typeface="Calibri"/>
              </a:rPr>
              <a:t>rest</a:t>
            </a:r>
            <a:r>
              <a:rPr lang="en-IN" spc="-20" dirty="0" smtClean="0">
                <a:latin typeface="Calibri"/>
                <a:cs typeface="Calibri"/>
              </a:rPr>
              <a:t>.</a:t>
            </a:r>
          </a:p>
          <a:p>
            <a:pPr marL="12700" marR="5080">
              <a:lnSpc>
                <a:spcPts val="3030"/>
              </a:lnSpc>
              <a:spcBef>
                <a:spcPts val="484"/>
              </a:spcBef>
            </a:pPr>
            <a:endParaRPr sz="2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28463">
            <a:off x="8734422" y="4064844"/>
            <a:ext cx="3035680" cy="21095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THANKING</a:t>
            </a:r>
            <a:r>
              <a:rPr spc="-15" dirty="0"/>
              <a:t> </a:t>
            </a:r>
            <a:r>
              <a:rPr spc="-60" dirty="0"/>
              <a:t>YOU</a:t>
            </a: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pc="-5" dirty="0"/>
              <a:t>ODM</a:t>
            </a:r>
            <a:r>
              <a:rPr spc="-40" dirty="0"/>
              <a:t> </a:t>
            </a:r>
            <a:r>
              <a:rPr spc="-45" dirty="0"/>
              <a:t>EDUCATIONAL</a:t>
            </a:r>
            <a:r>
              <a:rPr spc="-10" dirty="0"/>
              <a:t> </a:t>
            </a:r>
            <a:r>
              <a:rPr spc="-1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0" y="15240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578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 MT</vt:lpstr>
      <vt:lpstr>Calibri</vt:lpstr>
      <vt:lpstr>Calibri Light</vt:lpstr>
      <vt:lpstr>Office Theme</vt:lpstr>
      <vt:lpstr>MOTION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</dc:title>
  <dc:creator>CHIRANJEEB MOHAPATRA</dc:creator>
  <cp:lastModifiedBy>Chinu</cp:lastModifiedBy>
  <cp:revision>5</cp:revision>
  <dcterms:created xsi:type="dcterms:W3CDTF">2021-09-25T06:25:29Z</dcterms:created>
  <dcterms:modified xsi:type="dcterms:W3CDTF">2021-12-18T04:49:03Z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2021-09-25T00:00:00Z</vt:filetime>
  </property>
</Properties>
</file>