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</p:sldIdLst>
  <p:sldSz cx="12192000" cy="6858000"/>
  <p:notesSz cx="12192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756" y="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480558" y="1644853"/>
            <a:ext cx="1230883" cy="3917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0" i="0">
                <a:solidFill>
                  <a:schemeClr val="tx1"/>
                </a:solidFill>
                <a:latin typeface="Calibri Light"/>
                <a:cs typeface="Calibri Ligh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12/17/2021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400" b="0" i="0">
                <a:solidFill>
                  <a:srgbClr val="FF000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12/17/2021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400" b="0" i="0">
                <a:solidFill>
                  <a:srgbClr val="FF000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12/17/2021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400" b="0" i="0">
                <a:solidFill>
                  <a:srgbClr val="FF000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12/17/2021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12/17/2021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176398" y="2723540"/>
            <a:ext cx="7839202" cy="16910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400" b="0" i="0">
                <a:solidFill>
                  <a:srgbClr val="FF000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251610" y="2351102"/>
            <a:ext cx="9688779" cy="16230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12/17/2021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xfrm>
            <a:off x="5105400" y="1676400"/>
            <a:ext cx="1230883" cy="39179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63830">
              <a:lnSpc>
                <a:spcPct val="100000"/>
              </a:lnSpc>
              <a:spcBef>
                <a:spcPts val="100"/>
              </a:spcBef>
            </a:pPr>
            <a:r>
              <a:rPr b="1" spc="5" dirty="0"/>
              <a:t>M</a:t>
            </a:r>
            <a:r>
              <a:rPr b="1" spc="-85" dirty="0"/>
              <a:t>O</a:t>
            </a:r>
            <a:r>
              <a:rPr b="1" spc="-35" dirty="0"/>
              <a:t>T</a:t>
            </a:r>
            <a:r>
              <a:rPr b="1" spc="-10" dirty="0"/>
              <a:t>I</a:t>
            </a:r>
            <a:r>
              <a:rPr b="1" spc="-40" dirty="0"/>
              <a:t>O</a:t>
            </a:r>
            <a:r>
              <a:rPr b="1" dirty="0"/>
              <a:t>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876800" y="2209800"/>
            <a:ext cx="1869439" cy="812851"/>
          </a:xfrm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12700" marR="5080" algn="ctr">
              <a:lnSpc>
                <a:spcPct val="112000"/>
              </a:lnSpc>
              <a:spcBef>
                <a:spcPts val="60"/>
              </a:spcBef>
            </a:pPr>
            <a:r>
              <a:rPr sz="2400" spc="-5" dirty="0">
                <a:latin typeface="Calibri"/>
                <a:cs typeface="Calibri"/>
              </a:rPr>
              <a:t>CHAPTER</a:t>
            </a:r>
            <a:r>
              <a:rPr sz="2400" spc="-9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NO.8 </a:t>
            </a:r>
            <a:r>
              <a:rPr sz="2400" spc="-52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SUB: </a:t>
            </a:r>
            <a:r>
              <a:rPr sz="2400" spc="-10" dirty="0" smtClean="0">
                <a:latin typeface="Calibri"/>
                <a:cs typeface="Calibri"/>
              </a:rPr>
              <a:t>PHYSICS</a:t>
            </a:r>
            <a:endParaRPr sz="2000" dirty="0">
              <a:latin typeface="Calibri"/>
              <a:cs typeface="Calibri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134600" y="152400"/>
            <a:ext cx="1923288" cy="1143000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0" y="5250758"/>
            <a:ext cx="12192000" cy="160724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057400" y="1447800"/>
            <a:ext cx="7981950" cy="2049279"/>
          </a:xfrm>
          <a:prstGeom prst="rect">
            <a:avLst/>
          </a:prstGeom>
        </p:spPr>
        <p:txBody>
          <a:bodyPr vert="horz" wrap="square" lIns="0" tIns="101600" rIns="0" bIns="0" rtlCol="0">
            <a:spAutoFit/>
          </a:bodyPr>
          <a:lstStyle/>
          <a:p>
            <a:pPr marR="21590">
              <a:lnSpc>
                <a:spcPct val="100000"/>
              </a:lnSpc>
              <a:spcBef>
                <a:spcPts val="800"/>
              </a:spcBef>
              <a:tabLst>
                <a:tab pos="1412875" algn="l"/>
              </a:tabLst>
            </a:pPr>
            <a:r>
              <a:rPr sz="2000" spc="-5" dirty="0" smtClean="0">
                <a:solidFill>
                  <a:srgbClr val="FF0000"/>
                </a:solidFill>
                <a:latin typeface="Calibri"/>
                <a:cs typeface="Calibri"/>
              </a:rPr>
              <a:t>LEARNING</a:t>
            </a:r>
            <a:r>
              <a:rPr lang="en-IN" sz="2000" spc="-5" dirty="0" smtClean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000" spc="-10" dirty="0" smtClean="0">
                <a:solidFill>
                  <a:srgbClr val="FF0000"/>
                </a:solidFill>
                <a:latin typeface="Calibri"/>
                <a:cs typeface="Calibri"/>
              </a:rPr>
              <a:t>OBJECTIVE</a:t>
            </a:r>
            <a:endParaRPr sz="20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700"/>
              </a:spcBef>
            </a:pPr>
            <a:r>
              <a:rPr sz="2000" dirty="0">
                <a:latin typeface="Calibri"/>
                <a:cs typeface="Calibri"/>
              </a:rPr>
              <a:t>Students</a:t>
            </a:r>
            <a:r>
              <a:rPr sz="2000" spc="-8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will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be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able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to</a:t>
            </a:r>
            <a:endParaRPr sz="2000" dirty="0">
              <a:latin typeface="Calibri"/>
              <a:cs typeface="Calibri"/>
            </a:endParaRPr>
          </a:p>
          <a:p>
            <a:pPr marL="241300" indent="-228600">
              <a:lnSpc>
                <a:spcPct val="100000"/>
              </a:lnSpc>
              <a:spcBef>
                <a:spcPts val="720"/>
              </a:spcBef>
              <a:buFont typeface="Arial MT"/>
              <a:buChar char="•"/>
              <a:tabLst>
                <a:tab pos="241300" algn="l"/>
              </a:tabLst>
            </a:pPr>
            <a:r>
              <a:rPr sz="2000" spc="-10" dirty="0">
                <a:latin typeface="Calibri"/>
                <a:cs typeface="Calibri"/>
              </a:rPr>
              <a:t>Represent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graph between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velocity</a:t>
            </a:r>
            <a:r>
              <a:rPr sz="2000" spc="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–time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&amp;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distance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–</a:t>
            </a:r>
            <a:r>
              <a:rPr sz="2000" spc="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time</a:t>
            </a:r>
          </a:p>
          <a:p>
            <a:pPr marL="241300" indent="-228600">
              <a:lnSpc>
                <a:spcPts val="2735"/>
              </a:lnSpc>
              <a:spcBef>
                <a:spcPts val="720"/>
              </a:spcBef>
              <a:buFont typeface="Arial MT"/>
              <a:buChar char="•"/>
              <a:tabLst>
                <a:tab pos="241300" algn="l"/>
              </a:tabLst>
            </a:pPr>
            <a:r>
              <a:rPr sz="2000" dirty="0">
                <a:latin typeface="Calibri"/>
                <a:cs typeface="Calibri"/>
              </a:rPr>
              <a:t>Study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characteristics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-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graph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between</a:t>
            </a:r>
            <a:r>
              <a:rPr sz="2000" spc="-1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velocity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–time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&amp;</a:t>
            </a:r>
          </a:p>
          <a:p>
            <a:pPr marL="241300">
              <a:lnSpc>
                <a:spcPts val="2735"/>
              </a:lnSpc>
            </a:pPr>
            <a:r>
              <a:rPr sz="2000" spc="-5" dirty="0">
                <a:latin typeface="Calibri"/>
                <a:cs typeface="Calibri"/>
              </a:rPr>
              <a:t>distance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–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time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170899" y="152400"/>
            <a:ext cx="1993392" cy="917447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95656" y="4495798"/>
            <a:ext cx="2286000" cy="23622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51610" y="1959307"/>
            <a:ext cx="4486910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10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Graphical</a:t>
            </a:r>
            <a:r>
              <a:rPr sz="2400" b="1" spc="-65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400" b="1" spc="-10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representation</a:t>
            </a:r>
            <a:r>
              <a:rPr sz="2400" b="1" spc="-15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of</a:t>
            </a:r>
            <a:r>
              <a:rPr sz="2400" b="1" spc="-35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motion</a:t>
            </a:r>
            <a:endParaRPr sz="2400" b="1" dirty="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251611" y="2590800"/>
            <a:ext cx="9111590" cy="1624163"/>
          </a:xfrm>
          <a:prstGeom prst="rect">
            <a:avLst/>
          </a:prstGeom>
        </p:spPr>
        <p:txBody>
          <a:bodyPr vert="horz" wrap="square" lIns="0" tIns="33655" rIns="0" bIns="0" rtlCol="0">
            <a:spAutoFit/>
          </a:bodyPr>
          <a:lstStyle/>
          <a:p>
            <a:pPr marL="171450" indent="-171450">
              <a:lnSpc>
                <a:spcPct val="100000"/>
              </a:lnSpc>
              <a:spcBef>
                <a:spcPts val="265"/>
              </a:spcBef>
              <a:buFont typeface="Wingdings" panose="05000000000000000000" pitchFamily="2" charset="2"/>
              <a:buChar char="Ø"/>
              <a:tabLst>
                <a:tab pos="344170" algn="l"/>
              </a:tabLst>
            </a:pPr>
            <a:r>
              <a:rPr sz="1800" dirty="0" smtClean="0">
                <a:latin typeface="Calibri"/>
                <a:cs typeface="Calibri"/>
              </a:rPr>
              <a:t>A</a:t>
            </a:r>
            <a:r>
              <a:rPr sz="1800" spc="-10" dirty="0" smtClean="0">
                <a:latin typeface="Calibri"/>
                <a:cs typeface="Calibri"/>
              </a:rPr>
              <a:t> </a:t>
            </a:r>
            <a:r>
              <a:rPr sz="1800" spc="-15" dirty="0">
                <a:latin typeface="Calibri"/>
                <a:cs typeface="Calibri"/>
              </a:rPr>
              <a:t>graph</a:t>
            </a:r>
            <a:r>
              <a:rPr sz="1800" spc="6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is</a:t>
            </a:r>
            <a:r>
              <a:rPr sz="1800" spc="-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pictorial</a:t>
            </a:r>
            <a:r>
              <a:rPr sz="1800" spc="30" dirty="0">
                <a:latin typeface="Calibri"/>
                <a:cs typeface="Calibri"/>
              </a:rPr>
              <a:t> </a:t>
            </a:r>
            <a:r>
              <a:rPr sz="1800" spc="-15" dirty="0">
                <a:latin typeface="Calibri"/>
                <a:cs typeface="Calibri"/>
              </a:rPr>
              <a:t>representation</a:t>
            </a:r>
            <a:r>
              <a:rPr sz="1800" spc="90" dirty="0">
                <a:latin typeface="Calibri"/>
                <a:cs typeface="Calibri"/>
              </a:rPr>
              <a:t> </a:t>
            </a:r>
            <a:r>
              <a:rPr sz="1800" spc="5" dirty="0">
                <a:latin typeface="Calibri"/>
                <a:cs typeface="Calibri"/>
              </a:rPr>
              <a:t>of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the</a:t>
            </a:r>
            <a:r>
              <a:rPr sz="1800" spc="2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relation</a:t>
            </a:r>
            <a:r>
              <a:rPr sz="1800" spc="4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between</a:t>
            </a:r>
            <a:r>
              <a:rPr sz="1800" spc="4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two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sets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spc="5" dirty="0">
                <a:latin typeface="Calibri"/>
                <a:cs typeface="Calibri"/>
              </a:rPr>
              <a:t>of</a:t>
            </a:r>
            <a:r>
              <a:rPr sz="1800" spc="-20" dirty="0">
                <a:latin typeface="Calibri"/>
                <a:cs typeface="Calibri"/>
              </a:rPr>
              <a:t> </a:t>
            </a:r>
            <a:r>
              <a:rPr sz="1800" spc="-15" dirty="0">
                <a:latin typeface="Calibri"/>
                <a:cs typeface="Calibri"/>
              </a:rPr>
              <a:t>data</a:t>
            </a:r>
            <a:r>
              <a:rPr sz="1800" spc="35" dirty="0">
                <a:latin typeface="Calibri"/>
                <a:cs typeface="Calibri"/>
              </a:rPr>
              <a:t> </a:t>
            </a:r>
            <a:r>
              <a:rPr sz="1800" spc="5" dirty="0">
                <a:latin typeface="Calibri"/>
                <a:cs typeface="Calibri"/>
              </a:rPr>
              <a:t>of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which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one</a:t>
            </a:r>
            <a:r>
              <a:rPr sz="1800" spc="2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set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is</a:t>
            </a:r>
          </a:p>
          <a:p>
            <a:pPr marL="334645">
              <a:lnSpc>
                <a:spcPct val="100000"/>
              </a:lnSpc>
              <a:spcBef>
                <a:spcPts val="165"/>
              </a:spcBef>
            </a:pPr>
            <a:r>
              <a:rPr sz="1800" spc="5" dirty="0">
                <a:latin typeface="Calibri"/>
                <a:cs typeface="Calibri"/>
              </a:rPr>
              <a:t>of </a:t>
            </a:r>
            <a:r>
              <a:rPr sz="1800" spc="-15" dirty="0">
                <a:latin typeface="Calibri"/>
                <a:cs typeface="Calibri"/>
              </a:rPr>
              <a:t>dependent</a:t>
            </a:r>
            <a:r>
              <a:rPr sz="1800" spc="12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variables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and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the</a:t>
            </a:r>
            <a:r>
              <a:rPr sz="1800" spc="4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other</a:t>
            </a:r>
            <a:r>
              <a:rPr sz="1800" spc="3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set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is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5" dirty="0">
                <a:latin typeface="Calibri"/>
                <a:cs typeface="Calibri"/>
              </a:rPr>
              <a:t>of</a:t>
            </a:r>
            <a:r>
              <a:rPr sz="1800" spc="-1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independent</a:t>
            </a:r>
            <a:r>
              <a:rPr sz="1800" spc="12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variables.</a:t>
            </a:r>
            <a:endParaRPr sz="1800" dirty="0">
              <a:latin typeface="Calibri"/>
              <a:cs typeface="Calibri"/>
            </a:endParaRPr>
          </a:p>
          <a:p>
            <a:pPr marL="171450" marR="26670" indent="-171450">
              <a:lnSpc>
                <a:spcPct val="100000"/>
              </a:lnSpc>
              <a:spcBef>
                <a:spcPts val="1155"/>
              </a:spcBef>
              <a:buFont typeface="Wingdings" panose="05000000000000000000" pitchFamily="2" charset="2"/>
              <a:buChar char="Ø"/>
              <a:tabLst>
                <a:tab pos="344170" algn="l"/>
              </a:tabLst>
            </a:pPr>
            <a:r>
              <a:rPr sz="1800" spc="-80" dirty="0" smtClean="0">
                <a:latin typeface="Calibri"/>
                <a:cs typeface="Calibri"/>
              </a:rPr>
              <a:t>To</a:t>
            </a:r>
            <a:r>
              <a:rPr sz="1800" spc="5" dirty="0" smtClean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describe</a:t>
            </a:r>
            <a:r>
              <a:rPr sz="1800" spc="3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the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motion</a:t>
            </a:r>
            <a:r>
              <a:rPr sz="1800" spc="-10" dirty="0">
                <a:latin typeface="Calibri"/>
                <a:cs typeface="Calibri"/>
              </a:rPr>
              <a:t> </a:t>
            </a:r>
            <a:r>
              <a:rPr sz="1800" spc="5" dirty="0">
                <a:latin typeface="Calibri"/>
                <a:cs typeface="Calibri"/>
              </a:rPr>
              <a:t>of</a:t>
            </a:r>
            <a:r>
              <a:rPr sz="1800" spc="-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an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object,</a:t>
            </a:r>
            <a:r>
              <a:rPr sz="180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we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can use</a:t>
            </a:r>
            <a:r>
              <a:rPr sz="1800" spc="4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line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-15" dirty="0">
                <a:latin typeface="Calibri"/>
                <a:cs typeface="Calibri"/>
              </a:rPr>
              <a:t>graphs.</a:t>
            </a:r>
            <a:r>
              <a:rPr sz="1800" spc="7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In</a:t>
            </a:r>
            <a:r>
              <a:rPr sz="1800" spc="-1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this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case,</a:t>
            </a:r>
            <a:r>
              <a:rPr sz="1800" spc="2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line</a:t>
            </a:r>
            <a:r>
              <a:rPr sz="1800" spc="35" dirty="0">
                <a:latin typeface="Calibri"/>
                <a:cs typeface="Calibri"/>
              </a:rPr>
              <a:t> </a:t>
            </a:r>
            <a:r>
              <a:rPr sz="1800" spc="-15" dirty="0">
                <a:latin typeface="Calibri"/>
                <a:cs typeface="Calibri"/>
              </a:rPr>
              <a:t>graphs</a:t>
            </a:r>
            <a:r>
              <a:rPr sz="1800" spc="3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show</a:t>
            </a:r>
            <a:endParaRPr sz="1800" dirty="0">
              <a:latin typeface="Calibri"/>
              <a:cs typeface="Calibri"/>
            </a:endParaRPr>
          </a:p>
          <a:p>
            <a:pPr marL="309245">
              <a:lnSpc>
                <a:spcPct val="100000"/>
              </a:lnSpc>
              <a:spcBef>
                <a:spcPts val="145"/>
              </a:spcBef>
            </a:pPr>
            <a:r>
              <a:rPr sz="1800" spc="-15" dirty="0">
                <a:latin typeface="Calibri"/>
                <a:cs typeface="Calibri"/>
              </a:rPr>
              <a:t>dependence</a:t>
            </a:r>
            <a:r>
              <a:rPr sz="1800" spc="12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of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one </a:t>
            </a:r>
            <a:r>
              <a:rPr sz="1800" spc="-20" dirty="0">
                <a:latin typeface="Calibri"/>
                <a:cs typeface="Calibri"/>
              </a:rPr>
              <a:t>physical</a:t>
            </a:r>
            <a:r>
              <a:rPr sz="1800" spc="50" dirty="0">
                <a:latin typeface="Calibri"/>
                <a:cs typeface="Calibri"/>
              </a:rPr>
              <a:t> </a:t>
            </a:r>
            <a:r>
              <a:rPr sz="1800" spc="-25" dirty="0">
                <a:latin typeface="Calibri"/>
                <a:cs typeface="Calibri"/>
              </a:rPr>
              <a:t>quantity,</a:t>
            </a:r>
            <a:r>
              <a:rPr sz="1800" spc="6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such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as</a:t>
            </a:r>
            <a:r>
              <a:rPr sz="1800" dirty="0">
                <a:latin typeface="Calibri"/>
                <a:cs typeface="Calibri"/>
              </a:rPr>
              <a:t> </a:t>
            </a:r>
            <a:r>
              <a:rPr sz="1800" spc="-15" dirty="0">
                <a:latin typeface="Calibri"/>
                <a:cs typeface="Calibri"/>
              </a:rPr>
              <a:t>distance</a:t>
            </a:r>
            <a:r>
              <a:rPr sz="1800" spc="7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or</a:t>
            </a:r>
            <a:r>
              <a:rPr sz="1800" spc="-20" dirty="0">
                <a:latin typeface="Calibri"/>
                <a:cs typeface="Calibri"/>
              </a:rPr>
              <a:t> velocity,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on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another</a:t>
            </a:r>
            <a:r>
              <a:rPr sz="1800" spc="25" dirty="0">
                <a:latin typeface="Calibri"/>
                <a:cs typeface="Calibri"/>
              </a:rPr>
              <a:t> </a:t>
            </a:r>
            <a:r>
              <a:rPr sz="1800" spc="-25" dirty="0">
                <a:latin typeface="Calibri"/>
                <a:cs typeface="Calibri"/>
              </a:rPr>
              <a:t>quantity,</a:t>
            </a:r>
            <a:r>
              <a:rPr sz="1800" spc="6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such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as</a:t>
            </a:r>
            <a:endParaRPr sz="1800" dirty="0">
              <a:latin typeface="Calibri"/>
              <a:cs typeface="Calibri"/>
            </a:endParaRPr>
          </a:p>
          <a:p>
            <a:pPr marL="317500">
              <a:lnSpc>
                <a:spcPct val="100000"/>
              </a:lnSpc>
              <a:spcBef>
                <a:spcPts val="145"/>
              </a:spcBef>
            </a:pPr>
            <a:r>
              <a:rPr sz="1800" spc="-5" dirty="0">
                <a:latin typeface="Calibri"/>
                <a:cs typeface="Calibri"/>
              </a:rPr>
              <a:t>time.</a:t>
            </a:r>
            <a:endParaRPr sz="1800" dirty="0">
              <a:latin typeface="Calibri"/>
              <a:cs typeface="Calibri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134600" y="152400"/>
            <a:ext cx="1923287" cy="1142999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09600" y="1295400"/>
            <a:ext cx="9692234" cy="3071354"/>
          </a:xfrm>
          <a:prstGeom prst="rect">
            <a:avLst/>
          </a:prstGeom>
        </p:spPr>
        <p:txBody>
          <a:bodyPr vert="horz" wrap="square" lIns="0" tIns="15875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0"/>
              </a:spcBef>
            </a:pPr>
            <a:r>
              <a:rPr sz="2400" b="1" spc="-1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Distance</a:t>
            </a:r>
            <a:r>
              <a:rPr sz="2400" b="1" spc="1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400" b="1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-</a:t>
            </a:r>
            <a:r>
              <a:rPr sz="2400" b="1" spc="-1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400" b="1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Time</a:t>
            </a:r>
            <a:r>
              <a:rPr sz="2400" b="1" spc="-1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400" b="1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Graphs</a:t>
            </a:r>
            <a:endParaRPr sz="2400" dirty="0">
              <a:latin typeface="Calibri"/>
              <a:cs typeface="Calibri"/>
            </a:endParaRPr>
          </a:p>
          <a:p>
            <a:pPr marL="241300" indent="-228600">
              <a:lnSpc>
                <a:spcPct val="100000"/>
              </a:lnSpc>
              <a:spcBef>
                <a:spcPts val="1155"/>
              </a:spcBef>
              <a:buFont typeface="Wingdings" panose="05000000000000000000" pitchFamily="2" charset="2"/>
              <a:buChar char="Ø"/>
              <a:tabLst>
                <a:tab pos="356870" algn="l"/>
              </a:tabLst>
            </a:pPr>
            <a:r>
              <a:rPr sz="1800" dirty="0" smtClean="0">
                <a:cs typeface="Calibri"/>
              </a:rPr>
              <a:t>The</a:t>
            </a:r>
            <a:r>
              <a:rPr sz="1800" spc="20" dirty="0" smtClean="0">
                <a:cs typeface="Calibri"/>
              </a:rPr>
              <a:t> </a:t>
            </a:r>
            <a:r>
              <a:rPr sz="1800" spc="-10" dirty="0">
                <a:cs typeface="Calibri"/>
              </a:rPr>
              <a:t>change</a:t>
            </a:r>
            <a:r>
              <a:rPr sz="1800" spc="45" dirty="0">
                <a:cs typeface="Calibri"/>
              </a:rPr>
              <a:t> </a:t>
            </a:r>
            <a:r>
              <a:rPr sz="1800" dirty="0">
                <a:cs typeface="Calibri"/>
              </a:rPr>
              <a:t>in</a:t>
            </a:r>
            <a:r>
              <a:rPr sz="1800" spc="15" dirty="0">
                <a:cs typeface="Calibri"/>
              </a:rPr>
              <a:t> </a:t>
            </a:r>
            <a:r>
              <a:rPr sz="1800" spc="-5" dirty="0">
                <a:cs typeface="Calibri"/>
              </a:rPr>
              <a:t>the</a:t>
            </a:r>
            <a:r>
              <a:rPr sz="1800" spc="25" dirty="0">
                <a:cs typeface="Calibri"/>
              </a:rPr>
              <a:t> </a:t>
            </a:r>
            <a:r>
              <a:rPr sz="1800" spc="-5" dirty="0">
                <a:cs typeface="Calibri"/>
              </a:rPr>
              <a:t>position</a:t>
            </a:r>
            <a:r>
              <a:rPr sz="1800" spc="15" dirty="0">
                <a:cs typeface="Calibri"/>
              </a:rPr>
              <a:t> </a:t>
            </a:r>
            <a:r>
              <a:rPr sz="1800" spc="5" dirty="0">
                <a:cs typeface="Calibri"/>
              </a:rPr>
              <a:t>of </a:t>
            </a:r>
            <a:r>
              <a:rPr sz="1800" dirty="0">
                <a:cs typeface="Calibri"/>
              </a:rPr>
              <a:t>an</a:t>
            </a:r>
            <a:r>
              <a:rPr sz="1800" spc="25" dirty="0">
                <a:cs typeface="Calibri"/>
              </a:rPr>
              <a:t> </a:t>
            </a:r>
            <a:r>
              <a:rPr sz="1800" spc="-5" dirty="0">
                <a:cs typeface="Calibri"/>
              </a:rPr>
              <a:t>object</a:t>
            </a:r>
            <a:r>
              <a:rPr sz="1800" dirty="0">
                <a:cs typeface="Calibri"/>
              </a:rPr>
              <a:t> with</a:t>
            </a:r>
            <a:r>
              <a:rPr sz="1800" spc="15" dirty="0">
                <a:cs typeface="Calibri"/>
              </a:rPr>
              <a:t> </a:t>
            </a:r>
            <a:r>
              <a:rPr sz="1800" dirty="0">
                <a:cs typeface="Calibri"/>
              </a:rPr>
              <a:t>time</a:t>
            </a:r>
            <a:r>
              <a:rPr sz="1800" spc="-10" dirty="0">
                <a:cs typeface="Calibri"/>
              </a:rPr>
              <a:t> </a:t>
            </a:r>
            <a:r>
              <a:rPr sz="1800" spc="-5" dirty="0">
                <a:cs typeface="Calibri"/>
              </a:rPr>
              <a:t>can</a:t>
            </a:r>
            <a:r>
              <a:rPr sz="1800" spc="25" dirty="0">
                <a:cs typeface="Calibri"/>
              </a:rPr>
              <a:t> </a:t>
            </a:r>
            <a:r>
              <a:rPr sz="1800" spc="-5" dirty="0">
                <a:cs typeface="Calibri"/>
              </a:rPr>
              <a:t>be</a:t>
            </a:r>
            <a:r>
              <a:rPr sz="1800" spc="45" dirty="0">
                <a:cs typeface="Calibri"/>
              </a:rPr>
              <a:t> </a:t>
            </a:r>
            <a:r>
              <a:rPr sz="1800" spc="-15" dirty="0">
                <a:cs typeface="Calibri"/>
              </a:rPr>
              <a:t>represented</a:t>
            </a:r>
            <a:r>
              <a:rPr sz="1800" spc="85" dirty="0">
                <a:cs typeface="Calibri"/>
              </a:rPr>
              <a:t> </a:t>
            </a:r>
            <a:r>
              <a:rPr sz="1800" spc="5" dirty="0">
                <a:cs typeface="Calibri"/>
              </a:rPr>
              <a:t>on</a:t>
            </a:r>
            <a:r>
              <a:rPr sz="1800" spc="20" dirty="0">
                <a:cs typeface="Calibri"/>
              </a:rPr>
              <a:t> </a:t>
            </a:r>
            <a:r>
              <a:rPr sz="1800" spc="-5" dirty="0">
                <a:cs typeface="Calibri"/>
              </a:rPr>
              <a:t>the</a:t>
            </a:r>
            <a:r>
              <a:rPr sz="1800" spc="20" dirty="0">
                <a:cs typeface="Calibri"/>
              </a:rPr>
              <a:t> </a:t>
            </a:r>
            <a:r>
              <a:rPr sz="1800" spc="-20" dirty="0">
                <a:cs typeface="Calibri"/>
              </a:rPr>
              <a:t>distance-time</a:t>
            </a:r>
            <a:r>
              <a:rPr sz="1800" spc="65" dirty="0">
                <a:cs typeface="Calibri"/>
              </a:rPr>
              <a:t> </a:t>
            </a:r>
            <a:r>
              <a:rPr sz="1800" spc="-15" dirty="0">
                <a:cs typeface="Calibri"/>
              </a:rPr>
              <a:t>graph.</a:t>
            </a:r>
            <a:endParaRPr sz="1800" dirty="0">
              <a:cs typeface="Calibri"/>
            </a:endParaRPr>
          </a:p>
          <a:p>
            <a:pPr marL="241300" indent="-228600">
              <a:lnSpc>
                <a:spcPct val="100000"/>
              </a:lnSpc>
              <a:spcBef>
                <a:spcPts val="1155"/>
              </a:spcBef>
              <a:buFont typeface="Wingdings" panose="05000000000000000000" pitchFamily="2" charset="2"/>
              <a:buChar char="Ø"/>
              <a:tabLst>
                <a:tab pos="356870" algn="l"/>
              </a:tabLst>
            </a:pPr>
            <a:r>
              <a:rPr sz="1800" dirty="0" smtClean="0">
                <a:cs typeface="Calibri"/>
              </a:rPr>
              <a:t>In</a:t>
            </a:r>
            <a:r>
              <a:rPr sz="1800" spc="25" dirty="0" smtClean="0">
                <a:cs typeface="Calibri"/>
              </a:rPr>
              <a:t> </a:t>
            </a:r>
            <a:r>
              <a:rPr sz="1800" spc="-5" dirty="0">
                <a:cs typeface="Calibri"/>
              </a:rPr>
              <a:t>this</a:t>
            </a:r>
            <a:r>
              <a:rPr sz="1800" spc="20" dirty="0">
                <a:cs typeface="Calibri"/>
              </a:rPr>
              <a:t> </a:t>
            </a:r>
            <a:r>
              <a:rPr sz="1800" spc="-15" dirty="0">
                <a:cs typeface="Calibri"/>
              </a:rPr>
              <a:t>graph,</a:t>
            </a:r>
            <a:r>
              <a:rPr sz="1800" spc="60" dirty="0">
                <a:cs typeface="Calibri"/>
              </a:rPr>
              <a:t> </a:t>
            </a:r>
            <a:r>
              <a:rPr sz="1800" spc="-5" dirty="0">
                <a:cs typeface="Calibri"/>
              </a:rPr>
              <a:t>time</a:t>
            </a:r>
            <a:r>
              <a:rPr sz="1800" spc="5" dirty="0">
                <a:cs typeface="Calibri"/>
              </a:rPr>
              <a:t> </a:t>
            </a:r>
            <a:r>
              <a:rPr sz="1800" spc="-5" dirty="0">
                <a:cs typeface="Calibri"/>
              </a:rPr>
              <a:t>is</a:t>
            </a:r>
            <a:r>
              <a:rPr sz="1800" spc="20" dirty="0">
                <a:cs typeface="Calibri"/>
              </a:rPr>
              <a:t> </a:t>
            </a:r>
            <a:r>
              <a:rPr sz="1800" spc="-20" dirty="0">
                <a:cs typeface="Calibri"/>
              </a:rPr>
              <a:t>taken</a:t>
            </a:r>
            <a:r>
              <a:rPr sz="1800" spc="20" dirty="0">
                <a:cs typeface="Calibri"/>
              </a:rPr>
              <a:t> </a:t>
            </a:r>
            <a:r>
              <a:rPr sz="1800" dirty="0">
                <a:cs typeface="Calibri"/>
              </a:rPr>
              <a:t>along</a:t>
            </a:r>
            <a:r>
              <a:rPr sz="1800" spc="25" dirty="0">
                <a:cs typeface="Calibri"/>
              </a:rPr>
              <a:t> </a:t>
            </a:r>
            <a:r>
              <a:rPr sz="1800" spc="-5" dirty="0">
                <a:cs typeface="Calibri"/>
              </a:rPr>
              <a:t>the</a:t>
            </a:r>
            <a:r>
              <a:rPr sz="1800" spc="20" dirty="0">
                <a:cs typeface="Calibri"/>
              </a:rPr>
              <a:t> </a:t>
            </a:r>
            <a:r>
              <a:rPr sz="1800" spc="-25" dirty="0">
                <a:cs typeface="Calibri"/>
              </a:rPr>
              <a:t>x-axis</a:t>
            </a:r>
            <a:r>
              <a:rPr sz="1800" spc="15" dirty="0">
                <a:cs typeface="Calibri"/>
              </a:rPr>
              <a:t> </a:t>
            </a:r>
            <a:r>
              <a:rPr sz="1800" spc="-5" dirty="0">
                <a:cs typeface="Calibri"/>
              </a:rPr>
              <a:t>and</a:t>
            </a:r>
            <a:r>
              <a:rPr sz="1800" spc="20" dirty="0">
                <a:cs typeface="Calibri"/>
              </a:rPr>
              <a:t> </a:t>
            </a:r>
            <a:r>
              <a:rPr sz="1800" spc="-15" dirty="0">
                <a:cs typeface="Calibri"/>
              </a:rPr>
              <a:t>distance</a:t>
            </a:r>
            <a:r>
              <a:rPr sz="1800" spc="65" dirty="0">
                <a:cs typeface="Calibri"/>
              </a:rPr>
              <a:t> </a:t>
            </a:r>
            <a:r>
              <a:rPr sz="1800" spc="-5" dirty="0">
                <a:cs typeface="Calibri"/>
              </a:rPr>
              <a:t>is </a:t>
            </a:r>
            <a:r>
              <a:rPr sz="1800" spc="-20" dirty="0">
                <a:cs typeface="Calibri"/>
              </a:rPr>
              <a:t>taken</a:t>
            </a:r>
            <a:r>
              <a:rPr sz="1800" spc="20" dirty="0">
                <a:cs typeface="Calibri"/>
              </a:rPr>
              <a:t> </a:t>
            </a:r>
            <a:r>
              <a:rPr sz="1800" spc="-5" dirty="0">
                <a:cs typeface="Calibri"/>
              </a:rPr>
              <a:t>along</a:t>
            </a:r>
            <a:r>
              <a:rPr sz="1800" spc="25" dirty="0">
                <a:cs typeface="Calibri"/>
              </a:rPr>
              <a:t> </a:t>
            </a:r>
            <a:r>
              <a:rPr sz="1800" spc="-5" dirty="0">
                <a:cs typeface="Calibri"/>
              </a:rPr>
              <a:t>the</a:t>
            </a:r>
            <a:r>
              <a:rPr sz="1800" spc="20" dirty="0">
                <a:cs typeface="Calibri"/>
              </a:rPr>
              <a:t> </a:t>
            </a:r>
            <a:r>
              <a:rPr sz="1800" spc="-10" dirty="0">
                <a:cs typeface="Calibri"/>
              </a:rPr>
              <a:t>y-axis.</a:t>
            </a:r>
            <a:endParaRPr sz="1800" dirty="0">
              <a:cs typeface="Calibri"/>
            </a:endParaRPr>
          </a:p>
          <a:p>
            <a:pPr marL="241300" indent="-228600">
              <a:lnSpc>
                <a:spcPct val="100000"/>
              </a:lnSpc>
              <a:spcBef>
                <a:spcPts val="1155"/>
              </a:spcBef>
              <a:buFont typeface="Wingdings" panose="05000000000000000000" pitchFamily="2" charset="2"/>
              <a:buChar char="Ø"/>
              <a:tabLst>
                <a:tab pos="356870" algn="l"/>
              </a:tabLst>
            </a:pPr>
            <a:r>
              <a:rPr sz="1800" dirty="0" smtClean="0">
                <a:cs typeface="Calibri"/>
              </a:rPr>
              <a:t>The</a:t>
            </a:r>
            <a:r>
              <a:rPr sz="1800" spc="20" dirty="0" smtClean="0">
                <a:cs typeface="Calibri"/>
              </a:rPr>
              <a:t> </a:t>
            </a:r>
            <a:r>
              <a:rPr sz="1800" spc="-10" dirty="0">
                <a:cs typeface="Calibri"/>
              </a:rPr>
              <a:t>distance</a:t>
            </a:r>
            <a:r>
              <a:rPr sz="1800" spc="50" dirty="0">
                <a:cs typeface="Calibri"/>
              </a:rPr>
              <a:t> </a:t>
            </a:r>
            <a:r>
              <a:rPr sz="1800" dirty="0">
                <a:cs typeface="Calibri"/>
              </a:rPr>
              <a:t>time</a:t>
            </a:r>
            <a:r>
              <a:rPr sz="1800" spc="15" dirty="0">
                <a:cs typeface="Calibri"/>
              </a:rPr>
              <a:t> </a:t>
            </a:r>
            <a:r>
              <a:rPr sz="1800" spc="-15" dirty="0">
                <a:cs typeface="Calibri"/>
              </a:rPr>
              <a:t>graph</a:t>
            </a:r>
            <a:r>
              <a:rPr sz="1800" spc="45" dirty="0">
                <a:cs typeface="Calibri"/>
              </a:rPr>
              <a:t> </a:t>
            </a:r>
            <a:r>
              <a:rPr sz="1800" spc="-15" dirty="0">
                <a:cs typeface="Calibri"/>
              </a:rPr>
              <a:t>for</a:t>
            </a:r>
            <a:r>
              <a:rPr sz="1800" dirty="0">
                <a:cs typeface="Calibri"/>
              </a:rPr>
              <a:t> a</a:t>
            </a:r>
            <a:r>
              <a:rPr sz="1800" spc="5" dirty="0">
                <a:cs typeface="Calibri"/>
              </a:rPr>
              <a:t> </a:t>
            </a:r>
            <a:r>
              <a:rPr sz="1800" spc="-5" dirty="0">
                <a:cs typeface="Calibri"/>
              </a:rPr>
              <a:t>body</a:t>
            </a:r>
            <a:r>
              <a:rPr sz="1800" spc="35" dirty="0">
                <a:cs typeface="Calibri"/>
              </a:rPr>
              <a:t> </a:t>
            </a:r>
            <a:r>
              <a:rPr sz="1800" dirty="0">
                <a:cs typeface="Calibri"/>
              </a:rPr>
              <a:t>moving </a:t>
            </a:r>
            <a:r>
              <a:rPr sz="1800" spc="-15" dirty="0">
                <a:cs typeface="Calibri"/>
              </a:rPr>
              <a:t>at</a:t>
            </a:r>
            <a:r>
              <a:rPr sz="1800" spc="30" dirty="0">
                <a:cs typeface="Calibri"/>
              </a:rPr>
              <a:t> </a:t>
            </a:r>
            <a:r>
              <a:rPr sz="1800" spc="-10" dirty="0">
                <a:cs typeface="Calibri"/>
              </a:rPr>
              <a:t>uniform</a:t>
            </a:r>
            <a:r>
              <a:rPr sz="1800" spc="30" dirty="0">
                <a:cs typeface="Calibri"/>
              </a:rPr>
              <a:t> </a:t>
            </a:r>
            <a:r>
              <a:rPr sz="1800" spc="-10" dirty="0">
                <a:cs typeface="Calibri"/>
              </a:rPr>
              <a:t>speed</a:t>
            </a:r>
            <a:r>
              <a:rPr sz="1800" spc="70" dirty="0">
                <a:cs typeface="Calibri"/>
              </a:rPr>
              <a:t> </a:t>
            </a:r>
            <a:r>
              <a:rPr sz="1800" dirty="0">
                <a:cs typeface="Calibri"/>
              </a:rPr>
              <a:t>is</a:t>
            </a:r>
            <a:r>
              <a:rPr sz="1800" spc="-10" dirty="0">
                <a:cs typeface="Calibri"/>
              </a:rPr>
              <a:t> always</a:t>
            </a:r>
            <a:r>
              <a:rPr sz="1800" dirty="0">
                <a:cs typeface="Calibri"/>
              </a:rPr>
              <a:t> a</a:t>
            </a:r>
            <a:r>
              <a:rPr sz="1800" spc="5" dirty="0">
                <a:cs typeface="Calibri"/>
              </a:rPr>
              <a:t> </a:t>
            </a:r>
            <a:r>
              <a:rPr sz="1800" spc="-20" dirty="0">
                <a:cs typeface="Calibri"/>
              </a:rPr>
              <a:t>straight</a:t>
            </a:r>
            <a:r>
              <a:rPr sz="1800" spc="70" dirty="0">
                <a:cs typeface="Calibri"/>
              </a:rPr>
              <a:t> </a:t>
            </a:r>
            <a:r>
              <a:rPr sz="1800" spc="-5" dirty="0">
                <a:cs typeface="Calibri"/>
              </a:rPr>
              <a:t>line</a:t>
            </a:r>
            <a:r>
              <a:rPr sz="1800" spc="25" dirty="0">
                <a:cs typeface="Calibri"/>
              </a:rPr>
              <a:t> </a:t>
            </a:r>
            <a:r>
              <a:rPr sz="1800" dirty="0">
                <a:cs typeface="Calibri"/>
              </a:rPr>
              <a:t>as</a:t>
            </a:r>
            <a:r>
              <a:rPr sz="1800" spc="25" dirty="0">
                <a:cs typeface="Calibri"/>
              </a:rPr>
              <a:t> </a:t>
            </a:r>
            <a:r>
              <a:rPr sz="1800" spc="-10" dirty="0">
                <a:cs typeface="Calibri"/>
              </a:rPr>
              <a:t>distance</a:t>
            </a:r>
            <a:r>
              <a:rPr sz="1800" spc="50" dirty="0">
                <a:cs typeface="Calibri"/>
              </a:rPr>
              <a:t> </a:t>
            </a:r>
            <a:r>
              <a:rPr sz="1800" spc="-15" dirty="0">
                <a:cs typeface="Calibri"/>
              </a:rPr>
              <a:t>travelled</a:t>
            </a:r>
            <a:r>
              <a:rPr sz="1800" spc="45" dirty="0">
                <a:cs typeface="Calibri"/>
              </a:rPr>
              <a:t> </a:t>
            </a:r>
            <a:r>
              <a:rPr sz="1800" spc="-5" dirty="0">
                <a:cs typeface="Calibri"/>
              </a:rPr>
              <a:t>by</a:t>
            </a:r>
            <a:r>
              <a:rPr sz="1800" spc="30" dirty="0">
                <a:cs typeface="Calibri"/>
              </a:rPr>
              <a:t> </a:t>
            </a:r>
            <a:r>
              <a:rPr sz="1800" spc="-5" dirty="0">
                <a:cs typeface="Calibri"/>
              </a:rPr>
              <a:t>the</a:t>
            </a:r>
            <a:endParaRPr sz="1800" dirty="0">
              <a:cs typeface="Calibri"/>
            </a:endParaRPr>
          </a:p>
          <a:p>
            <a:pPr marL="356870">
              <a:lnSpc>
                <a:spcPct val="100000"/>
              </a:lnSpc>
              <a:spcBef>
                <a:spcPts val="170"/>
              </a:spcBef>
            </a:pPr>
            <a:r>
              <a:rPr sz="1800" spc="-5" dirty="0">
                <a:cs typeface="Calibri"/>
              </a:rPr>
              <a:t>body</a:t>
            </a:r>
            <a:r>
              <a:rPr sz="1800" spc="25" dirty="0">
                <a:cs typeface="Calibri"/>
              </a:rPr>
              <a:t> </a:t>
            </a:r>
            <a:r>
              <a:rPr sz="1800" dirty="0">
                <a:cs typeface="Calibri"/>
              </a:rPr>
              <a:t>is</a:t>
            </a:r>
            <a:r>
              <a:rPr sz="1800" spc="-10" dirty="0">
                <a:cs typeface="Calibri"/>
              </a:rPr>
              <a:t> directly</a:t>
            </a:r>
            <a:r>
              <a:rPr sz="1800" spc="50" dirty="0">
                <a:cs typeface="Calibri"/>
              </a:rPr>
              <a:t> </a:t>
            </a:r>
            <a:r>
              <a:rPr sz="1800" spc="-5" dirty="0">
                <a:cs typeface="Calibri"/>
              </a:rPr>
              <a:t>proportional</a:t>
            </a:r>
            <a:r>
              <a:rPr sz="1800" spc="25" dirty="0">
                <a:cs typeface="Calibri"/>
              </a:rPr>
              <a:t> </a:t>
            </a:r>
            <a:r>
              <a:rPr sz="1800" spc="-15" dirty="0">
                <a:cs typeface="Calibri"/>
              </a:rPr>
              <a:t>to</a:t>
            </a:r>
            <a:r>
              <a:rPr sz="1800" spc="10" dirty="0">
                <a:cs typeface="Calibri"/>
              </a:rPr>
              <a:t> </a:t>
            </a:r>
            <a:r>
              <a:rPr sz="1800" dirty="0">
                <a:cs typeface="Calibri"/>
              </a:rPr>
              <a:t>time</a:t>
            </a:r>
            <a:r>
              <a:rPr sz="1800" spc="-10" dirty="0">
                <a:cs typeface="Calibri"/>
              </a:rPr>
              <a:t> </a:t>
            </a:r>
            <a:r>
              <a:rPr sz="1800" dirty="0">
                <a:cs typeface="Calibri"/>
              </a:rPr>
              <a:t>as</a:t>
            </a:r>
            <a:r>
              <a:rPr sz="1800" spc="20" dirty="0">
                <a:cs typeface="Calibri"/>
              </a:rPr>
              <a:t> </a:t>
            </a:r>
            <a:r>
              <a:rPr sz="1800" dirty="0">
                <a:cs typeface="Calibri"/>
              </a:rPr>
              <a:t>shown</a:t>
            </a:r>
            <a:r>
              <a:rPr sz="1800" spc="-10" dirty="0">
                <a:cs typeface="Calibri"/>
              </a:rPr>
              <a:t> </a:t>
            </a:r>
            <a:r>
              <a:rPr sz="1800" spc="-5" dirty="0">
                <a:cs typeface="Calibri"/>
              </a:rPr>
              <a:t>below</a:t>
            </a:r>
            <a:r>
              <a:rPr sz="1800" spc="30" dirty="0">
                <a:cs typeface="Calibri"/>
              </a:rPr>
              <a:t> </a:t>
            </a:r>
            <a:r>
              <a:rPr sz="1800" dirty="0">
                <a:cs typeface="Calibri"/>
              </a:rPr>
              <a:t>in</a:t>
            </a:r>
            <a:r>
              <a:rPr sz="1800" spc="-15" dirty="0">
                <a:cs typeface="Calibri"/>
              </a:rPr>
              <a:t> </a:t>
            </a:r>
            <a:r>
              <a:rPr sz="1800" spc="-5" dirty="0">
                <a:cs typeface="Calibri"/>
              </a:rPr>
              <a:t>the</a:t>
            </a:r>
            <a:r>
              <a:rPr sz="1800" spc="45" dirty="0">
                <a:cs typeface="Calibri"/>
              </a:rPr>
              <a:t> </a:t>
            </a:r>
            <a:r>
              <a:rPr sz="1800" spc="-10" dirty="0">
                <a:cs typeface="Calibri"/>
              </a:rPr>
              <a:t>figure</a:t>
            </a:r>
            <a:r>
              <a:rPr sz="1800" spc="40" dirty="0">
                <a:cs typeface="Calibri"/>
              </a:rPr>
              <a:t> </a:t>
            </a:r>
            <a:r>
              <a:rPr sz="1800" dirty="0">
                <a:cs typeface="Calibri"/>
              </a:rPr>
              <a:t>1.</a:t>
            </a:r>
          </a:p>
          <a:p>
            <a:pPr marL="355600" indent="-342900">
              <a:lnSpc>
                <a:spcPct val="100000"/>
              </a:lnSpc>
              <a:spcBef>
                <a:spcPts val="890"/>
              </a:spcBef>
              <a:buFont typeface="Wingdings" panose="05000000000000000000" pitchFamily="2" charset="2"/>
              <a:buChar char="Ø"/>
              <a:tabLst>
                <a:tab pos="240665" algn="l"/>
                <a:tab pos="241300" algn="l"/>
              </a:tabLst>
            </a:pPr>
            <a:r>
              <a:rPr sz="1800" spc="-5" dirty="0">
                <a:cs typeface="Calibri"/>
              </a:rPr>
              <a:t>The</a:t>
            </a:r>
            <a:r>
              <a:rPr sz="1800" spc="15" dirty="0">
                <a:cs typeface="Calibri"/>
              </a:rPr>
              <a:t> </a:t>
            </a:r>
            <a:r>
              <a:rPr sz="1800" spc="-10" dirty="0">
                <a:cs typeface="Calibri"/>
              </a:rPr>
              <a:t>distance</a:t>
            </a:r>
            <a:r>
              <a:rPr sz="1800" spc="35" dirty="0">
                <a:cs typeface="Calibri"/>
              </a:rPr>
              <a:t> </a:t>
            </a:r>
            <a:r>
              <a:rPr sz="1800" spc="-5" dirty="0">
                <a:cs typeface="Calibri"/>
              </a:rPr>
              <a:t>time</a:t>
            </a:r>
            <a:r>
              <a:rPr sz="1800" spc="25" dirty="0">
                <a:cs typeface="Calibri"/>
              </a:rPr>
              <a:t> </a:t>
            </a:r>
            <a:r>
              <a:rPr sz="1800" spc="-15" dirty="0">
                <a:cs typeface="Calibri"/>
              </a:rPr>
              <a:t>graph</a:t>
            </a:r>
            <a:r>
              <a:rPr sz="1800" spc="35" dirty="0">
                <a:cs typeface="Calibri"/>
              </a:rPr>
              <a:t> </a:t>
            </a:r>
            <a:r>
              <a:rPr sz="1800" spc="-15" dirty="0">
                <a:cs typeface="Calibri"/>
              </a:rPr>
              <a:t>for</a:t>
            </a:r>
            <a:r>
              <a:rPr sz="1800" spc="5" dirty="0">
                <a:cs typeface="Calibri"/>
              </a:rPr>
              <a:t> </a:t>
            </a:r>
            <a:r>
              <a:rPr sz="1800" dirty="0">
                <a:cs typeface="Calibri"/>
              </a:rPr>
              <a:t>a</a:t>
            </a:r>
            <a:r>
              <a:rPr sz="1800" spc="-5" dirty="0">
                <a:cs typeface="Calibri"/>
              </a:rPr>
              <a:t> body</a:t>
            </a:r>
            <a:r>
              <a:rPr sz="1800" spc="25" dirty="0">
                <a:cs typeface="Calibri"/>
              </a:rPr>
              <a:t> </a:t>
            </a:r>
            <a:r>
              <a:rPr sz="1800" dirty="0">
                <a:cs typeface="Calibri"/>
              </a:rPr>
              <a:t>moving</a:t>
            </a:r>
            <a:r>
              <a:rPr sz="1800" spc="-10" dirty="0">
                <a:cs typeface="Calibri"/>
              </a:rPr>
              <a:t> </a:t>
            </a:r>
            <a:r>
              <a:rPr sz="1800" dirty="0">
                <a:cs typeface="Calibri"/>
              </a:rPr>
              <a:t>with</a:t>
            </a:r>
            <a:r>
              <a:rPr sz="1800" spc="15" dirty="0">
                <a:cs typeface="Calibri"/>
              </a:rPr>
              <a:t> </a:t>
            </a:r>
            <a:r>
              <a:rPr sz="1800" spc="-10" dirty="0">
                <a:cs typeface="Calibri"/>
              </a:rPr>
              <a:t>non-uniform</a:t>
            </a:r>
            <a:r>
              <a:rPr sz="1800" spc="45" dirty="0">
                <a:cs typeface="Calibri"/>
              </a:rPr>
              <a:t> </a:t>
            </a:r>
            <a:r>
              <a:rPr sz="1800" spc="-10" dirty="0">
                <a:cs typeface="Calibri"/>
              </a:rPr>
              <a:t>speed</a:t>
            </a:r>
            <a:r>
              <a:rPr sz="1800" spc="65" dirty="0">
                <a:cs typeface="Calibri"/>
              </a:rPr>
              <a:t> </a:t>
            </a:r>
            <a:r>
              <a:rPr sz="1800" spc="-5" dirty="0">
                <a:cs typeface="Calibri"/>
              </a:rPr>
              <a:t>is</a:t>
            </a:r>
            <a:r>
              <a:rPr sz="1800" spc="-10" dirty="0">
                <a:cs typeface="Calibri"/>
              </a:rPr>
              <a:t> </a:t>
            </a:r>
            <a:r>
              <a:rPr sz="1800" dirty="0">
                <a:cs typeface="Calibri"/>
              </a:rPr>
              <a:t>a</a:t>
            </a:r>
            <a:r>
              <a:rPr sz="1800" spc="-5" dirty="0">
                <a:cs typeface="Calibri"/>
              </a:rPr>
              <a:t> curve</a:t>
            </a:r>
            <a:r>
              <a:rPr sz="1800" spc="20" dirty="0">
                <a:cs typeface="Calibri"/>
              </a:rPr>
              <a:t> </a:t>
            </a:r>
            <a:r>
              <a:rPr sz="1800" spc="-5" dirty="0">
                <a:cs typeface="Calibri"/>
              </a:rPr>
              <a:t>and</a:t>
            </a:r>
            <a:r>
              <a:rPr sz="1800" spc="10" dirty="0">
                <a:cs typeface="Calibri"/>
              </a:rPr>
              <a:t> </a:t>
            </a:r>
            <a:r>
              <a:rPr sz="1800" spc="-5" dirty="0">
                <a:cs typeface="Calibri"/>
              </a:rPr>
              <a:t>is</a:t>
            </a:r>
            <a:r>
              <a:rPr sz="1800" spc="20" dirty="0">
                <a:cs typeface="Calibri"/>
              </a:rPr>
              <a:t> </a:t>
            </a:r>
            <a:r>
              <a:rPr sz="1800" spc="-5" dirty="0">
                <a:cs typeface="Calibri"/>
              </a:rPr>
              <a:t>shown</a:t>
            </a:r>
            <a:r>
              <a:rPr sz="1800" spc="-10" dirty="0">
                <a:cs typeface="Calibri"/>
              </a:rPr>
              <a:t> </a:t>
            </a:r>
            <a:r>
              <a:rPr sz="1800" spc="-5" dirty="0">
                <a:cs typeface="Calibri"/>
              </a:rPr>
              <a:t>below</a:t>
            </a:r>
            <a:r>
              <a:rPr sz="1800" spc="35" dirty="0">
                <a:cs typeface="Calibri"/>
              </a:rPr>
              <a:t> </a:t>
            </a:r>
            <a:r>
              <a:rPr sz="1800" spc="-5" dirty="0">
                <a:cs typeface="Calibri"/>
              </a:rPr>
              <a:t>in</a:t>
            </a:r>
            <a:r>
              <a:rPr sz="1800" spc="10" dirty="0">
                <a:cs typeface="Calibri"/>
              </a:rPr>
              <a:t> </a:t>
            </a:r>
            <a:r>
              <a:rPr sz="1800" spc="-5" dirty="0">
                <a:cs typeface="Calibri"/>
              </a:rPr>
              <a:t>the</a:t>
            </a:r>
            <a:r>
              <a:rPr sz="1800" spc="20" dirty="0">
                <a:cs typeface="Calibri"/>
              </a:rPr>
              <a:t> </a:t>
            </a:r>
            <a:r>
              <a:rPr sz="1800" spc="-15" dirty="0">
                <a:cs typeface="Calibri"/>
              </a:rPr>
              <a:t>figure</a:t>
            </a:r>
            <a:r>
              <a:rPr sz="1800" spc="35" dirty="0">
                <a:cs typeface="Calibri"/>
              </a:rPr>
              <a:t> </a:t>
            </a:r>
            <a:r>
              <a:rPr sz="1800" dirty="0">
                <a:cs typeface="Calibri"/>
              </a:rPr>
              <a:t>2</a:t>
            </a:r>
            <a:r>
              <a:rPr sz="1800" dirty="0">
                <a:latin typeface="Calibri"/>
                <a:cs typeface="Calibri"/>
              </a:rPr>
              <a:t>.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505200" y="4648200"/>
            <a:ext cx="4489216" cy="1922447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210800" y="27709"/>
            <a:ext cx="1881529" cy="1115291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26502" y="1828800"/>
            <a:ext cx="959866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solidFill>
                  <a:srgbClr val="000000"/>
                </a:solidFill>
              </a:rPr>
              <a:t>The</a:t>
            </a:r>
            <a:r>
              <a:rPr sz="1800" spc="15" dirty="0">
                <a:solidFill>
                  <a:srgbClr val="000000"/>
                </a:solidFill>
              </a:rPr>
              <a:t> </a:t>
            </a:r>
            <a:r>
              <a:rPr sz="1800" spc="-15" dirty="0">
                <a:solidFill>
                  <a:srgbClr val="000000"/>
                </a:solidFill>
              </a:rPr>
              <a:t>distance</a:t>
            </a:r>
            <a:r>
              <a:rPr sz="1800" spc="40" dirty="0">
                <a:solidFill>
                  <a:srgbClr val="000000"/>
                </a:solidFill>
              </a:rPr>
              <a:t> </a:t>
            </a:r>
            <a:r>
              <a:rPr sz="1800" spc="-5" dirty="0">
                <a:solidFill>
                  <a:srgbClr val="000000"/>
                </a:solidFill>
              </a:rPr>
              <a:t>time</a:t>
            </a:r>
            <a:r>
              <a:rPr sz="1800" spc="20" dirty="0">
                <a:solidFill>
                  <a:srgbClr val="000000"/>
                </a:solidFill>
              </a:rPr>
              <a:t> </a:t>
            </a:r>
            <a:r>
              <a:rPr sz="1800" spc="-15" dirty="0">
                <a:solidFill>
                  <a:srgbClr val="000000"/>
                </a:solidFill>
              </a:rPr>
              <a:t>graph</a:t>
            </a:r>
            <a:r>
              <a:rPr sz="1800" spc="40" dirty="0">
                <a:solidFill>
                  <a:srgbClr val="000000"/>
                </a:solidFill>
              </a:rPr>
              <a:t> </a:t>
            </a:r>
            <a:r>
              <a:rPr sz="1800" spc="-5" dirty="0">
                <a:solidFill>
                  <a:srgbClr val="000000"/>
                </a:solidFill>
              </a:rPr>
              <a:t>is </a:t>
            </a:r>
            <a:r>
              <a:rPr sz="1800" spc="-15" dirty="0">
                <a:solidFill>
                  <a:srgbClr val="000000"/>
                </a:solidFill>
              </a:rPr>
              <a:t>parallel</a:t>
            </a:r>
            <a:r>
              <a:rPr sz="1800" spc="70" dirty="0">
                <a:solidFill>
                  <a:srgbClr val="000000"/>
                </a:solidFill>
              </a:rPr>
              <a:t> </a:t>
            </a:r>
            <a:r>
              <a:rPr sz="1800" spc="-15" dirty="0">
                <a:solidFill>
                  <a:srgbClr val="000000"/>
                </a:solidFill>
              </a:rPr>
              <a:t>to</a:t>
            </a:r>
            <a:r>
              <a:rPr sz="1800" spc="10" dirty="0">
                <a:solidFill>
                  <a:srgbClr val="000000"/>
                </a:solidFill>
              </a:rPr>
              <a:t> </a:t>
            </a:r>
            <a:r>
              <a:rPr sz="1800" spc="-5" dirty="0">
                <a:solidFill>
                  <a:srgbClr val="000000"/>
                </a:solidFill>
              </a:rPr>
              <a:t>time </a:t>
            </a:r>
            <a:r>
              <a:rPr sz="1800" spc="-15" dirty="0">
                <a:solidFill>
                  <a:srgbClr val="000000"/>
                </a:solidFill>
              </a:rPr>
              <a:t>axis</a:t>
            </a:r>
            <a:r>
              <a:rPr sz="1800" spc="40" dirty="0">
                <a:solidFill>
                  <a:srgbClr val="000000"/>
                </a:solidFill>
              </a:rPr>
              <a:t> </a:t>
            </a:r>
            <a:r>
              <a:rPr sz="1800" spc="-5" dirty="0">
                <a:solidFill>
                  <a:srgbClr val="000000"/>
                </a:solidFill>
              </a:rPr>
              <a:t>when</a:t>
            </a:r>
            <a:r>
              <a:rPr sz="1800" spc="15" dirty="0">
                <a:solidFill>
                  <a:srgbClr val="000000"/>
                </a:solidFill>
              </a:rPr>
              <a:t> </a:t>
            </a:r>
            <a:r>
              <a:rPr sz="1800" spc="-5" dirty="0">
                <a:solidFill>
                  <a:srgbClr val="000000"/>
                </a:solidFill>
              </a:rPr>
              <a:t>the</a:t>
            </a:r>
            <a:r>
              <a:rPr sz="1800" spc="20" dirty="0">
                <a:solidFill>
                  <a:srgbClr val="000000"/>
                </a:solidFill>
              </a:rPr>
              <a:t> </a:t>
            </a:r>
            <a:r>
              <a:rPr sz="1800" spc="-5" dirty="0">
                <a:solidFill>
                  <a:srgbClr val="000000"/>
                </a:solidFill>
              </a:rPr>
              <a:t>object</a:t>
            </a:r>
            <a:r>
              <a:rPr sz="1800" spc="20" dirty="0">
                <a:solidFill>
                  <a:srgbClr val="000000"/>
                </a:solidFill>
              </a:rPr>
              <a:t> </a:t>
            </a:r>
            <a:r>
              <a:rPr sz="1800" spc="-5" dirty="0">
                <a:solidFill>
                  <a:srgbClr val="000000"/>
                </a:solidFill>
              </a:rPr>
              <a:t>is </a:t>
            </a:r>
            <a:r>
              <a:rPr sz="1800" spc="-15" dirty="0">
                <a:solidFill>
                  <a:srgbClr val="000000"/>
                </a:solidFill>
              </a:rPr>
              <a:t>at</a:t>
            </a:r>
            <a:r>
              <a:rPr sz="1800" spc="20" dirty="0">
                <a:solidFill>
                  <a:srgbClr val="000000"/>
                </a:solidFill>
              </a:rPr>
              <a:t> </a:t>
            </a:r>
            <a:r>
              <a:rPr sz="1800" spc="-20" dirty="0">
                <a:solidFill>
                  <a:srgbClr val="000000"/>
                </a:solidFill>
              </a:rPr>
              <a:t>rest</a:t>
            </a:r>
            <a:r>
              <a:rPr sz="1800" spc="20" dirty="0">
                <a:solidFill>
                  <a:srgbClr val="000000"/>
                </a:solidFill>
              </a:rPr>
              <a:t> </a:t>
            </a:r>
            <a:r>
              <a:rPr sz="1800" spc="-5" dirty="0">
                <a:solidFill>
                  <a:srgbClr val="000000"/>
                </a:solidFill>
              </a:rPr>
              <a:t>and</a:t>
            </a:r>
            <a:r>
              <a:rPr sz="1800" spc="15" dirty="0">
                <a:solidFill>
                  <a:srgbClr val="000000"/>
                </a:solidFill>
              </a:rPr>
              <a:t> </a:t>
            </a:r>
            <a:r>
              <a:rPr sz="1800" spc="-5" dirty="0">
                <a:solidFill>
                  <a:srgbClr val="000000"/>
                </a:solidFill>
              </a:rPr>
              <a:t>is</a:t>
            </a:r>
            <a:r>
              <a:rPr sz="1800" spc="20" dirty="0">
                <a:solidFill>
                  <a:srgbClr val="000000"/>
                </a:solidFill>
              </a:rPr>
              <a:t> </a:t>
            </a:r>
            <a:r>
              <a:rPr sz="1800" spc="-5" dirty="0">
                <a:solidFill>
                  <a:srgbClr val="000000"/>
                </a:solidFill>
              </a:rPr>
              <a:t>shown below</a:t>
            </a:r>
            <a:r>
              <a:rPr sz="1800" spc="10" dirty="0">
                <a:solidFill>
                  <a:srgbClr val="000000"/>
                </a:solidFill>
              </a:rPr>
              <a:t> </a:t>
            </a:r>
            <a:r>
              <a:rPr sz="1800" dirty="0">
                <a:solidFill>
                  <a:srgbClr val="000000"/>
                </a:solidFill>
              </a:rPr>
              <a:t>in</a:t>
            </a:r>
            <a:r>
              <a:rPr sz="1800" spc="10" dirty="0">
                <a:solidFill>
                  <a:srgbClr val="000000"/>
                </a:solidFill>
              </a:rPr>
              <a:t> </a:t>
            </a:r>
            <a:r>
              <a:rPr sz="1800" spc="-15" dirty="0">
                <a:solidFill>
                  <a:srgbClr val="000000"/>
                </a:solidFill>
              </a:rPr>
              <a:t>figure</a:t>
            </a:r>
            <a:r>
              <a:rPr sz="1800" spc="114" dirty="0">
                <a:solidFill>
                  <a:srgbClr val="000000"/>
                </a:solidFill>
              </a:rPr>
              <a:t> </a:t>
            </a:r>
            <a:r>
              <a:rPr sz="1800" dirty="0">
                <a:solidFill>
                  <a:srgbClr val="000000"/>
                </a:solidFill>
              </a:rPr>
              <a:t>3</a:t>
            </a:r>
            <a:endParaRPr sz="1800" dirty="0"/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276600" y="2971800"/>
            <a:ext cx="4050864" cy="1806338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207371" y="158150"/>
            <a:ext cx="1923287" cy="1142999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35527" y="1019780"/>
            <a:ext cx="3345873" cy="380873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2400" b="1" spc="-20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Velocity</a:t>
            </a:r>
            <a:r>
              <a:rPr sz="2400" b="1" spc="10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400" b="1" spc="-5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-</a:t>
            </a:r>
            <a:r>
              <a:rPr sz="2400" b="1" spc="-30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400" b="1" spc="-5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time</a:t>
            </a:r>
            <a:r>
              <a:rPr sz="2400" b="1" spc="-20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400" b="1" spc="-10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graphs</a:t>
            </a:r>
            <a:endParaRPr sz="2400" b="1" dirty="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28600" y="1524000"/>
            <a:ext cx="11022228" cy="247785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6870" marR="240029" indent="-344805">
              <a:lnSpc>
                <a:spcPct val="106700"/>
              </a:lnSpc>
              <a:spcBef>
                <a:spcPts val="100"/>
              </a:spcBef>
              <a:buFont typeface="Wingdings" panose="05000000000000000000" pitchFamily="2" charset="2"/>
              <a:buChar char="Ø"/>
              <a:tabLst>
                <a:tab pos="356870" algn="l"/>
              </a:tabLst>
            </a:pPr>
            <a:r>
              <a:rPr sz="1800" spc="-5" dirty="0" smtClean="0">
                <a:latin typeface="Calibri"/>
                <a:cs typeface="Calibri"/>
              </a:rPr>
              <a:t>The</a:t>
            </a:r>
            <a:r>
              <a:rPr sz="1800" spc="15" dirty="0" smtClean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variation</a:t>
            </a:r>
            <a:r>
              <a:rPr sz="1800" spc="-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in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velocity</a:t>
            </a:r>
            <a:r>
              <a:rPr sz="1800" spc="2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with</a:t>
            </a:r>
            <a:r>
              <a:rPr sz="1800" spc="-1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time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spc="-15" dirty="0">
                <a:latin typeface="Calibri"/>
                <a:cs typeface="Calibri"/>
              </a:rPr>
              <a:t>for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an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object</a:t>
            </a:r>
            <a:r>
              <a:rPr sz="180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moving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in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 </a:t>
            </a:r>
            <a:r>
              <a:rPr sz="1800" spc="-20" dirty="0">
                <a:latin typeface="Calibri"/>
                <a:cs typeface="Calibri"/>
              </a:rPr>
              <a:t>straight</a:t>
            </a:r>
            <a:r>
              <a:rPr sz="1800" spc="4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line</a:t>
            </a:r>
            <a:r>
              <a:rPr sz="1800" spc="4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can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be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spc="-20" dirty="0">
                <a:latin typeface="Calibri"/>
                <a:cs typeface="Calibri"/>
              </a:rPr>
              <a:t>represented</a:t>
            </a:r>
            <a:r>
              <a:rPr sz="1800" spc="11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by</a:t>
            </a:r>
            <a:r>
              <a:rPr sz="1800" dirty="0">
                <a:latin typeface="Calibri"/>
                <a:cs typeface="Calibri"/>
              </a:rPr>
              <a:t> a velocity-time </a:t>
            </a:r>
            <a:r>
              <a:rPr sz="1800" spc="-390" dirty="0">
                <a:latin typeface="Calibri"/>
                <a:cs typeface="Calibri"/>
              </a:rPr>
              <a:t> </a:t>
            </a:r>
            <a:r>
              <a:rPr sz="1800" spc="-15" dirty="0">
                <a:latin typeface="Calibri"/>
                <a:cs typeface="Calibri"/>
              </a:rPr>
              <a:t>graph.</a:t>
            </a:r>
            <a:endParaRPr sz="1800" dirty="0">
              <a:latin typeface="Calibri"/>
              <a:cs typeface="Calibri"/>
            </a:endParaRPr>
          </a:p>
          <a:p>
            <a:pPr marL="298450" indent="-285750">
              <a:lnSpc>
                <a:spcPct val="100000"/>
              </a:lnSpc>
              <a:spcBef>
                <a:spcPts val="1150"/>
              </a:spcBef>
              <a:buFont typeface="Wingdings" panose="05000000000000000000" pitchFamily="2" charset="2"/>
              <a:buChar char="Ø"/>
              <a:tabLst>
                <a:tab pos="356870" algn="l"/>
              </a:tabLst>
            </a:pPr>
            <a:r>
              <a:rPr sz="1800" dirty="0" smtClean="0">
                <a:latin typeface="Calibri"/>
                <a:cs typeface="Calibri"/>
              </a:rPr>
              <a:t>In</a:t>
            </a:r>
            <a:r>
              <a:rPr sz="1800" spc="15" dirty="0" smtClean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this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spc="-15" dirty="0">
                <a:latin typeface="Calibri"/>
                <a:cs typeface="Calibri"/>
              </a:rPr>
              <a:t>graph,</a:t>
            </a:r>
            <a:r>
              <a:rPr sz="1800" spc="5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time</a:t>
            </a:r>
            <a:r>
              <a:rPr sz="1800" spc="-1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is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-20" dirty="0">
                <a:latin typeface="Calibri"/>
                <a:cs typeface="Calibri"/>
              </a:rPr>
              <a:t>represented</a:t>
            </a:r>
            <a:r>
              <a:rPr sz="1800" spc="11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along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the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x-axis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and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the</a:t>
            </a:r>
            <a:r>
              <a:rPr sz="1800" spc="4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velocity</a:t>
            </a:r>
            <a:r>
              <a:rPr sz="180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is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spc="-20" dirty="0">
                <a:latin typeface="Calibri"/>
                <a:cs typeface="Calibri"/>
              </a:rPr>
              <a:t>represented</a:t>
            </a:r>
            <a:r>
              <a:rPr sz="1800" spc="9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along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the</a:t>
            </a:r>
            <a:r>
              <a:rPr sz="1800" spc="3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y-axis.</a:t>
            </a:r>
            <a:endParaRPr sz="1800" dirty="0">
              <a:latin typeface="Calibri"/>
              <a:cs typeface="Calibri"/>
            </a:endParaRPr>
          </a:p>
          <a:p>
            <a:pPr marL="298450" indent="-285750">
              <a:lnSpc>
                <a:spcPct val="100000"/>
              </a:lnSpc>
              <a:spcBef>
                <a:spcPts val="1155"/>
              </a:spcBef>
              <a:buFont typeface="Wingdings" panose="05000000000000000000" pitchFamily="2" charset="2"/>
              <a:buChar char="Ø"/>
              <a:tabLst>
                <a:tab pos="356870" algn="l"/>
              </a:tabLst>
            </a:pPr>
            <a:r>
              <a:rPr sz="1800" spc="-5" dirty="0" smtClean="0">
                <a:latin typeface="Calibri"/>
                <a:cs typeface="Calibri"/>
              </a:rPr>
              <a:t>The</a:t>
            </a:r>
            <a:r>
              <a:rPr sz="1800" spc="20" dirty="0" smtClean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product</a:t>
            </a:r>
            <a:r>
              <a:rPr sz="1800" spc="3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of </a:t>
            </a:r>
            <a:r>
              <a:rPr sz="1800" spc="-5" dirty="0">
                <a:latin typeface="Calibri"/>
                <a:cs typeface="Calibri"/>
              </a:rPr>
              <a:t>velocity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and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time</a:t>
            </a:r>
            <a:r>
              <a:rPr sz="1800" spc="25" dirty="0">
                <a:latin typeface="Calibri"/>
                <a:cs typeface="Calibri"/>
              </a:rPr>
              <a:t> </a:t>
            </a:r>
            <a:r>
              <a:rPr sz="1800" spc="-15" dirty="0">
                <a:latin typeface="Calibri"/>
                <a:cs typeface="Calibri"/>
              </a:rPr>
              <a:t>give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displacement</a:t>
            </a:r>
            <a:r>
              <a:rPr sz="1800" spc="10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of an </a:t>
            </a:r>
            <a:r>
              <a:rPr sz="1800" spc="-5" dirty="0">
                <a:latin typeface="Calibri"/>
                <a:cs typeface="Calibri"/>
              </a:rPr>
              <a:t>object</a:t>
            </a:r>
            <a:r>
              <a:rPr sz="1800" spc="2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moving</a:t>
            </a:r>
            <a:r>
              <a:rPr sz="180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with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spc="-15" dirty="0">
                <a:latin typeface="Calibri"/>
                <a:cs typeface="Calibri"/>
              </a:rPr>
              <a:t>uniform</a:t>
            </a:r>
            <a:r>
              <a:rPr sz="1800" spc="25" dirty="0">
                <a:latin typeface="Calibri"/>
                <a:cs typeface="Calibri"/>
              </a:rPr>
              <a:t> </a:t>
            </a:r>
            <a:r>
              <a:rPr sz="1800" spc="-20" dirty="0">
                <a:latin typeface="Calibri"/>
                <a:cs typeface="Calibri"/>
              </a:rPr>
              <a:t>velocity.</a:t>
            </a:r>
            <a:r>
              <a:rPr sz="180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The</a:t>
            </a:r>
            <a:r>
              <a:rPr sz="1800" spc="2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area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spc="-10" dirty="0" smtClean="0">
                <a:latin typeface="Calibri"/>
                <a:cs typeface="Calibri"/>
              </a:rPr>
              <a:t>enclosed</a:t>
            </a:r>
            <a:r>
              <a:rPr lang="en-IN" dirty="0">
                <a:latin typeface="Calibri"/>
                <a:cs typeface="Calibri"/>
              </a:rPr>
              <a:t> </a:t>
            </a:r>
            <a:r>
              <a:rPr sz="1800" spc="-5" dirty="0" smtClean="0">
                <a:latin typeface="Calibri"/>
                <a:cs typeface="Calibri"/>
              </a:rPr>
              <a:t>by</a:t>
            </a:r>
            <a:r>
              <a:rPr sz="1800" dirty="0" smtClean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velocity-time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-15" dirty="0">
                <a:latin typeface="Calibri"/>
                <a:cs typeface="Calibri"/>
              </a:rPr>
              <a:t>graph</a:t>
            </a:r>
            <a:r>
              <a:rPr sz="1800" spc="4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and</a:t>
            </a:r>
            <a:r>
              <a:rPr sz="1800" spc="3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the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time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-15" dirty="0">
                <a:latin typeface="Calibri"/>
                <a:cs typeface="Calibri"/>
              </a:rPr>
              <a:t>axis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will</a:t>
            </a:r>
            <a:r>
              <a:rPr sz="180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be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equal</a:t>
            </a:r>
            <a:r>
              <a:rPr sz="1800" spc="45" dirty="0">
                <a:latin typeface="Calibri"/>
                <a:cs typeface="Calibri"/>
              </a:rPr>
              <a:t> </a:t>
            </a:r>
            <a:r>
              <a:rPr sz="1800" spc="-15" dirty="0">
                <a:latin typeface="Calibri"/>
                <a:cs typeface="Calibri"/>
              </a:rPr>
              <a:t>to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the</a:t>
            </a:r>
            <a:r>
              <a:rPr sz="1800" spc="4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magnitude</a:t>
            </a:r>
            <a:r>
              <a:rPr sz="1800" spc="6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of</a:t>
            </a:r>
            <a:r>
              <a:rPr sz="1800" spc="-2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the</a:t>
            </a:r>
            <a:r>
              <a:rPr sz="1800" spc="4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displacement.</a:t>
            </a:r>
            <a:endParaRPr sz="1800" dirty="0">
              <a:latin typeface="Calibri"/>
              <a:cs typeface="Calibri"/>
            </a:endParaRPr>
          </a:p>
          <a:p>
            <a:pPr marL="298450" indent="-285750">
              <a:lnSpc>
                <a:spcPct val="100000"/>
              </a:lnSpc>
              <a:spcBef>
                <a:spcPts val="1155"/>
              </a:spcBef>
              <a:buFont typeface="Wingdings" panose="05000000000000000000" pitchFamily="2" charset="2"/>
              <a:buChar char="Ø"/>
              <a:tabLst>
                <a:tab pos="356870" algn="l"/>
              </a:tabLst>
            </a:pPr>
            <a:r>
              <a:rPr sz="1800" dirty="0" smtClean="0">
                <a:latin typeface="Calibri"/>
                <a:cs typeface="Calibri"/>
              </a:rPr>
              <a:t>If</a:t>
            </a:r>
            <a:r>
              <a:rPr sz="1800" spc="5" dirty="0" smtClean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body</a:t>
            </a:r>
            <a:r>
              <a:rPr sz="1800" spc="2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moves</a:t>
            </a:r>
            <a:r>
              <a:rPr sz="180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with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spc="-20" dirty="0">
                <a:latin typeface="Calibri"/>
                <a:cs typeface="Calibri"/>
              </a:rPr>
              <a:t>constant</a:t>
            </a:r>
            <a:r>
              <a:rPr sz="1800" spc="30" dirty="0">
                <a:latin typeface="Calibri"/>
                <a:cs typeface="Calibri"/>
              </a:rPr>
              <a:t> </a:t>
            </a:r>
            <a:r>
              <a:rPr sz="1800" spc="-20" dirty="0">
                <a:latin typeface="Calibri"/>
                <a:cs typeface="Calibri"/>
              </a:rPr>
              <a:t>velocity,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then</a:t>
            </a:r>
            <a:r>
              <a:rPr sz="1800" spc="4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velocity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time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spc="-15" dirty="0">
                <a:latin typeface="Calibri"/>
                <a:cs typeface="Calibri"/>
              </a:rPr>
              <a:t>graph</a:t>
            </a:r>
            <a:r>
              <a:rPr sz="1800" spc="40" dirty="0">
                <a:latin typeface="Calibri"/>
                <a:cs typeface="Calibri"/>
              </a:rPr>
              <a:t> </a:t>
            </a:r>
            <a:r>
              <a:rPr sz="1800" spc="-15" dirty="0">
                <a:latin typeface="Calibri"/>
                <a:cs typeface="Calibri"/>
              </a:rPr>
              <a:t>for</a:t>
            </a:r>
            <a:r>
              <a:rPr sz="1800" spc="2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this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body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would</a:t>
            </a:r>
            <a:r>
              <a:rPr sz="1800" spc="4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be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spc="-20" dirty="0">
                <a:latin typeface="Calibri"/>
                <a:cs typeface="Calibri"/>
              </a:rPr>
              <a:t>straight</a:t>
            </a:r>
            <a:r>
              <a:rPr sz="1800" spc="4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line</a:t>
            </a:r>
            <a:r>
              <a:rPr sz="1800" spc="45" dirty="0">
                <a:latin typeface="Calibri"/>
                <a:cs typeface="Calibri"/>
              </a:rPr>
              <a:t> </a:t>
            </a:r>
            <a:r>
              <a:rPr sz="1800" spc="-15" dirty="0">
                <a:latin typeface="Calibri"/>
                <a:cs typeface="Calibri"/>
              </a:rPr>
              <a:t>parallel</a:t>
            </a:r>
            <a:r>
              <a:rPr sz="1800" spc="45" dirty="0">
                <a:latin typeface="Calibri"/>
                <a:cs typeface="Calibri"/>
              </a:rPr>
              <a:t> </a:t>
            </a:r>
            <a:r>
              <a:rPr sz="1800" spc="-15" dirty="0">
                <a:latin typeface="Calibri"/>
                <a:cs typeface="Calibri"/>
              </a:rPr>
              <a:t>to</a:t>
            </a:r>
            <a:endParaRPr sz="1800" dirty="0">
              <a:latin typeface="Calibri"/>
              <a:cs typeface="Calibri"/>
            </a:endParaRPr>
          </a:p>
          <a:p>
            <a:pPr marL="356870">
              <a:lnSpc>
                <a:spcPct val="100000"/>
              </a:lnSpc>
              <a:spcBef>
                <a:spcPts val="170"/>
              </a:spcBef>
            </a:pPr>
            <a:r>
              <a:rPr sz="1800" spc="-5" dirty="0">
                <a:latin typeface="Calibri"/>
                <a:cs typeface="Calibri"/>
              </a:rPr>
              <a:t>time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spc="-15" dirty="0">
                <a:latin typeface="Calibri"/>
                <a:cs typeface="Calibri"/>
              </a:rPr>
              <a:t>axis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as</a:t>
            </a:r>
            <a:r>
              <a:rPr sz="1800" spc="-1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shown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below</a:t>
            </a:r>
            <a:r>
              <a:rPr sz="1800" dirty="0">
                <a:latin typeface="Calibri"/>
                <a:cs typeface="Calibri"/>
              </a:rPr>
              <a:t> in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the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spc="-15" dirty="0">
                <a:latin typeface="Calibri"/>
                <a:cs typeface="Calibri"/>
              </a:rPr>
              <a:t>figure</a:t>
            </a:r>
            <a:r>
              <a:rPr sz="1800" spc="6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5</a:t>
            </a: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429000" y="4341295"/>
            <a:ext cx="3818792" cy="2020768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287000" y="0"/>
            <a:ext cx="1770887" cy="1219199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447800" y="1835136"/>
            <a:ext cx="8884159" cy="1679305"/>
          </a:xfrm>
          <a:prstGeom prst="rect">
            <a:avLst/>
          </a:prstGeom>
        </p:spPr>
        <p:txBody>
          <a:bodyPr vert="horz" wrap="square" lIns="0" tIns="11366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94"/>
              </a:spcBef>
            </a:pPr>
            <a:r>
              <a:rPr sz="2000" b="1" dirty="0">
                <a:solidFill>
                  <a:srgbClr val="FF0000"/>
                </a:solidFill>
                <a:cs typeface="Calibri"/>
              </a:rPr>
              <a:t>HOME</a:t>
            </a:r>
            <a:r>
              <a:rPr sz="2000" b="1" spc="-60" dirty="0">
                <a:solidFill>
                  <a:srgbClr val="FF0000"/>
                </a:solidFill>
                <a:cs typeface="Calibri"/>
              </a:rPr>
              <a:t> </a:t>
            </a:r>
            <a:r>
              <a:rPr sz="2000" b="1" spc="-5" dirty="0">
                <a:solidFill>
                  <a:srgbClr val="FF0000"/>
                </a:solidFill>
                <a:cs typeface="Calibri"/>
              </a:rPr>
              <a:t>ASSIGNMENT</a:t>
            </a:r>
            <a:endParaRPr sz="2000" dirty="0">
              <a:cs typeface="Calibri"/>
            </a:endParaRPr>
          </a:p>
          <a:p>
            <a:pPr marL="186690" indent="-174625">
              <a:lnSpc>
                <a:spcPts val="2050"/>
              </a:lnSpc>
              <a:spcBef>
                <a:spcPts val="795"/>
              </a:spcBef>
              <a:buSzPct val="94444"/>
              <a:buAutoNum type="arabicPeriod"/>
              <a:tabLst>
                <a:tab pos="187325" algn="l"/>
              </a:tabLst>
            </a:pPr>
            <a:r>
              <a:rPr sz="2000" spc="-10" dirty="0">
                <a:cs typeface="Calibri"/>
              </a:rPr>
              <a:t>What</a:t>
            </a:r>
            <a:r>
              <a:rPr sz="2000" spc="5" dirty="0">
                <a:cs typeface="Calibri"/>
              </a:rPr>
              <a:t> </a:t>
            </a:r>
            <a:r>
              <a:rPr sz="2000" spc="-5" dirty="0">
                <a:cs typeface="Calibri"/>
              </a:rPr>
              <a:t>is</a:t>
            </a:r>
            <a:r>
              <a:rPr sz="2000" spc="20" dirty="0">
                <a:cs typeface="Calibri"/>
              </a:rPr>
              <a:t> </a:t>
            </a:r>
            <a:r>
              <a:rPr sz="2000" spc="-5" dirty="0">
                <a:cs typeface="Calibri"/>
              </a:rPr>
              <a:t>the</a:t>
            </a:r>
            <a:r>
              <a:rPr sz="2000" spc="20" dirty="0">
                <a:cs typeface="Calibri"/>
              </a:rPr>
              <a:t> </a:t>
            </a:r>
            <a:r>
              <a:rPr sz="2000" spc="-15" dirty="0">
                <a:cs typeface="Calibri"/>
              </a:rPr>
              <a:t>nature</a:t>
            </a:r>
            <a:r>
              <a:rPr sz="2000" spc="40" dirty="0">
                <a:cs typeface="Calibri"/>
              </a:rPr>
              <a:t> </a:t>
            </a:r>
            <a:r>
              <a:rPr sz="2000" dirty="0">
                <a:cs typeface="Calibri"/>
              </a:rPr>
              <a:t>of </a:t>
            </a:r>
            <a:r>
              <a:rPr sz="2000" spc="-5" dirty="0">
                <a:cs typeface="Calibri"/>
              </a:rPr>
              <a:t>the</a:t>
            </a:r>
            <a:r>
              <a:rPr sz="2000" spc="20" dirty="0">
                <a:cs typeface="Calibri"/>
              </a:rPr>
              <a:t> </a:t>
            </a:r>
            <a:r>
              <a:rPr sz="2000" spc="-10" dirty="0">
                <a:cs typeface="Calibri"/>
              </a:rPr>
              <a:t>distance-time</a:t>
            </a:r>
            <a:r>
              <a:rPr sz="2000" spc="70" dirty="0">
                <a:cs typeface="Calibri"/>
              </a:rPr>
              <a:t> </a:t>
            </a:r>
            <a:r>
              <a:rPr sz="2000" spc="-15" dirty="0">
                <a:cs typeface="Calibri"/>
              </a:rPr>
              <a:t>graphs</a:t>
            </a:r>
            <a:r>
              <a:rPr sz="2000" spc="45" dirty="0">
                <a:cs typeface="Calibri"/>
              </a:rPr>
              <a:t> </a:t>
            </a:r>
            <a:r>
              <a:rPr sz="2000" spc="-15" dirty="0">
                <a:cs typeface="Calibri"/>
              </a:rPr>
              <a:t>for</a:t>
            </a:r>
            <a:r>
              <a:rPr sz="2000" spc="5" dirty="0">
                <a:cs typeface="Calibri"/>
              </a:rPr>
              <a:t> </a:t>
            </a:r>
            <a:r>
              <a:rPr sz="2000" spc="-15" dirty="0">
                <a:cs typeface="Calibri"/>
              </a:rPr>
              <a:t>uniform</a:t>
            </a:r>
            <a:r>
              <a:rPr sz="2000" spc="50" dirty="0">
                <a:cs typeface="Calibri"/>
              </a:rPr>
              <a:t> </a:t>
            </a:r>
            <a:r>
              <a:rPr sz="2000" spc="-5" dirty="0">
                <a:cs typeface="Calibri"/>
              </a:rPr>
              <a:t>and</a:t>
            </a:r>
            <a:r>
              <a:rPr sz="2000" spc="15" dirty="0">
                <a:cs typeface="Calibri"/>
              </a:rPr>
              <a:t> </a:t>
            </a:r>
            <a:r>
              <a:rPr sz="2000" spc="-10" dirty="0">
                <a:cs typeface="Calibri"/>
              </a:rPr>
              <a:t>non-uniform</a:t>
            </a:r>
            <a:r>
              <a:rPr sz="2000" spc="50" dirty="0">
                <a:cs typeface="Calibri"/>
              </a:rPr>
              <a:t> </a:t>
            </a:r>
            <a:r>
              <a:rPr sz="2000" dirty="0">
                <a:cs typeface="Calibri"/>
              </a:rPr>
              <a:t>motion</a:t>
            </a:r>
          </a:p>
          <a:p>
            <a:pPr marL="12700">
              <a:lnSpc>
                <a:spcPts val="2050"/>
              </a:lnSpc>
            </a:pPr>
            <a:r>
              <a:rPr sz="2000" dirty="0">
                <a:cs typeface="Calibri"/>
              </a:rPr>
              <a:t>of</a:t>
            </a:r>
            <a:r>
              <a:rPr sz="2000" spc="-30" dirty="0">
                <a:cs typeface="Calibri"/>
              </a:rPr>
              <a:t> </a:t>
            </a:r>
            <a:r>
              <a:rPr sz="2000" dirty="0">
                <a:cs typeface="Calibri"/>
              </a:rPr>
              <a:t>an</a:t>
            </a:r>
            <a:r>
              <a:rPr sz="2000" spc="-30" dirty="0">
                <a:cs typeface="Calibri"/>
              </a:rPr>
              <a:t> </a:t>
            </a:r>
            <a:r>
              <a:rPr sz="2000" spc="-5" dirty="0">
                <a:cs typeface="Calibri"/>
              </a:rPr>
              <a:t>object?</a:t>
            </a:r>
            <a:endParaRPr sz="2000" dirty="0">
              <a:cs typeface="Calibri"/>
            </a:endParaRPr>
          </a:p>
          <a:p>
            <a:pPr marL="12700" marR="337185">
              <a:lnSpc>
                <a:spcPts val="1939"/>
              </a:lnSpc>
              <a:spcBef>
                <a:spcPts val="1040"/>
              </a:spcBef>
              <a:buSzPct val="94444"/>
              <a:buAutoNum type="arabicPeriod" startAt="2"/>
              <a:tabLst>
                <a:tab pos="238125" algn="l"/>
              </a:tabLst>
            </a:pPr>
            <a:r>
              <a:rPr sz="2000" spc="-10" dirty="0">
                <a:cs typeface="Calibri"/>
              </a:rPr>
              <a:t>What</a:t>
            </a:r>
            <a:r>
              <a:rPr sz="2000" spc="10" dirty="0">
                <a:cs typeface="Calibri"/>
              </a:rPr>
              <a:t> </a:t>
            </a:r>
            <a:r>
              <a:rPr sz="2000" spc="-10" dirty="0">
                <a:cs typeface="Calibri"/>
              </a:rPr>
              <a:t>can</a:t>
            </a:r>
            <a:r>
              <a:rPr sz="2000" spc="15" dirty="0">
                <a:cs typeface="Calibri"/>
              </a:rPr>
              <a:t> </a:t>
            </a:r>
            <a:r>
              <a:rPr sz="2000" spc="-10" dirty="0">
                <a:cs typeface="Calibri"/>
              </a:rPr>
              <a:t>you </a:t>
            </a:r>
            <a:r>
              <a:rPr sz="2000" spc="-15" dirty="0">
                <a:cs typeface="Calibri"/>
              </a:rPr>
              <a:t>say</a:t>
            </a:r>
            <a:r>
              <a:rPr sz="2000" dirty="0">
                <a:cs typeface="Calibri"/>
              </a:rPr>
              <a:t> </a:t>
            </a:r>
            <a:r>
              <a:rPr sz="2000" spc="-5" dirty="0">
                <a:cs typeface="Calibri"/>
              </a:rPr>
              <a:t>about</a:t>
            </a:r>
            <a:r>
              <a:rPr sz="2000" dirty="0">
                <a:cs typeface="Calibri"/>
              </a:rPr>
              <a:t> </a:t>
            </a:r>
            <a:r>
              <a:rPr sz="2000" spc="-5" dirty="0">
                <a:cs typeface="Calibri"/>
              </a:rPr>
              <a:t>the</a:t>
            </a:r>
            <a:r>
              <a:rPr sz="2000" spc="35" dirty="0">
                <a:cs typeface="Calibri"/>
              </a:rPr>
              <a:t> </a:t>
            </a:r>
            <a:r>
              <a:rPr sz="2000" dirty="0">
                <a:cs typeface="Calibri"/>
              </a:rPr>
              <a:t>motion</a:t>
            </a:r>
            <a:r>
              <a:rPr sz="2000" spc="-10" dirty="0">
                <a:cs typeface="Calibri"/>
              </a:rPr>
              <a:t> </a:t>
            </a:r>
            <a:r>
              <a:rPr sz="2000" spc="5" dirty="0">
                <a:cs typeface="Calibri"/>
              </a:rPr>
              <a:t>of</a:t>
            </a:r>
            <a:r>
              <a:rPr sz="2000" spc="-25" dirty="0">
                <a:cs typeface="Calibri"/>
              </a:rPr>
              <a:t> </a:t>
            </a:r>
            <a:r>
              <a:rPr sz="2000" dirty="0">
                <a:cs typeface="Calibri"/>
              </a:rPr>
              <a:t>an</a:t>
            </a:r>
            <a:r>
              <a:rPr sz="2000" spc="15" dirty="0">
                <a:cs typeface="Calibri"/>
              </a:rPr>
              <a:t> </a:t>
            </a:r>
            <a:r>
              <a:rPr sz="2000" spc="-5" dirty="0">
                <a:cs typeface="Calibri"/>
              </a:rPr>
              <a:t>object</a:t>
            </a:r>
            <a:r>
              <a:rPr sz="2000" dirty="0">
                <a:cs typeface="Calibri"/>
              </a:rPr>
              <a:t> </a:t>
            </a:r>
            <a:r>
              <a:rPr sz="2000" spc="-5" dirty="0">
                <a:cs typeface="Calibri"/>
              </a:rPr>
              <a:t>whose</a:t>
            </a:r>
            <a:r>
              <a:rPr sz="2000" spc="15" dirty="0">
                <a:cs typeface="Calibri"/>
              </a:rPr>
              <a:t> </a:t>
            </a:r>
            <a:r>
              <a:rPr sz="2000" spc="-5" dirty="0">
                <a:cs typeface="Calibri"/>
              </a:rPr>
              <a:t>distance-time</a:t>
            </a:r>
            <a:r>
              <a:rPr sz="2000" spc="65" dirty="0">
                <a:cs typeface="Calibri"/>
              </a:rPr>
              <a:t> </a:t>
            </a:r>
            <a:r>
              <a:rPr sz="2000" spc="-15" dirty="0">
                <a:cs typeface="Calibri"/>
              </a:rPr>
              <a:t>graph</a:t>
            </a:r>
            <a:r>
              <a:rPr sz="2000" spc="35" dirty="0">
                <a:cs typeface="Calibri"/>
              </a:rPr>
              <a:t> </a:t>
            </a:r>
            <a:r>
              <a:rPr sz="2000" spc="-5" dirty="0">
                <a:cs typeface="Calibri"/>
              </a:rPr>
              <a:t>is</a:t>
            </a:r>
            <a:r>
              <a:rPr sz="2000" spc="15" dirty="0">
                <a:cs typeface="Calibri"/>
              </a:rPr>
              <a:t> </a:t>
            </a:r>
            <a:r>
              <a:rPr sz="2000" dirty="0">
                <a:cs typeface="Calibri"/>
              </a:rPr>
              <a:t>a </a:t>
            </a:r>
            <a:r>
              <a:rPr sz="2000" spc="-395" dirty="0">
                <a:cs typeface="Calibri"/>
              </a:rPr>
              <a:t> </a:t>
            </a:r>
            <a:r>
              <a:rPr sz="2000" spc="-20" dirty="0">
                <a:cs typeface="Calibri"/>
              </a:rPr>
              <a:t>straight</a:t>
            </a:r>
            <a:r>
              <a:rPr sz="2000" spc="40" dirty="0">
                <a:cs typeface="Calibri"/>
              </a:rPr>
              <a:t> </a:t>
            </a:r>
            <a:r>
              <a:rPr sz="2000" spc="-5" dirty="0">
                <a:cs typeface="Calibri"/>
              </a:rPr>
              <a:t>line</a:t>
            </a:r>
            <a:r>
              <a:rPr sz="2000" spc="35" dirty="0">
                <a:cs typeface="Calibri"/>
              </a:rPr>
              <a:t> </a:t>
            </a:r>
            <a:r>
              <a:rPr sz="2000" spc="-15" dirty="0">
                <a:cs typeface="Calibri"/>
              </a:rPr>
              <a:t>parallel</a:t>
            </a:r>
            <a:r>
              <a:rPr sz="2000" spc="40" dirty="0">
                <a:cs typeface="Calibri"/>
              </a:rPr>
              <a:t> </a:t>
            </a:r>
            <a:r>
              <a:rPr sz="2000" spc="-15" dirty="0">
                <a:cs typeface="Calibri"/>
              </a:rPr>
              <a:t>to</a:t>
            </a:r>
            <a:r>
              <a:rPr sz="2000" spc="5" dirty="0">
                <a:cs typeface="Calibri"/>
              </a:rPr>
              <a:t> </a:t>
            </a:r>
            <a:r>
              <a:rPr sz="2000" spc="-5" dirty="0">
                <a:cs typeface="Calibri"/>
              </a:rPr>
              <a:t>the</a:t>
            </a:r>
            <a:r>
              <a:rPr sz="2000" spc="35" dirty="0">
                <a:cs typeface="Calibri"/>
              </a:rPr>
              <a:t> </a:t>
            </a:r>
            <a:r>
              <a:rPr sz="2000" spc="-5" dirty="0">
                <a:cs typeface="Calibri"/>
              </a:rPr>
              <a:t>time</a:t>
            </a:r>
            <a:r>
              <a:rPr sz="2000" spc="-10" dirty="0">
                <a:cs typeface="Calibri"/>
              </a:rPr>
              <a:t> </a:t>
            </a:r>
            <a:r>
              <a:rPr sz="2000" spc="-15" dirty="0">
                <a:cs typeface="Calibri"/>
              </a:rPr>
              <a:t>axis?</a:t>
            </a:r>
            <a:endParaRPr sz="2000" dirty="0">
              <a:cs typeface="Calibri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134600" y="152400"/>
            <a:ext cx="1923287" cy="1142999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21307398">
            <a:off x="7940937" y="4203293"/>
            <a:ext cx="3603516" cy="224131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" algn="ctr">
              <a:lnSpc>
                <a:spcPct val="100000"/>
              </a:lnSpc>
              <a:spcBef>
                <a:spcPts val="105"/>
              </a:spcBef>
            </a:pPr>
            <a:r>
              <a:rPr spc="-5" dirty="0"/>
              <a:t>THANKING</a:t>
            </a:r>
            <a:r>
              <a:rPr spc="-15" dirty="0"/>
              <a:t> </a:t>
            </a:r>
            <a:r>
              <a:rPr spc="-60" dirty="0"/>
              <a:t>YOU</a:t>
            </a:r>
          </a:p>
          <a:p>
            <a:pPr algn="ctr">
              <a:lnSpc>
                <a:spcPct val="100000"/>
              </a:lnSpc>
              <a:spcBef>
                <a:spcPts val="145"/>
              </a:spcBef>
            </a:pPr>
            <a:r>
              <a:rPr spc="-5" dirty="0"/>
              <a:t>ODM</a:t>
            </a:r>
            <a:r>
              <a:rPr spc="-40" dirty="0"/>
              <a:t> </a:t>
            </a:r>
            <a:r>
              <a:rPr spc="-45" dirty="0"/>
              <a:t>EDUCATIONAL</a:t>
            </a:r>
            <a:r>
              <a:rPr spc="-10" dirty="0"/>
              <a:t> </a:t>
            </a:r>
            <a:r>
              <a:rPr spc="-15" dirty="0"/>
              <a:t>GROUP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404764" y="228600"/>
            <a:ext cx="1752600" cy="10668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</TotalTime>
  <Words>392</Words>
  <Application>Microsoft Office PowerPoint</Application>
  <PresentationFormat>Widescreen</PresentationFormat>
  <Paragraphs>32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 MT</vt:lpstr>
      <vt:lpstr>Calibri</vt:lpstr>
      <vt:lpstr>Calibri Light</vt:lpstr>
      <vt:lpstr>Wingdings</vt:lpstr>
      <vt:lpstr>Office Theme</vt:lpstr>
      <vt:lpstr>MOTION</vt:lpstr>
      <vt:lpstr>PowerPoint Presentation</vt:lpstr>
      <vt:lpstr>Graphical representation of motion</vt:lpstr>
      <vt:lpstr>PowerPoint Presentation</vt:lpstr>
      <vt:lpstr>The distance time graph is parallel to time axis when the object is at rest and is shown below in figure 3</vt:lpstr>
      <vt:lpstr>Velocity - time graphs</vt:lpstr>
      <vt:lpstr>PowerPoint Presentation</vt:lpstr>
      <vt:lpstr>THANKING YOU ODM EDUCATIONAL GROUP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MOTION</dc:title>
  <dc:creator>CHIRANJEEB MOHAPATRA</dc:creator>
  <cp:lastModifiedBy>Chinu</cp:lastModifiedBy>
  <cp:revision>4</cp:revision>
  <dcterms:created xsi:type="dcterms:W3CDTF">2021-09-25T06:25:07Z</dcterms:created>
  <dcterms:modified xsi:type="dcterms:W3CDTF">2021-12-18T04:37:43Z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2021-05-17T00:00:00Z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2021-09-25T00:00:00Z</vt:filetime>
  </property>
</Properties>
</file>