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5.jpg" ContentType="image/jpeg"/>
  <Override PartName="/ppt/media/image6.jpg" ContentType="image/jpeg"/>
  <Override PartName="/ppt/media/image7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80558" y="1644853"/>
            <a:ext cx="1230883" cy="3917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6398" y="2723540"/>
            <a:ext cx="7839202" cy="1691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41019" y="1930400"/>
            <a:ext cx="8714105" cy="3044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830">
              <a:lnSpc>
                <a:spcPct val="100000"/>
              </a:lnSpc>
              <a:spcBef>
                <a:spcPts val="100"/>
              </a:spcBef>
            </a:pPr>
            <a:r>
              <a:rPr b="1" spc="5" dirty="0"/>
              <a:t>M</a:t>
            </a:r>
            <a:r>
              <a:rPr b="1" spc="-85" dirty="0"/>
              <a:t>O</a:t>
            </a:r>
            <a:r>
              <a:rPr b="1" spc="-35" dirty="0"/>
              <a:t>T</a:t>
            </a:r>
            <a:r>
              <a:rPr b="1" spc="-10" dirty="0"/>
              <a:t>I</a:t>
            </a:r>
            <a:r>
              <a:rPr b="1" spc="-40" dirty="0"/>
              <a:t>O</a:t>
            </a:r>
            <a:r>
              <a:rPr b="1" dirty="0"/>
              <a:t>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94121" y="2254721"/>
            <a:ext cx="1870075" cy="1188720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 marR="5080" algn="ctr">
              <a:lnSpc>
                <a:spcPct val="112000"/>
              </a:lnSpc>
              <a:spcBef>
                <a:spcPts val="60"/>
              </a:spcBef>
            </a:pPr>
            <a:r>
              <a:rPr sz="2400" spc="-5" dirty="0">
                <a:latin typeface="Calibri"/>
                <a:cs typeface="Calibri"/>
              </a:rPr>
              <a:t>CHAPTER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NO.8 </a:t>
            </a:r>
            <a:r>
              <a:rPr sz="2400" spc="-53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SUB: PHYSICS </a:t>
            </a:r>
            <a:r>
              <a:rPr sz="2400" spc="-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MOTION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54857" y="76200"/>
            <a:ext cx="1923288" cy="1143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50758"/>
            <a:ext cx="12192000" cy="16072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95600" y="1600200"/>
            <a:ext cx="5532628" cy="2061462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  <a:tabLst>
                <a:tab pos="1430020" algn="l"/>
              </a:tabLst>
            </a:pPr>
            <a:r>
              <a:rPr sz="2000" spc="-5" dirty="0" smtClean="0">
                <a:solidFill>
                  <a:srgbClr val="FF0000"/>
                </a:solidFill>
                <a:latin typeface="Calibri"/>
                <a:cs typeface="Calibri"/>
              </a:rPr>
              <a:t>LEARNING</a:t>
            </a:r>
            <a:r>
              <a:rPr lang="en-IN" sz="2000" spc="-5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000" spc="-10" dirty="0" smtClean="0">
                <a:solidFill>
                  <a:srgbClr val="FF0000"/>
                </a:solidFill>
                <a:latin typeface="Calibri"/>
                <a:cs typeface="Calibri"/>
              </a:rPr>
              <a:t>OBJECTIVE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000" dirty="0">
                <a:latin typeface="Calibri"/>
                <a:cs typeface="Calibri"/>
              </a:rPr>
              <a:t>Students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000" dirty="0">
                <a:latin typeface="Calibri"/>
                <a:cs typeface="Calibri"/>
              </a:rPr>
              <a:t>•Define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concept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speed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lang="en-IN" sz="2000" spc="-40" dirty="0" smtClean="0">
                <a:latin typeface="Calibri"/>
                <a:cs typeface="Calibri"/>
              </a:rPr>
              <a:t>&amp;</a:t>
            </a:r>
            <a:r>
              <a:rPr sz="2000" spc="-25" dirty="0" smtClean="0">
                <a:latin typeface="Calibri"/>
                <a:cs typeface="Calibri"/>
              </a:rPr>
              <a:t>average</a:t>
            </a:r>
            <a:r>
              <a:rPr sz="2000" dirty="0" smtClean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speed</a:t>
            </a: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2000" dirty="0">
                <a:latin typeface="Calibri"/>
                <a:cs typeface="Calibri"/>
              </a:rPr>
              <a:t>•Define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velocity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000" dirty="0">
                <a:latin typeface="Calibri"/>
                <a:cs typeface="Calibri"/>
              </a:rPr>
              <a:t>•Define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acceleration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98608" y="152400"/>
            <a:ext cx="1993392" cy="91744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8055" y="4495798"/>
            <a:ext cx="2286000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4874" y="1981200"/>
            <a:ext cx="744220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15" dirty="0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p</a:t>
            </a:r>
            <a:r>
              <a:rPr sz="2000" b="1" spc="-10" dirty="0">
                <a:solidFill>
                  <a:srgbClr val="000000"/>
                </a:solidFill>
                <a:latin typeface="Calibri"/>
                <a:cs typeface="Calibri"/>
              </a:rPr>
              <a:t>e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ed</a:t>
            </a:r>
            <a:r>
              <a:rPr sz="2000" b="1" spc="-5" dirty="0">
                <a:solidFill>
                  <a:srgbClr val="000000"/>
                </a:solidFill>
                <a:latin typeface="Calibri"/>
                <a:cs typeface="Calibri"/>
              </a:rPr>
              <a:t>: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934092" y="2438400"/>
            <a:ext cx="7752708" cy="15337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  <a:tabLst>
                <a:tab pos="299720" algn="l"/>
              </a:tabLst>
            </a:pPr>
            <a:r>
              <a:rPr sz="2000" spc="-10" dirty="0" smtClean="0"/>
              <a:t>Speed</a:t>
            </a:r>
            <a:r>
              <a:rPr sz="2000" spc="65" dirty="0" smtClean="0"/>
              <a:t> </a:t>
            </a:r>
            <a:r>
              <a:rPr sz="2000" spc="-5" dirty="0"/>
              <a:t>is </a:t>
            </a:r>
            <a:r>
              <a:rPr sz="2000" dirty="0" smtClean="0"/>
              <a:t>a</a:t>
            </a:r>
            <a:r>
              <a:rPr lang="en-IN" sz="2000" dirty="0" smtClean="0"/>
              <a:t> </a:t>
            </a:r>
            <a:r>
              <a:rPr sz="2000" spc="-10" dirty="0" smtClean="0"/>
              <a:t>scalar</a:t>
            </a:r>
            <a:r>
              <a:rPr sz="2000" spc="15" dirty="0" smtClean="0"/>
              <a:t> </a:t>
            </a:r>
            <a:r>
              <a:rPr sz="2000" spc="-25" dirty="0"/>
              <a:t>quantity.</a:t>
            </a:r>
            <a:r>
              <a:rPr sz="2000" spc="45" dirty="0"/>
              <a:t> </a:t>
            </a:r>
            <a:r>
              <a:rPr sz="2000" spc="-5" dirty="0"/>
              <a:t>The</a:t>
            </a:r>
            <a:r>
              <a:rPr sz="2000" spc="-10" dirty="0"/>
              <a:t> SI</a:t>
            </a:r>
            <a:r>
              <a:rPr sz="2000" spc="25" dirty="0"/>
              <a:t> </a:t>
            </a:r>
            <a:r>
              <a:rPr sz="2000" spc="-10" dirty="0"/>
              <a:t>unit</a:t>
            </a:r>
            <a:r>
              <a:rPr sz="2000" spc="20" dirty="0"/>
              <a:t> </a:t>
            </a:r>
            <a:r>
              <a:rPr sz="2000" dirty="0"/>
              <a:t>of</a:t>
            </a:r>
            <a:r>
              <a:rPr sz="2000" spc="-5" dirty="0"/>
              <a:t> </a:t>
            </a:r>
            <a:r>
              <a:rPr sz="2000" spc="-10" dirty="0"/>
              <a:t>speed</a:t>
            </a:r>
            <a:r>
              <a:rPr sz="2000" spc="35" dirty="0"/>
              <a:t> </a:t>
            </a:r>
            <a:r>
              <a:rPr sz="2000" spc="-5" dirty="0"/>
              <a:t>is</a:t>
            </a:r>
            <a:r>
              <a:rPr sz="2000" spc="10" dirty="0"/>
              <a:t> </a:t>
            </a:r>
            <a:r>
              <a:rPr sz="2000" spc="-10" dirty="0"/>
              <a:t>m/s.</a:t>
            </a:r>
          </a:p>
          <a:p>
            <a:pPr marL="299085" indent="-28702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  <a:tabLst>
                <a:tab pos="299720" algn="l"/>
              </a:tabLst>
            </a:pPr>
            <a:r>
              <a:rPr lang="en-US" sz="2000" spc="-5" dirty="0" smtClean="0"/>
              <a:t>The</a:t>
            </a:r>
            <a:r>
              <a:rPr lang="en-US" sz="2000" spc="15" dirty="0" smtClean="0"/>
              <a:t> </a:t>
            </a:r>
            <a:r>
              <a:rPr lang="en-US" sz="2000" spc="-15" dirty="0" smtClean="0"/>
              <a:t>distance</a:t>
            </a:r>
            <a:r>
              <a:rPr lang="en-US" sz="2000" spc="40" dirty="0" smtClean="0"/>
              <a:t> </a:t>
            </a:r>
            <a:r>
              <a:rPr lang="en-US" sz="2000" spc="-20" dirty="0" smtClean="0"/>
              <a:t>travelled</a:t>
            </a:r>
            <a:r>
              <a:rPr lang="en-US" sz="2000" spc="40" dirty="0" smtClean="0"/>
              <a:t> </a:t>
            </a:r>
            <a:r>
              <a:rPr lang="en-US" sz="2000" spc="-5" dirty="0" smtClean="0"/>
              <a:t>by</a:t>
            </a:r>
            <a:r>
              <a:rPr lang="en-US" sz="2000" spc="25" dirty="0" smtClean="0"/>
              <a:t> </a:t>
            </a:r>
            <a:r>
              <a:rPr lang="en-US" sz="2000" dirty="0" smtClean="0"/>
              <a:t>a </a:t>
            </a:r>
            <a:r>
              <a:rPr lang="en-US" sz="2000" spc="-5" dirty="0" smtClean="0"/>
              <a:t>body</a:t>
            </a:r>
            <a:r>
              <a:rPr lang="en-US" sz="2000" spc="25" dirty="0" smtClean="0"/>
              <a:t> </a:t>
            </a:r>
            <a:r>
              <a:rPr lang="en-US" sz="2000" spc="-10" dirty="0" smtClean="0"/>
              <a:t>per</a:t>
            </a:r>
            <a:r>
              <a:rPr lang="en-US" sz="2000" spc="25" dirty="0" smtClean="0"/>
              <a:t> </a:t>
            </a:r>
            <a:r>
              <a:rPr lang="en-US" sz="2000" spc="-10" dirty="0" smtClean="0"/>
              <a:t>unit</a:t>
            </a:r>
            <a:r>
              <a:rPr lang="en-US" sz="2000" spc="20" dirty="0" smtClean="0"/>
              <a:t> </a:t>
            </a:r>
            <a:r>
              <a:rPr lang="en-US" sz="2000" spc="-5" dirty="0" smtClean="0"/>
              <a:t>time</a:t>
            </a:r>
            <a:r>
              <a:rPr lang="en-US" sz="2000" spc="20" dirty="0" smtClean="0"/>
              <a:t> </a:t>
            </a:r>
            <a:r>
              <a:rPr lang="en-US" sz="2000" spc="-5" dirty="0" smtClean="0"/>
              <a:t>is</a:t>
            </a:r>
            <a:r>
              <a:rPr lang="en-US" sz="2000" spc="20" dirty="0" smtClean="0"/>
              <a:t> </a:t>
            </a:r>
            <a:r>
              <a:rPr lang="en-US" sz="2000" spc="-10" dirty="0" smtClean="0"/>
              <a:t>called</a:t>
            </a:r>
            <a:r>
              <a:rPr lang="en-US" sz="2000" spc="15" dirty="0" smtClean="0"/>
              <a:t> </a:t>
            </a:r>
            <a:r>
              <a:rPr lang="en-US" sz="2000" spc="-5" dirty="0" smtClean="0"/>
              <a:t>the</a:t>
            </a:r>
            <a:r>
              <a:rPr lang="en-US" sz="2000" spc="40" dirty="0" smtClean="0"/>
              <a:t> </a:t>
            </a:r>
            <a:r>
              <a:rPr lang="en-US" sz="2000" spc="-10" dirty="0" smtClean="0"/>
              <a:t>speed</a:t>
            </a:r>
            <a:r>
              <a:rPr lang="en-US" sz="2000" spc="40" dirty="0" smtClean="0"/>
              <a:t> </a:t>
            </a:r>
            <a:r>
              <a:rPr lang="en-US" sz="2000" dirty="0" smtClean="0"/>
              <a:t>of</a:t>
            </a:r>
            <a:r>
              <a:rPr lang="en-US" sz="2000" spc="-5" dirty="0" smtClean="0"/>
              <a:t> the</a:t>
            </a:r>
            <a:r>
              <a:rPr lang="en-US" sz="2000" spc="20" dirty="0" smtClean="0"/>
              <a:t> </a:t>
            </a:r>
            <a:r>
              <a:rPr lang="en-US" sz="2000" spc="-30" dirty="0" smtClean="0"/>
              <a:t>body.</a:t>
            </a:r>
            <a:r>
              <a:rPr lang="en-US" sz="2000" spc="25" dirty="0" smtClean="0"/>
              <a:t> </a:t>
            </a:r>
          </a:p>
          <a:p>
            <a:pPr marL="326390">
              <a:lnSpc>
                <a:spcPct val="100000"/>
              </a:lnSpc>
            </a:pPr>
            <a:r>
              <a:rPr lang="en-IN" sz="2000" b="1" spc="-10" dirty="0" smtClean="0"/>
              <a:t>                 </a:t>
            </a:r>
            <a:r>
              <a:rPr sz="2000" b="1" spc="-10" dirty="0" smtClean="0"/>
              <a:t>Speed</a:t>
            </a:r>
            <a:r>
              <a:rPr sz="2000" b="1" spc="60" dirty="0" smtClean="0"/>
              <a:t> </a:t>
            </a:r>
            <a:r>
              <a:rPr sz="2000" b="1" dirty="0"/>
              <a:t>=</a:t>
            </a:r>
            <a:r>
              <a:rPr sz="2000" b="1" spc="15" dirty="0"/>
              <a:t> </a:t>
            </a:r>
            <a:r>
              <a:rPr sz="2000" b="1" spc="-15" dirty="0"/>
              <a:t>Distance</a:t>
            </a:r>
            <a:r>
              <a:rPr sz="2000" b="1" spc="20" dirty="0"/>
              <a:t> </a:t>
            </a:r>
            <a:r>
              <a:rPr sz="2000" b="1" spc="-15" dirty="0"/>
              <a:t>travelled/Time</a:t>
            </a:r>
            <a:r>
              <a:rPr sz="2000" b="1" spc="70" dirty="0"/>
              <a:t> </a:t>
            </a:r>
            <a:r>
              <a:rPr sz="2000" b="1" spc="-20" dirty="0"/>
              <a:t>taken.</a:t>
            </a:r>
          </a:p>
          <a:p>
            <a:pPr marL="12065">
              <a:lnSpc>
                <a:spcPct val="100000"/>
              </a:lnSpc>
              <a:tabLst>
                <a:tab pos="299720" algn="l"/>
              </a:tabLst>
            </a:pPr>
            <a:r>
              <a:rPr spc="-10" dirty="0" smtClean="0"/>
              <a:t>.</a:t>
            </a:r>
            <a:endParaRPr spc="-1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24301" y="152400"/>
            <a:ext cx="1767699" cy="1066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4267200"/>
            <a:ext cx="4362329" cy="21336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6800" y="2209800"/>
            <a:ext cx="10032542" cy="2423098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800" b="1" spc="-20" dirty="0">
                <a:latin typeface="Calibri"/>
                <a:cs typeface="Calibri"/>
              </a:rPr>
              <a:t>Velocity:</a:t>
            </a:r>
            <a:endParaRPr sz="1800" dirty="0">
              <a:latin typeface="Calibri"/>
              <a:cs typeface="Calibri"/>
            </a:endParaRPr>
          </a:p>
          <a:p>
            <a:pPr marL="241300" marR="39370" indent="-228600">
              <a:lnSpc>
                <a:spcPts val="1939"/>
              </a:lnSpc>
              <a:spcBef>
                <a:spcPts val="1040"/>
              </a:spcBef>
              <a:buFont typeface="Wingdings"/>
              <a:buChar char=""/>
              <a:tabLst>
                <a:tab pos="241300" algn="l"/>
              </a:tabLst>
            </a:pP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rate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change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displacement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dirty="0">
                <a:latin typeface="Calibri"/>
                <a:cs typeface="Calibri"/>
              </a:rPr>
              <a:t> a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body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called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velocity.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Velocity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can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also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defined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 </a:t>
            </a:r>
            <a:r>
              <a:rPr sz="1800" spc="-10" dirty="0">
                <a:latin typeface="Calibri"/>
                <a:cs typeface="Calibri"/>
              </a:rPr>
              <a:t>displacement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per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unit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time.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  <a:tabLst>
                <a:tab pos="241300" algn="l"/>
              </a:tabLst>
            </a:pPr>
            <a:r>
              <a:rPr sz="1800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other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words,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velocity</a:t>
            </a:r>
            <a:r>
              <a:rPr sz="1800" spc="5" dirty="0">
                <a:latin typeface="Calibri"/>
                <a:cs typeface="Calibri"/>
              </a:rPr>
              <a:t> of</a:t>
            </a:r>
            <a:r>
              <a:rPr sz="1800" dirty="0">
                <a:latin typeface="Calibri"/>
                <a:cs typeface="Calibri"/>
              </a:rPr>
              <a:t> a </a:t>
            </a:r>
            <a:r>
              <a:rPr sz="1800" spc="-5" dirty="0">
                <a:latin typeface="Calibri"/>
                <a:cs typeface="Calibri"/>
              </a:rPr>
              <a:t>body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 the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distance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travelled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body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unit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given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direction.</a:t>
            </a:r>
            <a:endParaRPr sz="1800" dirty="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70"/>
              </a:spcBef>
              <a:buFont typeface="Wingdings"/>
              <a:buChar char=""/>
              <a:tabLst>
                <a:tab pos="241300" algn="l"/>
              </a:tabLst>
            </a:pP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SI </a:t>
            </a:r>
            <a:r>
              <a:rPr sz="1800" spc="-5" dirty="0">
                <a:latin typeface="Calibri"/>
                <a:cs typeface="Calibri"/>
              </a:rPr>
              <a:t>unit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of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lang="en-IN" spc="-10" dirty="0" smtClean="0">
                <a:latin typeface="Calibri"/>
                <a:cs typeface="Calibri"/>
              </a:rPr>
              <a:t>velocity</a:t>
            </a:r>
            <a:r>
              <a:rPr sz="1800" spc="50" dirty="0" smtClean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m/s.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lang="en-IN" sz="1800" b="1" spc="-20" dirty="0" smtClean="0">
                <a:latin typeface="Calibri"/>
                <a:cs typeface="Calibri"/>
              </a:rPr>
              <a:t>                                             </a:t>
            </a:r>
            <a:r>
              <a:rPr sz="1800" b="1" spc="-20" dirty="0" smtClean="0">
                <a:latin typeface="Calibri"/>
                <a:cs typeface="Calibri"/>
              </a:rPr>
              <a:t>Velocity</a:t>
            </a:r>
            <a:r>
              <a:rPr sz="1800" b="1" spc="-10" dirty="0" smtClean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=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Displacement/Time </a:t>
            </a:r>
            <a:r>
              <a:rPr sz="1800" b="1" spc="-15" dirty="0">
                <a:latin typeface="Calibri"/>
                <a:cs typeface="Calibri"/>
              </a:rPr>
              <a:t>taken</a:t>
            </a:r>
            <a:r>
              <a:rPr sz="1800" b="1" spc="-15" dirty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68713" y="0"/>
            <a:ext cx="1923287" cy="11429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67200"/>
            <a:ext cx="2862705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7513" y="1993358"/>
            <a:ext cx="9709150" cy="190627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2000" b="1" spc="-10" dirty="0">
                <a:latin typeface="Calibri"/>
                <a:cs typeface="Calibri"/>
              </a:rPr>
              <a:t>Differences</a:t>
            </a:r>
            <a:r>
              <a:rPr sz="2000" b="1" spc="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between</a:t>
            </a:r>
            <a:r>
              <a:rPr sz="2000" b="1" spc="-5" dirty="0">
                <a:latin typeface="Calibri"/>
                <a:cs typeface="Calibri"/>
              </a:rPr>
              <a:t> Speed</a:t>
            </a:r>
            <a:r>
              <a:rPr sz="2000" b="1" dirty="0">
                <a:latin typeface="Calibri"/>
                <a:cs typeface="Calibri"/>
              </a:rPr>
              <a:t> </a:t>
            </a:r>
            <a:r>
              <a:rPr sz="2000" b="1" spc="-5" dirty="0">
                <a:latin typeface="Calibri"/>
                <a:cs typeface="Calibri"/>
              </a:rPr>
              <a:t>and </a:t>
            </a:r>
            <a:r>
              <a:rPr sz="2000" b="1" spc="-20" dirty="0">
                <a:latin typeface="Calibri"/>
                <a:cs typeface="Calibri"/>
              </a:rPr>
              <a:t>Velocity</a:t>
            </a:r>
            <a:endParaRPr sz="2000">
              <a:latin typeface="Calibri"/>
              <a:cs typeface="Calibri"/>
            </a:endParaRPr>
          </a:p>
          <a:p>
            <a:pPr marL="262255" indent="-250190">
              <a:lnSpc>
                <a:spcPts val="2280"/>
              </a:lnSpc>
              <a:spcBef>
                <a:spcPts val="770"/>
              </a:spcBef>
              <a:buAutoNum type="arabicPeriod"/>
              <a:tabLst>
                <a:tab pos="262890" algn="l"/>
              </a:tabLst>
            </a:pPr>
            <a:r>
              <a:rPr sz="2000" spc="-10" dirty="0">
                <a:latin typeface="Calibri"/>
                <a:cs typeface="Calibri"/>
              </a:rPr>
              <a:t>Speed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defined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as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rate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 </a:t>
            </a:r>
            <a:r>
              <a:rPr sz="2000" spc="-10" dirty="0">
                <a:latin typeface="Calibri"/>
                <a:cs typeface="Calibri"/>
              </a:rPr>
              <a:t>change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distance,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whereas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velocity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defined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as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rate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of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280"/>
              </a:lnSpc>
            </a:pPr>
            <a:r>
              <a:rPr sz="2000" spc="-10" dirty="0">
                <a:latin typeface="Calibri"/>
                <a:cs typeface="Calibri"/>
              </a:rPr>
              <a:t>change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of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displacement.</a:t>
            </a:r>
            <a:endParaRPr sz="2000">
              <a:latin typeface="Calibri"/>
              <a:cs typeface="Calibri"/>
            </a:endParaRPr>
          </a:p>
          <a:p>
            <a:pPr marL="262255" indent="-250190">
              <a:lnSpc>
                <a:spcPct val="100000"/>
              </a:lnSpc>
              <a:spcBef>
                <a:spcPts val="740"/>
              </a:spcBef>
              <a:buAutoNum type="arabicPeriod" startAt="2"/>
              <a:tabLst>
                <a:tab pos="262890" algn="l"/>
              </a:tabLst>
            </a:pPr>
            <a:r>
              <a:rPr sz="2000" spc="-10" dirty="0">
                <a:latin typeface="Calibri"/>
                <a:cs typeface="Calibri"/>
              </a:rPr>
              <a:t>Speed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scalar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quantity</a:t>
            </a:r>
            <a:r>
              <a:rPr sz="2000" spc="-10" dirty="0">
                <a:latin typeface="Calibri"/>
                <a:cs typeface="Calibri"/>
              </a:rPr>
              <a:t> whereas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velocity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vector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quantity.</a:t>
            </a:r>
            <a:endParaRPr sz="2000">
              <a:latin typeface="Calibri"/>
              <a:cs typeface="Calibri"/>
            </a:endParaRPr>
          </a:p>
          <a:p>
            <a:pPr marL="261620" indent="-249554">
              <a:lnSpc>
                <a:spcPct val="100000"/>
              </a:lnSpc>
              <a:spcBef>
                <a:spcPts val="770"/>
              </a:spcBef>
              <a:buAutoNum type="arabicPeriod" startAt="2"/>
              <a:tabLst>
                <a:tab pos="262255" algn="l"/>
              </a:tabLst>
            </a:pPr>
            <a:r>
              <a:rPr sz="2000" spc="-10" dirty="0">
                <a:latin typeface="Calibri"/>
                <a:cs typeface="Calibri"/>
              </a:rPr>
              <a:t>Speed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is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always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positive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whereas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velocity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can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positive,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zero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or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negative.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85019" y="152400"/>
            <a:ext cx="1923287" cy="1142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2739" y="1132719"/>
            <a:ext cx="10445115" cy="4098942"/>
          </a:xfrm>
          <a:prstGeom prst="rect">
            <a:avLst/>
          </a:prstGeom>
        </p:spPr>
        <p:txBody>
          <a:bodyPr vert="horz" wrap="square" lIns="0" tIns="4254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334"/>
              </a:spcBef>
            </a:pPr>
            <a:r>
              <a:rPr sz="2100" b="1" spc="-5" dirty="0">
                <a:latin typeface="Calibri"/>
                <a:cs typeface="Calibri"/>
              </a:rPr>
              <a:t>Acceleration:</a:t>
            </a:r>
            <a:endParaRPr sz="2100" dirty="0">
              <a:latin typeface="Calibri"/>
              <a:cs typeface="Calibri"/>
            </a:endParaRPr>
          </a:p>
          <a:p>
            <a:pPr marL="380366" indent="-342900">
              <a:lnSpc>
                <a:spcPct val="100000"/>
              </a:lnSpc>
              <a:spcBef>
                <a:spcPts val="240"/>
              </a:spcBef>
              <a:buSzPct val="95238"/>
              <a:buFont typeface="Wingdings" panose="05000000000000000000" pitchFamily="2" charset="2"/>
              <a:buChar char="Ø"/>
              <a:tabLst>
                <a:tab pos="278130" algn="l"/>
              </a:tabLst>
            </a:pPr>
            <a:r>
              <a:rPr sz="2100" dirty="0">
                <a:latin typeface="Calibri"/>
                <a:cs typeface="Calibri"/>
              </a:rPr>
              <a:t>The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rate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change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velocity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 </a:t>
            </a:r>
            <a:r>
              <a:rPr sz="2100" spc="5" dirty="0">
                <a:latin typeface="Calibri"/>
                <a:cs typeface="Calibri"/>
              </a:rPr>
              <a:t>a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body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called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its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acceleration.</a:t>
            </a:r>
            <a:endParaRPr sz="2100" dirty="0">
              <a:latin typeface="Calibri"/>
              <a:cs typeface="Calibri"/>
            </a:endParaRPr>
          </a:p>
          <a:p>
            <a:pPr marL="380366" indent="-342900">
              <a:lnSpc>
                <a:spcPct val="100000"/>
              </a:lnSpc>
              <a:spcBef>
                <a:spcPts val="240"/>
              </a:spcBef>
              <a:buSzPct val="95238"/>
              <a:buFont typeface="Wingdings" panose="05000000000000000000" pitchFamily="2" charset="2"/>
              <a:buChar char="Ø"/>
              <a:tabLst>
                <a:tab pos="278130" algn="l"/>
              </a:tabLst>
            </a:pPr>
            <a:r>
              <a:rPr sz="2100" dirty="0">
                <a:latin typeface="Calibri"/>
                <a:cs typeface="Calibri"/>
              </a:rPr>
              <a:t>The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SI </a:t>
            </a:r>
            <a:r>
              <a:rPr sz="2100" dirty="0">
                <a:latin typeface="Calibri"/>
                <a:cs typeface="Calibri"/>
              </a:rPr>
              <a:t>unit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acceleration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m/s</a:t>
            </a:r>
            <a:r>
              <a:rPr sz="1800" spc="-15" baseline="25462" dirty="0">
                <a:latin typeface="Calibri"/>
                <a:cs typeface="Calibri"/>
              </a:rPr>
              <a:t>2</a:t>
            </a:r>
            <a:r>
              <a:rPr sz="1800" spc="284" baseline="25462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.</a:t>
            </a:r>
          </a:p>
          <a:p>
            <a:pPr marL="380366" indent="-342900">
              <a:lnSpc>
                <a:spcPct val="100000"/>
              </a:lnSpc>
              <a:spcBef>
                <a:spcPts val="265"/>
              </a:spcBef>
              <a:buSzPct val="95238"/>
              <a:buFont typeface="Wingdings" panose="05000000000000000000" pitchFamily="2" charset="2"/>
              <a:buChar char="Ø"/>
              <a:tabLst>
                <a:tab pos="278130" algn="l"/>
              </a:tabLst>
            </a:pPr>
            <a:r>
              <a:rPr sz="2100" spc="-5" dirty="0">
                <a:latin typeface="Calibri"/>
                <a:cs typeface="Calibri"/>
              </a:rPr>
              <a:t>Acceleration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is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5" dirty="0">
                <a:latin typeface="Calibri"/>
                <a:cs typeface="Calibri"/>
              </a:rPr>
              <a:t>a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vector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quantity.</a:t>
            </a:r>
            <a:endParaRPr sz="2100" dirty="0">
              <a:latin typeface="Calibri"/>
              <a:cs typeface="Calibri"/>
            </a:endParaRPr>
          </a:p>
          <a:p>
            <a:pPr marL="1062355">
              <a:lnSpc>
                <a:spcPct val="100000"/>
              </a:lnSpc>
              <a:spcBef>
                <a:spcPts val="240"/>
              </a:spcBef>
            </a:pPr>
            <a:r>
              <a:rPr sz="2100" spc="-5" dirty="0">
                <a:latin typeface="Calibri"/>
                <a:cs typeface="Calibri"/>
              </a:rPr>
              <a:t>Acceleration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5" dirty="0">
                <a:latin typeface="Calibri"/>
                <a:cs typeface="Calibri"/>
              </a:rPr>
              <a:t>=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Change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velocity/Time.</a:t>
            </a:r>
          </a:p>
          <a:p>
            <a:pPr marL="2330450">
              <a:lnSpc>
                <a:spcPct val="100000"/>
              </a:lnSpc>
              <a:spcBef>
                <a:spcPts val="240"/>
              </a:spcBef>
            </a:pPr>
            <a:r>
              <a:rPr sz="2100" b="1" spc="5" dirty="0">
                <a:latin typeface="Calibri"/>
                <a:cs typeface="Calibri"/>
              </a:rPr>
              <a:t>a=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spc="5" dirty="0">
                <a:latin typeface="Calibri"/>
                <a:cs typeface="Calibri"/>
              </a:rPr>
              <a:t>v-u</a:t>
            </a:r>
            <a:r>
              <a:rPr sz="2100" b="1" spc="-55" dirty="0">
                <a:latin typeface="Calibri"/>
                <a:cs typeface="Calibri"/>
              </a:rPr>
              <a:t> </a:t>
            </a:r>
            <a:r>
              <a:rPr sz="2100" b="1" dirty="0">
                <a:latin typeface="Calibri"/>
                <a:cs typeface="Calibri"/>
              </a:rPr>
              <a:t>/t</a:t>
            </a:r>
          </a:p>
          <a:p>
            <a:pPr marL="3175000">
              <a:lnSpc>
                <a:spcPct val="100000"/>
              </a:lnSpc>
              <a:spcBef>
                <a:spcPts val="245"/>
              </a:spcBef>
            </a:pPr>
            <a:r>
              <a:rPr sz="2100" dirty="0">
                <a:latin typeface="Calibri"/>
                <a:cs typeface="Calibri"/>
              </a:rPr>
              <a:t>where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v=final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velocity</a:t>
            </a:r>
            <a:endParaRPr sz="2100" dirty="0">
              <a:latin typeface="Calibri"/>
              <a:cs typeface="Calibri"/>
            </a:endParaRPr>
          </a:p>
          <a:p>
            <a:pPr marL="3900804">
              <a:lnSpc>
                <a:spcPct val="100000"/>
              </a:lnSpc>
              <a:spcBef>
                <a:spcPts val="240"/>
              </a:spcBef>
            </a:pPr>
            <a:r>
              <a:rPr sz="2100" spc="-5" dirty="0">
                <a:latin typeface="Calibri"/>
                <a:cs typeface="Calibri"/>
              </a:rPr>
              <a:t>u=initial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velocity</a:t>
            </a:r>
            <a:endParaRPr sz="2100" dirty="0">
              <a:latin typeface="Calibri"/>
              <a:cs typeface="Calibri"/>
            </a:endParaRPr>
          </a:p>
          <a:p>
            <a:pPr marL="3958590">
              <a:lnSpc>
                <a:spcPct val="100000"/>
              </a:lnSpc>
              <a:spcBef>
                <a:spcPts val="240"/>
              </a:spcBef>
            </a:pPr>
            <a:r>
              <a:rPr sz="2100" spc="-5" dirty="0">
                <a:latin typeface="Calibri"/>
                <a:cs typeface="Calibri"/>
              </a:rPr>
              <a:t>t=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time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20" dirty="0">
                <a:latin typeface="Calibri"/>
                <a:cs typeface="Calibri"/>
              </a:rPr>
              <a:t>taken</a:t>
            </a:r>
            <a:endParaRPr sz="2100" dirty="0">
              <a:latin typeface="Calibri"/>
              <a:cs typeface="Calibri"/>
            </a:endParaRPr>
          </a:p>
          <a:p>
            <a:pPr marL="381000" marR="30480" indent="-342900">
              <a:lnSpc>
                <a:spcPct val="69500"/>
              </a:lnSpc>
              <a:spcBef>
                <a:spcPts val="1035"/>
              </a:spcBef>
              <a:buSzPct val="95238"/>
              <a:buFont typeface="Wingdings" panose="05000000000000000000" pitchFamily="2" charset="2"/>
              <a:buChar char="Ø"/>
              <a:tabLst>
                <a:tab pos="278130" algn="l"/>
              </a:tabLst>
            </a:pPr>
            <a:r>
              <a:rPr sz="2100" spc="-5" dirty="0">
                <a:latin typeface="Calibri"/>
                <a:cs typeface="Calibri"/>
              </a:rPr>
              <a:t>Acceleration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-10" dirty="0">
                <a:latin typeface="Calibri"/>
                <a:cs typeface="Calibri"/>
              </a:rPr>
              <a:t> regarded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5" dirty="0">
                <a:latin typeface="Calibri"/>
                <a:cs typeface="Calibri"/>
              </a:rPr>
              <a:t>as</a:t>
            </a:r>
            <a:r>
              <a:rPr sz="2100" spc="-5" dirty="0">
                <a:latin typeface="Calibri"/>
                <a:cs typeface="Calibri"/>
              </a:rPr>
              <a:t> positive</a:t>
            </a:r>
            <a:r>
              <a:rPr sz="2100" spc="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if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the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velocity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the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object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-5" dirty="0">
                <a:latin typeface="Calibri"/>
                <a:cs typeface="Calibri"/>
              </a:rPr>
              <a:t> increasing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5" dirty="0">
                <a:latin typeface="Calibri"/>
                <a:cs typeface="Calibri"/>
              </a:rPr>
              <a:t>and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considered </a:t>
            </a:r>
            <a:r>
              <a:rPr sz="2100" spc="-459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to</a:t>
            </a:r>
            <a:r>
              <a:rPr sz="2100" spc="-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be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negative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if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the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velocity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decreasing.</a:t>
            </a:r>
            <a:endParaRPr sz="2100" dirty="0">
              <a:latin typeface="Calibri"/>
              <a:cs typeface="Calibri"/>
            </a:endParaRPr>
          </a:p>
          <a:p>
            <a:pPr marL="37466">
              <a:lnSpc>
                <a:spcPct val="100000"/>
              </a:lnSpc>
              <a:spcBef>
                <a:spcPts val="240"/>
              </a:spcBef>
              <a:buSzPct val="95238"/>
              <a:tabLst>
                <a:tab pos="278130" algn="l"/>
              </a:tabLst>
            </a:pPr>
            <a:r>
              <a:rPr lang="en-IN" sz="2100" dirty="0" smtClean="0">
                <a:latin typeface="Calibri"/>
                <a:cs typeface="Calibri"/>
              </a:rPr>
              <a:t>     </a:t>
            </a:r>
            <a:r>
              <a:rPr sz="2100" dirty="0" smtClean="0">
                <a:latin typeface="Calibri"/>
                <a:cs typeface="Calibri"/>
              </a:rPr>
              <a:t>The</a:t>
            </a:r>
            <a:r>
              <a:rPr sz="2100" spc="-10" dirty="0" smtClean="0">
                <a:latin typeface="Calibri"/>
                <a:cs typeface="Calibri"/>
              </a:rPr>
              <a:t> </a:t>
            </a:r>
            <a:r>
              <a:rPr sz="2100" spc="-15" dirty="0">
                <a:latin typeface="Calibri"/>
                <a:cs typeface="Calibri"/>
              </a:rPr>
              <a:t>negative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acceleration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called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retardation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or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b="1" spc="-10" dirty="0">
                <a:latin typeface="Calibri"/>
                <a:cs typeface="Calibri"/>
              </a:rPr>
              <a:t>deceleration</a:t>
            </a:r>
            <a:r>
              <a:rPr sz="2100" b="1" spc="-10" dirty="0" smtClean="0">
                <a:latin typeface="Calibri"/>
                <a:cs typeface="Calibri"/>
              </a:rPr>
              <a:t>.</a:t>
            </a:r>
            <a:endParaRPr sz="2100" b="1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16210" y="20782"/>
            <a:ext cx="1923287" cy="11429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2275718"/>
            <a:ext cx="3886200" cy="2095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0600" y="2133600"/>
            <a:ext cx="8001000" cy="2798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2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Acceleration</a:t>
            </a:r>
            <a:r>
              <a:rPr sz="2400" b="1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due</a:t>
            </a:r>
            <a:r>
              <a:rPr sz="2400" b="1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2400" b="1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 Gravity:</a:t>
            </a:r>
            <a:r>
              <a:rPr sz="2400" b="1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endParaRPr sz="2400" b="1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00" dirty="0">
              <a:latin typeface="Calibri"/>
              <a:cs typeface="Calibri"/>
            </a:endParaRPr>
          </a:p>
          <a:p>
            <a:pPr marL="420370" marR="1743075" indent="-344805">
              <a:lnSpc>
                <a:spcPts val="1989"/>
              </a:lnSpc>
              <a:spcBef>
                <a:spcPts val="5"/>
              </a:spcBef>
              <a:buFont typeface="Wingdings" panose="05000000000000000000" pitchFamily="2" charset="2"/>
              <a:buChar char="Ø"/>
              <a:tabLst>
                <a:tab pos="420370" algn="l"/>
              </a:tabLst>
            </a:pPr>
            <a:r>
              <a:rPr sz="1800" dirty="0" smtClean="0">
                <a:cs typeface="Calibri"/>
              </a:rPr>
              <a:t>If</a:t>
            </a:r>
            <a:r>
              <a:rPr sz="1800" spc="5" dirty="0" smtClean="0">
                <a:cs typeface="Calibri"/>
              </a:rPr>
              <a:t> </a:t>
            </a:r>
            <a:r>
              <a:rPr sz="1800" dirty="0">
                <a:cs typeface="Calibri"/>
              </a:rPr>
              <a:t>a </a:t>
            </a:r>
            <a:r>
              <a:rPr sz="1800" spc="-5" dirty="0">
                <a:cs typeface="Calibri"/>
              </a:rPr>
              <a:t>body</a:t>
            </a:r>
            <a:r>
              <a:rPr sz="1800" spc="2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is </a:t>
            </a:r>
            <a:r>
              <a:rPr sz="1800" spc="-10" dirty="0">
                <a:cs typeface="Calibri"/>
              </a:rPr>
              <a:t>released</a:t>
            </a:r>
            <a:r>
              <a:rPr sz="1800" spc="65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from</a:t>
            </a:r>
            <a:r>
              <a:rPr sz="1800" spc="-25" dirty="0">
                <a:cs typeface="Calibri"/>
              </a:rPr>
              <a:t> </a:t>
            </a:r>
            <a:r>
              <a:rPr sz="1800" dirty="0">
                <a:cs typeface="Calibri"/>
              </a:rPr>
              <a:t>a </a:t>
            </a:r>
            <a:r>
              <a:rPr sz="1800" spc="-15" dirty="0">
                <a:cs typeface="Calibri"/>
              </a:rPr>
              <a:t>height</a:t>
            </a:r>
            <a:r>
              <a:rPr sz="1800" spc="6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its</a:t>
            </a:r>
            <a:r>
              <a:rPr sz="1800" spc="1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velocity</a:t>
            </a:r>
            <a:r>
              <a:rPr sz="1800" spc="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gradually</a:t>
            </a:r>
            <a:r>
              <a:rPr sz="1800" spc="7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increases</a:t>
            </a:r>
            <a:r>
              <a:rPr sz="1800" spc="4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during</a:t>
            </a:r>
            <a:r>
              <a:rPr sz="1800" spc="4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its</a:t>
            </a:r>
            <a:r>
              <a:rPr sz="1800" spc="1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fall,</a:t>
            </a:r>
            <a:r>
              <a:rPr sz="1800" spc="-1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i.e.,</a:t>
            </a:r>
            <a:r>
              <a:rPr sz="1800" spc="8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it</a:t>
            </a:r>
            <a:r>
              <a:rPr sz="180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has </a:t>
            </a:r>
            <a:r>
              <a:rPr sz="1800" spc="-390" dirty="0">
                <a:cs typeface="Calibri"/>
              </a:rPr>
              <a:t> </a:t>
            </a:r>
            <a:r>
              <a:rPr sz="1800" dirty="0">
                <a:cs typeface="Calibri"/>
              </a:rPr>
              <a:t>an</a:t>
            </a:r>
            <a:r>
              <a:rPr sz="1800" spc="15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acceleration.</a:t>
            </a:r>
            <a:r>
              <a:rPr sz="1800" spc="3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This</a:t>
            </a:r>
            <a:r>
              <a:rPr sz="1800" spc="1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is</a:t>
            </a:r>
            <a:r>
              <a:rPr sz="1800" spc="15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due</a:t>
            </a:r>
            <a:r>
              <a:rPr sz="1800" spc="1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to</a:t>
            </a:r>
            <a:r>
              <a:rPr sz="1800" spc="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gravity</a:t>
            </a:r>
            <a:r>
              <a:rPr sz="1800" spc="2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and</a:t>
            </a:r>
            <a:r>
              <a:rPr sz="1800" spc="1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hence</a:t>
            </a:r>
            <a:r>
              <a:rPr sz="1800" spc="6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called</a:t>
            </a:r>
            <a:r>
              <a:rPr sz="1800" spc="4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acceleration</a:t>
            </a:r>
            <a:r>
              <a:rPr sz="1800" spc="35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due</a:t>
            </a:r>
            <a:r>
              <a:rPr sz="1800" spc="3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to</a:t>
            </a:r>
            <a:r>
              <a:rPr sz="1800" spc="10" dirty="0">
                <a:cs typeface="Calibri"/>
              </a:rPr>
              <a:t> </a:t>
            </a:r>
            <a:r>
              <a:rPr sz="1800" spc="-30" dirty="0">
                <a:cs typeface="Calibri"/>
              </a:rPr>
              <a:t>gravity.</a:t>
            </a:r>
            <a:endParaRPr sz="1800" dirty="0">
              <a:cs typeface="Calibri"/>
            </a:endParaRPr>
          </a:p>
          <a:p>
            <a:pPr marL="361950" indent="-285750">
              <a:lnSpc>
                <a:spcPct val="10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tabLst>
                <a:tab pos="420370" algn="l"/>
              </a:tabLst>
            </a:pPr>
            <a:r>
              <a:rPr sz="1800" dirty="0" smtClean="0">
                <a:cs typeface="Calibri"/>
              </a:rPr>
              <a:t>It</a:t>
            </a:r>
            <a:r>
              <a:rPr sz="1800" spc="-5" dirty="0" smtClean="0">
                <a:cs typeface="Calibri"/>
              </a:rPr>
              <a:t> </a:t>
            </a:r>
            <a:r>
              <a:rPr sz="1800" spc="-5" dirty="0">
                <a:cs typeface="Calibri"/>
              </a:rPr>
              <a:t>is</a:t>
            </a:r>
            <a:r>
              <a:rPr sz="1800" spc="-15" dirty="0">
                <a:cs typeface="Calibri"/>
              </a:rPr>
              <a:t> </a:t>
            </a:r>
            <a:r>
              <a:rPr sz="1800" spc="-20" dirty="0">
                <a:cs typeface="Calibri"/>
              </a:rPr>
              <a:t>generally</a:t>
            </a:r>
            <a:r>
              <a:rPr sz="1800" spc="9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denoted</a:t>
            </a:r>
            <a:r>
              <a:rPr sz="1800" spc="3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by</a:t>
            </a:r>
            <a:r>
              <a:rPr sz="1800" spc="2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the</a:t>
            </a:r>
            <a:r>
              <a:rPr sz="1800" spc="10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letter</a:t>
            </a:r>
            <a:r>
              <a:rPr sz="1800" spc="1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g.</a:t>
            </a:r>
            <a:endParaRPr sz="1800" dirty="0">
              <a:cs typeface="Calibri"/>
            </a:endParaRPr>
          </a:p>
          <a:p>
            <a:pPr marL="361950" indent="-285750">
              <a:lnSpc>
                <a:spcPts val="2090"/>
              </a:lnSpc>
              <a:spcBef>
                <a:spcPts val="844"/>
              </a:spcBef>
              <a:buFont typeface="Wingdings" panose="05000000000000000000" pitchFamily="2" charset="2"/>
              <a:buChar char="Ø"/>
              <a:tabLst>
                <a:tab pos="420370" algn="l"/>
              </a:tabLst>
            </a:pPr>
            <a:r>
              <a:rPr sz="1800" spc="-5" dirty="0" smtClean="0">
                <a:cs typeface="Calibri"/>
              </a:rPr>
              <a:t>The</a:t>
            </a:r>
            <a:r>
              <a:rPr sz="1800" spc="15" dirty="0" smtClean="0">
                <a:cs typeface="Calibri"/>
              </a:rPr>
              <a:t> </a:t>
            </a:r>
            <a:r>
              <a:rPr sz="1800" spc="-10" dirty="0">
                <a:cs typeface="Calibri"/>
              </a:rPr>
              <a:t>acceleration</a:t>
            </a:r>
            <a:r>
              <a:rPr sz="1800" spc="35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due</a:t>
            </a:r>
            <a:r>
              <a:rPr sz="1800" spc="40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to</a:t>
            </a:r>
            <a:r>
              <a:rPr sz="1800" spc="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gravity</a:t>
            </a:r>
            <a:r>
              <a:rPr sz="1800" spc="5" dirty="0">
                <a:cs typeface="Calibri"/>
              </a:rPr>
              <a:t> </a:t>
            </a:r>
            <a:r>
              <a:rPr sz="1800" dirty="0">
                <a:cs typeface="Calibri"/>
              </a:rPr>
              <a:t>is</a:t>
            </a:r>
            <a:r>
              <a:rPr sz="1800" spc="10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defined</a:t>
            </a:r>
            <a:r>
              <a:rPr sz="1800" spc="65" dirty="0">
                <a:cs typeface="Calibri"/>
              </a:rPr>
              <a:t> </a:t>
            </a:r>
            <a:r>
              <a:rPr sz="1800" dirty="0">
                <a:cs typeface="Calibri"/>
              </a:rPr>
              <a:t>as</a:t>
            </a:r>
            <a:r>
              <a:rPr sz="1800" spc="-1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the</a:t>
            </a:r>
            <a:r>
              <a:rPr sz="1800" spc="4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increase</a:t>
            </a:r>
            <a:r>
              <a:rPr sz="1800" spc="3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in</a:t>
            </a:r>
            <a:r>
              <a:rPr sz="1800" spc="1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velocity</a:t>
            </a:r>
            <a:r>
              <a:rPr sz="1800" dirty="0">
                <a:cs typeface="Calibri"/>
              </a:rPr>
              <a:t> of a </a:t>
            </a:r>
            <a:r>
              <a:rPr sz="1800" spc="-10" dirty="0">
                <a:cs typeface="Calibri"/>
              </a:rPr>
              <a:t>freely</a:t>
            </a:r>
            <a:r>
              <a:rPr sz="1800" spc="25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falling</a:t>
            </a:r>
            <a:r>
              <a:rPr sz="1800" spc="1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body</a:t>
            </a:r>
            <a:r>
              <a:rPr sz="1800" spc="2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due</a:t>
            </a:r>
            <a:r>
              <a:rPr sz="1800" spc="40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to</a:t>
            </a:r>
            <a:r>
              <a:rPr sz="1800" spc="5" dirty="0">
                <a:cs typeface="Calibri"/>
              </a:rPr>
              <a:t> </a:t>
            </a:r>
            <a:r>
              <a:rPr sz="1800" spc="-15" dirty="0">
                <a:cs typeface="Calibri"/>
              </a:rPr>
              <a:t>gravity</a:t>
            </a:r>
            <a:r>
              <a:rPr sz="1800" spc="25" dirty="0">
                <a:cs typeface="Calibri"/>
              </a:rPr>
              <a:t> </a:t>
            </a:r>
            <a:r>
              <a:rPr sz="1800" spc="-5" dirty="0" smtClean="0">
                <a:cs typeface="Calibri"/>
              </a:rPr>
              <a:t>in</a:t>
            </a:r>
            <a:r>
              <a:rPr lang="en-IN" dirty="0">
                <a:cs typeface="Calibri"/>
              </a:rPr>
              <a:t> </a:t>
            </a:r>
            <a:r>
              <a:rPr sz="1800" spc="-5" dirty="0" smtClean="0">
                <a:cs typeface="Calibri"/>
              </a:rPr>
              <a:t>one</a:t>
            </a:r>
            <a:r>
              <a:rPr sz="1800" spc="-20" dirty="0" smtClean="0">
                <a:cs typeface="Calibri"/>
              </a:rPr>
              <a:t> </a:t>
            </a:r>
            <a:r>
              <a:rPr sz="1800" spc="-10" dirty="0">
                <a:cs typeface="Calibri"/>
              </a:rPr>
              <a:t>second.</a:t>
            </a:r>
            <a:endParaRPr sz="1800" dirty="0">
              <a:cs typeface="Calibri"/>
            </a:endParaRPr>
          </a:p>
          <a:p>
            <a:pPr marL="361950" indent="-285750">
              <a:lnSpc>
                <a:spcPct val="100000"/>
              </a:lnSpc>
              <a:spcBef>
                <a:spcPts val="840"/>
              </a:spcBef>
              <a:buFont typeface="Wingdings" panose="05000000000000000000" pitchFamily="2" charset="2"/>
              <a:buChar char="Ø"/>
              <a:tabLst>
                <a:tab pos="420370" algn="l"/>
              </a:tabLst>
            </a:pPr>
            <a:r>
              <a:rPr sz="1800" dirty="0" smtClean="0">
                <a:cs typeface="Calibri"/>
              </a:rPr>
              <a:t>Its</a:t>
            </a:r>
            <a:r>
              <a:rPr sz="1800" spc="-15" dirty="0" smtClean="0">
                <a:cs typeface="Calibri"/>
              </a:rPr>
              <a:t> </a:t>
            </a:r>
            <a:r>
              <a:rPr sz="1800" spc="-10" dirty="0">
                <a:cs typeface="Calibri"/>
              </a:rPr>
              <a:t>value</a:t>
            </a:r>
            <a:r>
              <a:rPr sz="1800" spc="10" dirty="0">
                <a:cs typeface="Calibri"/>
              </a:rPr>
              <a:t> </a:t>
            </a:r>
            <a:r>
              <a:rPr sz="1800" dirty="0">
                <a:cs typeface="Calibri"/>
              </a:rPr>
              <a:t>on</a:t>
            </a:r>
            <a:r>
              <a:rPr sz="1800" spc="5" dirty="0">
                <a:cs typeface="Calibri"/>
              </a:rPr>
              <a:t> </a:t>
            </a:r>
            <a:r>
              <a:rPr sz="1800" spc="-5" dirty="0">
                <a:cs typeface="Calibri"/>
              </a:rPr>
              <a:t>Earth's</a:t>
            </a:r>
            <a:r>
              <a:rPr sz="1800" spc="-40" dirty="0">
                <a:cs typeface="Calibri"/>
              </a:rPr>
              <a:t> </a:t>
            </a:r>
            <a:r>
              <a:rPr sz="1800" spc="-10" dirty="0">
                <a:cs typeface="Calibri"/>
              </a:rPr>
              <a:t>surface</a:t>
            </a:r>
            <a:r>
              <a:rPr sz="1800" spc="10" dirty="0">
                <a:cs typeface="Calibri"/>
              </a:rPr>
              <a:t> </a:t>
            </a:r>
            <a:r>
              <a:rPr sz="1800" spc="-5" dirty="0">
                <a:cs typeface="Calibri"/>
              </a:rPr>
              <a:t>is</a:t>
            </a:r>
            <a:r>
              <a:rPr sz="1800" spc="10" dirty="0">
                <a:cs typeface="Calibri"/>
              </a:rPr>
              <a:t> </a:t>
            </a:r>
            <a:r>
              <a:rPr sz="1800" dirty="0">
                <a:cs typeface="Calibri"/>
              </a:rPr>
              <a:t>9.8</a:t>
            </a:r>
            <a:r>
              <a:rPr sz="1800" spc="-5" dirty="0">
                <a:cs typeface="Calibri"/>
              </a:rPr>
              <a:t> m/s</a:t>
            </a:r>
            <a:r>
              <a:rPr sz="1800" spc="-7" baseline="25462" dirty="0">
                <a:cs typeface="Calibri"/>
              </a:rPr>
              <a:t>2</a:t>
            </a:r>
            <a:r>
              <a:rPr sz="1800" spc="-5" dirty="0" smtClean="0">
                <a:cs typeface="Calibri"/>
              </a:rPr>
              <a:t>.</a:t>
            </a:r>
            <a:endParaRPr sz="1800" dirty="0"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47931" y="152400"/>
            <a:ext cx="1923287" cy="11429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1524000"/>
            <a:ext cx="3581400" cy="3810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0111" y="1927989"/>
            <a:ext cx="9648190" cy="1523365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800" b="1" dirty="0">
                <a:solidFill>
                  <a:srgbClr val="FF0000"/>
                </a:solidFill>
                <a:latin typeface="Calibri"/>
                <a:cs typeface="Calibri"/>
              </a:rPr>
              <a:t>HOME</a:t>
            </a:r>
            <a:r>
              <a:rPr sz="18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ASSIGNMENT</a:t>
            </a:r>
            <a:endParaRPr sz="1800">
              <a:latin typeface="Calibri"/>
              <a:cs typeface="Calibri"/>
            </a:endParaRPr>
          </a:p>
          <a:p>
            <a:pPr marL="186690" indent="-174625">
              <a:lnSpc>
                <a:spcPct val="100000"/>
              </a:lnSpc>
              <a:spcBef>
                <a:spcPts val="795"/>
              </a:spcBef>
              <a:buSzPct val="94444"/>
              <a:buAutoNum type="arabicPeriod"/>
              <a:tabLst>
                <a:tab pos="187325" algn="l"/>
              </a:tabLst>
            </a:pPr>
            <a:r>
              <a:rPr sz="1800" spc="-10" dirty="0">
                <a:latin typeface="Calibri"/>
                <a:cs typeface="Calibri"/>
              </a:rPr>
              <a:t>Distinguish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between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and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velocity.</a:t>
            </a:r>
            <a:endParaRPr sz="1800">
              <a:latin typeface="Calibri"/>
              <a:cs typeface="Calibri"/>
            </a:endParaRPr>
          </a:p>
          <a:p>
            <a:pPr marL="238125" indent="-226060">
              <a:lnSpc>
                <a:spcPct val="100000"/>
              </a:lnSpc>
              <a:spcBef>
                <a:spcPts val="790"/>
              </a:spcBef>
              <a:buSzPct val="94444"/>
              <a:buAutoNum type="arabicPeriod"/>
              <a:tabLst>
                <a:tab pos="238760" algn="l"/>
              </a:tabLst>
            </a:pPr>
            <a:r>
              <a:rPr sz="1800" spc="-10" dirty="0">
                <a:latin typeface="Calibri"/>
                <a:cs typeface="Calibri"/>
              </a:rPr>
              <a:t>Under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what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condition(s)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magnitude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average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velocity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equal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its </a:t>
            </a:r>
            <a:r>
              <a:rPr sz="1800" spc="-25" dirty="0">
                <a:latin typeface="Calibri"/>
                <a:cs typeface="Calibri"/>
              </a:rPr>
              <a:t>average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speed?</a:t>
            </a:r>
            <a:endParaRPr sz="1800">
              <a:latin typeface="Calibri"/>
              <a:cs typeface="Calibri"/>
            </a:endParaRPr>
          </a:p>
          <a:p>
            <a:pPr marL="237490" indent="-225425">
              <a:lnSpc>
                <a:spcPct val="100000"/>
              </a:lnSpc>
              <a:spcBef>
                <a:spcPts val="770"/>
              </a:spcBef>
              <a:buSzPct val="94444"/>
              <a:buAutoNum type="arabicPeriod"/>
              <a:tabLst>
                <a:tab pos="238125" algn="l"/>
              </a:tabLst>
            </a:pPr>
            <a:r>
              <a:rPr sz="1800" spc="-10" dirty="0">
                <a:latin typeface="Calibri"/>
                <a:cs typeface="Calibri"/>
              </a:rPr>
              <a:t>What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does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odometer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automobile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measure?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53562" y="152400"/>
            <a:ext cx="1624583" cy="79552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854455">
            <a:off x="8377170" y="4244583"/>
            <a:ext cx="2837483" cy="197181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THANKING</a:t>
            </a:r>
            <a:r>
              <a:rPr spc="-15" dirty="0"/>
              <a:t> </a:t>
            </a:r>
            <a:r>
              <a:rPr spc="-60" dirty="0"/>
              <a:t>YOU</a:t>
            </a:r>
          </a:p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spc="-5" dirty="0"/>
              <a:t>ODM</a:t>
            </a:r>
            <a:r>
              <a:rPr spc="-40" dirty="0"/>
              <a:t> </a:t>
            </a:r>
            <a:r>
              <a:rPr spc="-45" dirty="0"/>
              <a:t>EDUCATIONAL</a:t>
            </a:r>
            <a:r>
              <a:rPr spc="-10" dirty="0"/>
              <a:t> </a:t>
            </a:r>
            <a:r>
              <a:rPr spc="-15" dirty="0"/>
              <a:t>GROUP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0" y="152400"/>
            <a:ext cx="1752600" cy="1066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398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Office Theme</vt:lpstr>
      <vt:lpstr>MOTION</vt:lpstr>
      <vt:lpstr>PowerPoint Presentation</vt:lpstr>
      <vt:lpstr>Speed: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MOTION</dc:title>
  <dc:creator>CHIRANJEEB MOHAPATRA</dc:creator>
  <cp:lastModifiedBy>Chinu</cp:lastModifiedBy>
  <cp:revision>5</cp:revision>
  <dcterms:created xsi:type="dcterms:W3CDTF">2021-09-25T06:24:45Z</dcterms:created>
  <dcterms:modified xsi:type="dcterms:W3CDTF">2021-12-18T04:35:18Z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2021-09-25T00:00:00Z</vt:filetime>
  </property>
</Properties>
</file>