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13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80558" y="1644853"/>
            <a:ext cx="1230883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76398" y="2723540"/>
            <a:ext cx="7839202" cy="1691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4642" y="1107459"/>
            <a:ext cx="10847705" cy="4754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830">
              <a:lnSpc>
                <a:spcPct val="100000"/>
              </a:lnSpc>
              <a:spcBef>
                <a:spcPts val="100"/>
              </a:spcBef>
            </a:pPr>
            <a:r>
              <a:rPr b="1" spc="5" dirty="0"/>
              <a:t>M</a:t>
            </a:r>
            <a:r>
              <a:rPr b="1" spc="-85" dirty="0"/>
              <a:t>O</a:t>
            </a:r>
            <a:r>
              <a:rPr b="1" spc="-35" dirty="0"/>
              <a:t>T</a:t>
            </a:r>
            <a:r>
              <a:rPr b="1" spc="-10" dirty="0"/>
              <a:t>I</a:t>
            </a:r>
            <a:r>
              <a:rPr b="1" spc="-40" dirty="0"/>
              <a:t>O</a:t>
            </a:r>
            <a:r>
              <a:rPr b="1" dirty="0"/>
              <a:t>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94121" y="2254721"/>
            <a:ext cx="1869439" cy="11887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algn="ctr">
              <a:lnSpc>
                <a:spcPct val="112000"/>
              </a:lnSpc>
              <a:spcBef>
                <a:spcPts val="60"/>
              </a:spcBef>
            </a:pPr>
            <a:r>
              <a:rPr sz="2400" spc="-5" dirty="0">
                <a:latin typeface="Calibri"/>
                <a:cs typeface="Calibri"/>
              </a:rPr>
              <a:t>CHAPTER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NO.8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SUB: PHYSICS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MOTION</a:t>
            </a:r>
            <a:endParaRPr sz="2000" b="1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34600" y="0"/>
            <a:ext cx="1923288" cy="1143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50758"/>
            <a:ext cx="12192000" cy="16072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1600" y="2209800"/>
            <a:ext cx="8763000" cy="1866536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HOME</a:t>
            </a:r>
            <a:r>
              <a:rPr sz="18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ASSIGNMENT</a:t>
            </a:r>
            <a:endParaRPr sz="1800" dirty="0">
              <a:latin typeface="Calibri"/>
              <a:cs typeface="Calibri"/>
            </a:endParaRPr>
          </a:p>
          <a:p>
            <a:pPr marL="12700" marR="5080">
              <a:lnSpc>
                <a:spcPts val="1939"/>
              </a:lnSpc>
              <a:spcBef>
                <a:spcPts val="1045"/>
              </a:spcBef>
            </a:pPr>
            <a:r>
              <a:rPr sz="2000" spc="-5" dirty="0">
                <a:latin typeface="Calibri"/>
                <a:cs typeface="Calibri"/>
              </a:rPr>
              <a:t>1.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object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has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moved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through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distance.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Can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have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zero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displacement?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yes,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support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your </a:t>
            </a:r>
            <a:r>
              <a:rPr sz="2000" spc="-3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answer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example.</a:t>
            </a:r>
            <a:endParaRPr sz="2000" dirty="0">
              <a:latin typeface="Calibri"/>
              <a:cs typeface="Calibri"/>
            </a:endParaRPr>
          </a:p>
          <a:p>
            <a:pPr marL="12700" marR="243840" algn="just">
              <a:lnSpc>
                <a:spcPts val="1939"/>
              </a:lnSpc>
              <a:spcBef>
                <a:spcPts val="1015"/>
              </a:spcBef>
            </a:pPr>
            <a:r>
              <a:rPr sz="2000" spc="-5" dirty="0">
                <a:latin typeface="Calibri"/>
                <a:cs typeface="Calibri"/>
              </a:rPr>
              <a:t>2.A </a:t>
            </a:r>
            <a:r>
              <a:rPr sz="2000" spc="-10" dirty="0">
                <a:latin typeface="Calibri"/>
                <a:cs typeface="Calibri"/>
              </a:rPr>
              <a:t>farmer moves </a:t>
            </a:r>
            <a:r>
              <a:rPr sz="2000" spc="-5" dirty="0">
                <a:latin typeface="Calibri"/>
                <a:cs typeface="Calibri"/>
              </a:rPr>
              <a:t>along the boundary </a:t>
            </a:r>
            <a:r>
              <a:rPr sz="2000" dirty="0">
                <a:latin typeface="Calibri"/>
                <a:cs typeface="Calibri"/>
              </a:rPr>
              <a:t>of a </a:t>
            </a:r>
            <a:r>
              <a:rPr sz="2000" spc="-10" dirty="0">
                <a:latin typeface="Calibri"/>
                <a:cs typeface="Calibri"/>
              </a:rPr>
              <a:t>square field </a:t>
            </a:r>
            <a:r>
              <a:rPr sz="2000" dirty="0">
                <a:latin typeface="Calibri"/>
                <a:cs typeface="Calibri"/>
              </a:rPr>
              <a:t>of </a:t>
            </a:r>
            <a:r>
              <a:rPr sz="2000" spc="-10" dirty="0">
                <a:latin typeface="Calibri"/>
                <a:cs typeface="Calibri"/>
              </a:rPr>
              <a:t>side </a:t>
            </a:r>
            <a:r>
              <a:rPr sz="2000" dirty="0">
                <a:latin typeface="Calibri"/>
                <a:cs typeface="Calibri"/>
              </a:rPr>
              <a:t>10 m in 40 </a:t>
            </a:r>
            <a:r>
              <a:rPr sz="2000" spc="-5" dirty="0">
                <a:latin typeface="Calibri"/>
                <a:cs typeface="Calibri"/>
              </a:rPr>
              <a:t>s. </a:t>
            </a:r>
            <a:r>
              <a:rPr sz="2000" spc="-10" dirty="0">
                <a:latin typeface="Calibri"/>
                <a:cs typeface="Calibri"/>
              </a:rPr>
              <a:t>What </a:t>
            </a:r>
            <a:r>
              <a:rPr sz="2000" dirty="0">
                <a:latin typeface="Calibri"/>
                <a:cs typeface="Calibri"/>
              </a:rPr>
              <a:t>will </a:t>
            </a:r>
            <a:r>
              <a:rPr sz="2000" spc="-5" dirty="0">
                <a:latin typeface="Calibri"/>
                <a:cs typeface="Calibri"/>
              </a:rPr>
              <a:t>be the 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magnitude </a:t>
            </a:r>
            <a:r>
              <a:rPr sz="2000" dirty="0">
                <a:latin typeface="Calibri"/>
                <a:cs typeface="Calibri"/>
              </a:rPr>
              <a:t>of </a:t>
            </a:r>
            <a:r>
              <a:rPr sz="2000" spc="-10" dirty="0">
                <a:latin typeface="Calibri"/>
                <a:cs typeface="Calibri"/>
              </a:rPr>
              <a:t>displacement </a:t>
            </a:r>
            <a:r>
              <a:rPr sz="2000" dirty="0">
                <a:latin typeface="Calibri"/>
                <a:cs typeface="Calibri"/>
              </a:rPr>
              <a:t>of </a:t>
            </a:r>
            <a:r>
              <a:rPr sz="2000" spc="-5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farmer </a:t>
            </a:r>
            <a:r>
              <a:rPr sz="2000" spc="-15" dirty="0">
                <a:latin typeface="Calibri"/>
                <a:cs typeface="Calibri"/>
              </a:rPr>
              <a:t>at </a:t>
            </a:r>
            <a:r>
              <a:rPr sz="2000" spc="-5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end </a:t>
            </a:r>
            <a:r>
              <a:rPr sz="2000" dirty="0">
                <a:latin typeface="Calibri"/>
                <a:cs typeface="Calibri"/>
              </a:rPr>
              <a:t>of 2 </a:t>
            </a:r>
            <a:r>
              <a:rPr sz="2000" spc="-10" dirty="0">
                <a:latin typeface="Calibri"/>
                <a:cs typeface="Calibri"/>
              </a:rPr>
              <a:t>minutes </a:t>
            </a:r>
            <a:r>
              <a:rPr sz="2000" dirty="0">
                <a:latin typeface="Calibri"/>
                <a:cs typeface="Calibri"/>
              </a:rPr>
              <a:t>20 </a:t>
            </a:r>
            <a:r>
              <a:rPr sz="2000" spc="-10" dirty="0">
                <a:latin typeface="Calibri"/>
                <a:cs typeface="Calibri"/>
              </a:rPr>
              <a:t>seconds from </a:t>
            </a:r>
            <a:r>
              <a:rPr sz="2000" spc="-5" dirty="0">
                <a:latin typeface="Calibri"/>
                <a:cs typeface="Calibri"/>
              </a:rPr>
              <a:t>his initial 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position?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68713" y="0"/>
            <a:ext cx="1923287" cy="11429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4267200"/>
            <a:ext cx="3238500" cy="22479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THANKING</a:t>
            </a:r>
            <a:r>
              <a:rPr spc="-15" dirty="0"/>
              <a:t> </a:t>
            </a:r>
            <a:r>
              <a:rPr spc="-60" dirty="0"/>
              <a:t>YOU</a:t>
            </a:r>
          </a:p>
          <a:p>
            <a:pPr algn="ctr">
              <a:lnSpc>
                <a:spcPct val="100000"/>
              </a:lnSpc>
              <a:spcBef>
                <a:spcPts val="145"/>
              </a:spcBef>
            </a:pPr>
            <a:r>
              <a:rPr spc="-5" dirty="0"/>
              <a:t>ODM</a:t>
            </a:r>
            <a:r>
              <a:rPr spc="-40" dirty="0"/>
              <a:t> </a:t>
            </a:r>
            <a:r>
              <a:rPr spc="-45" dirty="0"/>
              <a:t>EDUCATIONAL</a:t>
            </a:r>
            <a:r>
              <a:rPr spc="-10" dirty="0"/>
              <a:t> </a:t>
            </a:r>
            <a:r>
              <a:rPr spc="-15" dirty="0"/>
              <a:t>GROUP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39400" y="0"/>
            <a:ext cx="1752600" cy="1066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14600" y="1097556"/>
            <a:ext cx="5791201" cy="2308324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800"/>
              </a:spcBef>
              <a:tabLst>
                <a:tab pos="1496060" algn="l"/>
              </a:tabLst>
            </a:pP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LEARNING	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OBJECTIVE</a:t>
            </a:r>
            <a:endParaRPr sz="2400" dirty="0">
              <a:latin typeface="Calibri"/>
              <a:cs typeface="Calibri"/>
            </a:endParaRPr>
          </a:p>
          <a:p>
            <a:pPr marL="79375">
              <a:lnSpc>
                <a:spcPct val="100000"/>
              </a:lnSpc>
              <a:spcBef>
                <a:spcPts val="695"/>
              </a:spcBef>
            </a:pPr>
            <a:r>
              <a:rPr sz="2400" dirty="0">
                <a:latin typeface="Calibri"/>
                <a:cs typeface="Calibri"/>
              </a:rPr>
              <a:t>Students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will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able</a:t>
            </a:r>
          </a:p>
          <a:p>
            <a:pPr marL="241300" indent="-228600">
              <a:lnSpc>
                <a:spcPct val="100000"/>
              </a:lnSpc>
              <a:spcBef>
                <a:spcPts val="720"/>
              </a:spcBef>
              <a:buChar char="•"/>
              <a:tabLst>
                <a:tab pos="241300" algn="l"/>
              </a:tabLst>
            </a:pPr>
            <a:r>
              <a:rPr sz="2400" dirty="0">
                <a:latin typeface="Calibri"/>
                <a:cs typeface="Calibri"/>
              </a:rPr>
              <a:t>Define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rest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motion</a:t>
            </a:r>
          </a:p>
          <a:p>
            <a:pPr marL="241300" indent="-228600">
              <a:lnSpc>
                <a:spcPct val="100000"/>
              </a:lnSpc>
              <a:spcBef>
                <a:spcPts val="725"/>
              </a:spcBef>
              <a:buChar char="•"/>
              <a:tabLst>
                <a:tab pos="241300" algn="l"/>
              </a:tabLst>
            </a:pPr>
            <a:r>
              <a:rPr sz="2400" dirty="0">
                <a:latin typeface="Calibri"/>
                <a:cs typeface="Calibri"/>
              </a:rPr>
              <a:t>Identify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objects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motion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rest</a:t>
            </a:r>
            <a:endParaRPr sz="24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00"/>
              </a:spcBef>
              <a:buChar char="•"/>
              <a:tabLst>
                <a:tab pos="241300" algn="l"/>
              </a:tabLst>
            </a:pPr>
            <a:r>
              <a:rPr sz="2400" dirty="0">
                <a:latin typeface="Calibri"/>
                <a:cs typeface="Calibri"/>
              </a:rPr>
              <a:t>Define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distance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displacement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98608" y="152400"/>
            <a:ext cx="1993392" cy="91744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2855" y="4495798"/>
            <a:ext cx="2286000" cy="2362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762000"/>
            <a:ext cx="11327003" cy="24924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425305">
              <a:lnSpc>
                <a:spcPct val="132100"/>
              </a:lnSpc>
              <a:spcBef>
                <a:spcPts val="100"/>
              </a:spcBef>
            </a:pPr>
            <a:r>
              <a:rPr sz="20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Rest</a:t>
            </a:r>
            <a:r>
              <a:rPr sz="2000" b="1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</a:t>
            </a:r>
            <a:r>
              <a:rPr sz="2000" b="1" u="heavy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motion </a:t>
            </a:r>
            <a:r>
              <a:rPr sz="2000" b="1" spc="-440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Rest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ts val="2280"/>
              </a:lnSpc>
              <a:spcBef>
                <a:spcPts val="745"/>
              </a:spcBef>
            </a:pP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body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said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to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be</a:t>
            </a:r>
            <a:r>
              <a:rPr sz="2000" spc="-10" dirty="0">
                <a:latin typeface="Calibri"/>
                <a:cs typeface="Calibri"/>
              </a:rPr>
              <a:t> at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rest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if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it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does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not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change </a:t>
            </a:r>
            <a:r>
              <a:rPr sz="2000" spc="-5" dirty="0">
                <a:latin typeface="Calibri"/>
                <a:cs typeface="Calibri"/>
              </a:rPr>
              <a:t>its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position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with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respect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to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its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immediate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surroundings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</a:p>
          <a:p>
            <a:pPr marL="12700">
              <a:lnSpc>
                <a:spcPts val="2280"/>
              </a:lnSpc>
            </a:pPr>
            <a:r>
              <a:rPr sz="2000" spc="-10" dirty="0">
                <a:latin typeface="Calibri"/>
                <a:cs typeface="Calibri"/>
              </a:rPr>
              <a:t>with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respect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time.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ts val="2280"/>
              </a:lnSpc>
              <a:spcBef>
                <a:spcPts val="765"/>
              </a:spcBef>
            </a:pPr>
            <a:r>
              <a:rPr sz="2000" b="1" spc="-10" dirty="0">
                <a:latin typeface="Calibri"/>
                <a:cs typeface="Calibri"/>
              </a:rPr>
              <a:t>Example</a:t>
            </a:r>
            <a:endParaRPr sz="2000" dirty="0">
              <a:latin typeface="Calibri"/>
              <a:cs typeface="Calibri"/>
            </a:endParaRPr>
          </a:p>
          <a:p>
            <a:pPr marL="12700" marR="5080">
              <a:lnSpc>
                <a:spcPts val="2160"/>
              </a:lnSpc>
              <a:spcBef>
                <a:spcPts val="155"/>
              </a:spcBef>
            </a:pPr>
            <a:r>
              <a:rPr sz="2000" spc="-10" dirty="0">
                <a:latin typeface="Calibri"/>
                <a:cs typeface="Calibri"/>
              </a:rPr>
              <a:t>The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chairs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dining </a:t>
            </a:r>
            <a:r>
              <a:rPr sz="2000" spc="-10" dirty="0">
                <a:latin typeface="Calibri"/>
                <a:cs typeface="Calibri"/>
              </a:rPr>
              <a:t>table are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at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rest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unless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until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they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are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moved,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flower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vase,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table,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blackboard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in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class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room</a:t>
            </a:r>
            <a:r>
              <a:rPr sz="2000" spc="-10" dirty="0">
                <a:latin typeface="Calibri"/>
                <a:cs typeface="Calibri"/>
              </a:rPr>
              <a:t> are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at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position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rest.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2062" y="4029562"/>
            <a:ext cx="8018131" cy="22907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54858" y="6927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4642" y="902335"/>
            <a:ext cx="10772140" cy="18710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90"/>
              </a:spcBef>
            </a:pPr>
            <a:r>
              <a:rPr sz="2000" b="1" spc="-5" dirty="0">
                <a:latin typeface="Calibri"/>
                <a:cs typeface="Calibri"/>
              </a:rPr>
              <a:t>Motion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</a:pPr>
            <a:r>
              <a:rPr sz="2000" spc="-5" dirty="0">
                <a:latin typeface="Calibri"/>
                <a:cs typeface="Calibri"/>
              </a:rPr>
              <a:t>A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body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said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to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in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motion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if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it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changes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its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position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with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respect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to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its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immediate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surroundings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</a:p>
          <a:p>
            <a:pPr marL="12700">
              <a:lnSpc>
                <a:spcPts val="2280"/>
              </a:lnSpc>
            </a:pPr>
            <a:r>
              <a:rPr sz="2000" spc="-10" dirty="0">
                <a:latin typeface="Calibri"/>
                <a:cs typeface="Calibri"/>
              </a:rPr>
              <a:t>with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respect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time.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ts val="2280"/>
              </a:lnSpc>
              <a:spcBef>
                <a:spcPts val="770"/>
              </a:spcBef>
            </a:pPr>
            <a:r>
              <a:rPr sz="2000" b="1" spc="-10" dirty="0">
                <a:latin typeface="Calibri"/>
                <a:cs typeface="Calibri"/>
              </a:rPr>
              <a:t>Example</a:t>
            </a:r>
            <a:endParaRPr sz="2000" dirty="0">
              <a:latin typeface="Calibri"/>
              <a:cs typeface="Calibri"/>
            </a:endParaRPr>
          </a:p>
          <a:p>
            <a:pPr marL="12700" marR="5080">
              <a:lnSpc>
                <a:spcPts val="2160"/>
              </a:lnSpc>
              <a:spcBef>
                <a:spcPts val="150"/>
              </a:spcBef>
            </a:pPr>
            <a:r>
              <a:rPr sz="2000" spc="-10" dirty="0">
                <a:latin typeface="Calibri"/>
                <a:cs typeface="Calibri"/>
              </a:rPr>
              <a:t>The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blades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rotating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fan,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hands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working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wall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clock,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moving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car,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spinning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top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satellites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are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all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in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motion</a:t>
            </a:r>
            <a:r>
              <a:rPr sz="2000" spc="-5" dirty="0" smtClean="0">
                <a:latin typeface="Calibri"/>
                <a:cs typeface="Calibri"/>
              </a:rPr>
              <a:t>.</a:t>
            </a:r>
            <a:r>
              <a:rPr sz="2000" spc="5" dirty="0" smtClean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2555" y="3810000"/>
            <a:ext cx="9176186" cy="25140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0575" y="29499"/>
            <a:ext cx="1811425" cy="9906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0436" y="1447800"/>
            <a:ext cx="9677400" cy="1866536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1800" b="1" spc="-15" dirty="0">
                <a:latin typeface="Calibri"/>
                <a:cs typeface="Calibri"/>
              </a:rPr>
              <a:t>Rest </a:t>
            </a:r>
            <a:r>
              <a:rPr sz="1800" b="1" spc="-5" dirty="0">
                <a:latin typeface="Calibri"/>
                <a:cs typeface="Calibri"/>
              </a:rPr>
              <a:t>and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motion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are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relative</a:t>
            </a:r>
            <a:endParaRPr sz="1800" dirty="0">
              <a:latin typeface="Calibri"/>
              <a:cs typeface="Calibri"/>
            </a:endParaRPr>
          </a:p>
          <a:p>
            <a:pPr marL="12700" marR="392430">
              <a:lnSpc>
                <a:spcPts val="1939"/>
              </a:lnSpc>
              <a:spcBef>
                <a:spcPts val="1040"/>
              </a:spcBef>
            </a:pPr>
            <a:r>
              <a:rPr sz="1800" spc="-10" dirty="0">
                <a:latin typeface="Calibri"/>
                <a:cs typeface="Calibri"/>
              </a:rPr>
              <a:t>An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can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relative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while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at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rest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relative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some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other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objects.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Thus,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rest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</a:t>
            </a:r>
            <a:r>
              <a:rPr sz="1800" spc="-10" dirty="0">
                <a:latin typeface="Calibri"/>
                <a:cs typeface="Calibri"/>
              </a:rPr>
              <a:t> are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relative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terms.</a:t>
            </a:r>
            <a:endParaRPr sz="1800" dirty="0">
              <a:latin typeface="Calibri"/>
              <a:cs typeface="Calibri"/>
            </a:endParaRPr>
          </a:p>
          <a:p>
            <a:pPr marL="12700" marR="5080">
              <a:lnSpc>
                <a:spcPts val="1939"/>
              </a:lnSpc>
              <a:spcBef>
                <a:spcPts val="1020"/>
              </a:spcBef>
            </a:pPr>
            <a:r>
              <a:rPr sz="1800" spc="-10" dirty="0" smtClean="0">
                <a:latin typeface="Calibri"/>
                <a:cs typeface="Calibri"/>
              </a:rPr>
              <a:t>Examples</a:t>
            </a:r>
            <a:r>
              <a:rPr sz="1800" spc="-10" dirty="0">
                <a:latin typeface="Calibri"/>
                <a:cs typeface="Calibri"/>
              </a:rPr>
              <a:t>: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5" dirty="0" smtClean="0">
                <a:latin typeface="Calibri"/>
                <a:cs typeface="Calibri"/>
              </a:rPr>
              <a:t>Person</a:t>
            </a:r>
            <a:r>
              <a:rPr sz="1800" spc="10" dirty="0" smtClean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sitting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bus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rest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according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his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fellow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passengers,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inside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bus,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but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 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motion</a:t>
            </a:r>
            <a:r>
              <a:rPr sz="1800" spc="-10" dirty="0">
                <a:latin typeface="Calibri"/>
                <a:cs typeface="Calibri"/>
              </a:rPr>
              <a:t> according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person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standing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10" dirty="0">
                <a:latin typeface="Calibri"/>
                <a:cs typeface="Calibri"/>
              </a:rPr>
              <a:t> bus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station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observing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moving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bus.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So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just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matter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frame</a:t>
            </a:r>
            <a:r>
              <a:rPr sz="1800" dirty="0">
                <a:latin typeface="Calibri"/>
                <a:cs typeface="Calibri"/>
              </a:rPr>
              <a:t> 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reference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are </a:t>
            </a:r>
            <a:r>
              <a:rPr sz="1800" spc="-5" dirty="0">
                <a:latin typeface="Calibri"/>
                <a:cs typeface="Calibri"/>
              </a:rPr>
              <a:t>observing.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0400" y="4038600"/>
            <a:ext cx="4163567" cy="194767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63200" y="53341"/>
            <a:ext cx="1747265" cy="10134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2353597"/>
            <a:ext cx="4212590" cy="38343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400" b="1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cs typeface="Calibri"/>
              </a:rPr>
              <a:t>Scalar</a:t>
            </a:r>
            <a:r>
              <a:rPr sz="2400" b="1" spc="-2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cs typeface="Calibri"/>
              </a:rPr>
              <a:t> </a:t>
            </a:r>
            <a:r>
              <a:rPr sz="2400" b="1" spc="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cs typeface="Calibri"/>
              </a:rPr>
              <a:t>and</a:t>
            </a:r>
            <a:r>
              <a:rPr sz="2400" b="1" spc="-4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cs typeface="Calibri"/>
              </a:rPr>
              <a:t> </a:t>
            </a:r>
            <a:r>
              <a:rPr sz="2400" b="1" spc="-2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cs typeface="Calibri"/>
              </a:rPr>
              <a:t>Vector</a:t>
            </a:r>
            <a:r>
              <a:rPr sz="2400" b="1" spc="-4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cs typeface="Calibri"/>
              </a:rPr>
              <a:t>Quantities</a:t>
            </a:r>
            <a:endParaRPr sz="2400" b="1" dirty="0">
              <a:latin typeface="+mn-lt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44" y="2743962"/>
            <a:ext cx="9522156" cy="182803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90"/>
              </a:spcBef>
            </a:pPr>
            <a:r>
              <a:rPr sz="2000" spc="-5" dirty="0">
                <a:latin typeface="Calibri"/>
                <a:cs typeface="Calibri"/>
              </a:rPr>
              <a:t>A </a:t>
            </a:r>
            <a:r>
              <a:rPr sz="2000" spc="-15" dirty="0">
                <a:latin typeface="Calibri"/>
                <a:cs typeface="Calibri"/>
              </a:rPr>
              <a:t>physical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quantity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which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has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only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magnitude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but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specific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direction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called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scalar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ts val="2280"/>
              </a:lnSpc>
            </a:pPr>
            <a:r>
              <a:rPr sz="2000" b="1" spc="-10" dirty="0">
                <a:latin typeface="Calibri"/>
                <a:cs typeface="Calibri"/>
              </a:rPr>
              <a:t>quantity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4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000" spc="-15" dirty="0">
                <a:latin typeface="Calibri"/>
                <a:cs typeface="Calibri"/>
              </a:rPr>
              <a:t>Examples: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length,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distance,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area,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mass,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time,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energy,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etc.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physical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quantity which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has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both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magnitude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and</a:t>
            </a:r>
            <a:r>
              <a:rPr sz="2000" spc="-10" dirty="0">
                <a:latin typeface="Calibri"/>
                <a:cs typeface="Calibri"/>
              </a:rPr>
              <a:t> direction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called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b="1" spc="-15" dirty="0">
                <a:latin typeface="Calibri"/>
                <a:cs typeface="Calibri"/>
              </a:rPr>
              <a:t>vector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quantity.</a:t>
            </a:r>
            <a:endParaRPr sz="20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000" spc="-15" dirty="0">
                <a:latin typeface="Calibri"/>
                <a:cs typeface="Calibri"/>
              </a:rPr>
              <a:t>Examples: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displacement,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velocity,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acceleration,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force,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weight,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etc.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61786" y="152400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86200" y="1390014"/>
            <a:ext cx="3168650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200" b="1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Distance</a:t>
            </a:r>
            <a:r>
              <a:rPr sz="2200" b="1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</a:t>
            </a:r>
            <a:r>
              <a:rPr sz="2200" b="1" spc="-3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Displacement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914400" y="2362200"/>
            <a:ext cx="10297947" cy="2568011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2400" spc="-15" dirty="0"/>
              <a:t>Distance</a:t>
            </a:r>
          </a:p>
          <a:p>
            <a:pPr marL="241300" indent="-228600">
              <a:lnSpc>
                <a:spcPts val="2039"/>
              </a:lnSpc>
              <a:spcBef>
                <a:spcPts val="290"/>
              </a:spcBef>
              <a:buFont typeface="Wingdings"/>
              <a:buChar char=""/>
              <a:tabLst>
                <a:tab pos="241300" algn="l"/>
              </a:tabLst>
            </a:pPr>
            <a:r>
              <a:rPr b="0" spc="-10" dirty="0">
                <a:latin typeface="Calibri"/>
                <a:cs typeface="Calibri"/>
              </a:rPr>
              <a:t>The</a:t>
            </a:r>
            <a:r>
              <a:rPr b="0" spc="2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actual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length</a:t>
            </a:r>
            <a:r>
              <a:rPr b="0" spc="1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of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the</a:t>
            </a:r>
            <a:r>
              <a:rPr b="0" spc="2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path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spc="-20" dirty="0">
                <a:latin typeface="Calibri"/>
                <a:cs typeface="Calibri"/>
              </a:rPr>
              <a:t>covered</a:t>
            </a:r>
            <a:r>
              <a:rPr b="0" spc="6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by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a</a:t>
            </a:r>
            <a:r>
              <a:rPr b="0" spc="1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moving</a:t>
            </a:r>
            <a:r>
              <a:rPr b="0" dirty="0">
                <a:latin typeface="Calibri"/>
                <a:cs typeface="Calibri"/>
              </a:rPr>
              <a:t> </a:t>
            </a:r>
            <a:r>
              <a:rPr b="0" spc="-30" dirty="0">
                <a:latin typeface="Calibri"/>
                <a:cs typeface="Calibri"/>
              </a:rPr>
              <a:t>body,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spc="-15" dirty="0">
                <a:latin typeface="Calibri"/>
                <a:cs typeface="Calibri"/>
              </a:rPr>
              <a:t>irrespective</a:t>
            </a:r>
            <a:r>
              <a:rPr b="0" spc="12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of</a:t>
            </a:r>
            <a:r>
              <a:rPr b="0" dirty="0">
                <a:latin typeface="Calibri"/>
                <a:cs typeface="Calibri"/>
              </a:rPr>
              <a:t> the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direction,</a:t>
            </a:r>
            <a:r>
              <a:rPr b="0" spc="3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is</a:t>
            </a:r>
            <a:r>
              <a:rPr b="0" spc="-10" dirty="0">
                <a:latin typeface="Calibri"/>
                <a:cs typeface="Calibri"/>
              </a:rPr>
              <a:t> called</a:t>
            </a:r>
            <a:r>
              <a:rPr b="0" spc="6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the</a:t>
            </a:r>
          </a:p>
          <a:p>
            <a:pPr marL="241300">
              <a:lnSpc>
                <a:spcPts val="2039"/>
              </a:lnSpc>
            </a:pPr>
            <a:r>
              <a:rPr b="0" spc="-10" dirty="0">
                <a:latin typeface="Calibri"/>
                <a:cs typeface="Calibri"/>
              </a:rPr>
              <a:t>distance</a:t>
            </a:r>
            <a:r>
              <a:rPr b="0" spc="25" dirty="0">
                <a:latin typeface="Calibri"/>
                <a:cs typeface="Calibri"/>
              </a:rPr>
              <a:t> </a:t>
            </a:r>
            <a:r>
              <a:rPr b="0" spc="-20" dirty="0">
                <a:latin typeface="Calibri"/>
                <a:cs typeface="Calibri"/>
              </a:rPr>
              <a:t>travelled</a:t>
            </a:r>
            <a:r>
              <a:rPr b="0" spc="4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by</a:t>
            </a:r>
            <a:r>
              <a:rPr b="0" spc="-2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it.</a:t>
            </a:r>
          </a:p>
          <a:p>
            <a:pPr marL="241300" marR="197485" indent="-228600">
              <a:lnSpc>
                <a:spcPct val="70000"/>
              </a:lnSpc>
              <a:spcBef>
                <a:spcPts val="1005"/>
              </a:spcBef>
              <a:buFont typeface="Wingdings"/>
              <a:buChar char=""/>
              <a:tabLst>
                <a:tab pos="241300" algn="l"/>
              </a:tabLst>
            </a:pPr>
            <a:r>
              <a:rPr b="0" spc="-10" dirty="0">
                <a:latin typeface="Calibri"/>
                <a:cs typeface="Calibri"/>
              </a:rPr>
              <a:t>The</a:t>
            </a:r>
            <a:r>
              <a:rPr b="0" spc="2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distance</a:t>
            </a:r>
            <a:r>
              <a:rPr b="0" spc="20" dirty="0">
                <a:latin typeface="Calibri"/>
                <a:cs typeface="Calibri"/>
              </a:rPr>
              <a:t> </a:t>
            </a:r>
            <a:r>
              <a:rPr b="0" spc="-20" dirty="0">
                <a:latin typeface="Calibri"/>
                <a:cs typeface="Calibri"/>
              </a:rPr>
              <a:t>covered</a:t>
            </a:r>
            <a:r>
              <a:rPr b="0" spc="6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by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an</a:t>
            </a:r>
            <a:r>
              <a:rPr b="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object</a:t>
            </a:r>
            <a:r>
              <a:rPr b="0" spc="4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is</a:t>
            </a:r>
            <a:r>
              <a:rPr b="0" spc="-10" dirty="0">
                <a:latin typeface="Calibri"/>
                <a:cs typeface="Calibri"/>
              </a:rPr>
              <a:t> described</a:t>
            </a:r>
            <a:r>
              <a:rPr b="0" spc="6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as</a:t>
            </a:r>
            <a:r>
              <a:rPr b="0" spc="2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the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spc="-15" dirty="0">
                <a:latin typeface="Calibri"/>
                <a:cs typeface="Calibri"/>
              </a:rPr>
              <a:t>total</a:t>
            </a:r>
            <a:r>
              <a:rPr b="0" spc="3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path</a:t>
            </a:r>
            <a:r>
              <a:rPr b="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length</a:t>
            </a:r>
            <a:r>
              <a:rPr b="0" spc="45" dirty="0">
                <a:latin typeface="Calibri"/>
                <a:cs typeface="Calibri"/>
              </a:rPr>
              <a:t> </a:t>
            </a:r>
            <a:r>
              <a:rPr b="0" spc="-20" dirty="0">
                <a:latin typeface="Calibri"/>
                <a:cs typeface="Calibri"/>
              </a:rPr>
              <a:t>covered</a:t>
            </a:r>
            <a:r>
              <a:rPr b="0" spc="3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by an </a:t>
            </a:r>
            <a:r>
              <a:rPr b="0" spc="-10" dirty="0">
                <a:latin typeface="Calibri"/>
                <a:cs typeface="Calibri"/>
              </a:rPr>
              <a:t>object</a:t>
            </a:r>
            <a:r>
              <a:rPr b="0" spc="40" dirty="0">
                <a:latin typeface="Calibri"/>
                <a:cs typeface="Calibri"/>
              </a:rPr>
              <a:t> </a:t>
            </a:r>
            <a:r>
              <a:rPr b="0" spc="-15" dirty="0">
                <a:latin typeface="Calibri"/>
                <a:cs typeface="Calibri"/>
              </a:rPr>
              <a:t>between </a:t>
            </a:r>
            <a:r>
              <a:rPr b="0" spc="-434" dirty="0">
                <a:latin typeface="Calibri"/>
                <a:cs typeface="Calibri"/>
              </a:rPr>
              <a:t> </a:t>
            </a:r>
            <a:r>
              <a:rPr b="0" spc="-15" dirty="0">
                <a:latin typeface="Calibri"/>
                <a:cs typeface="Calibri"/>
              </a:rPr>
              <a:t>two</a:t>
            </a:r>
            <a:r>
              <a:rPr b="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endpoints.</a:t>
            </a:r>
          </a:p>
          <a:p>
            <a:pPr marL="241300" indent="-228600">
              <a:lnSpc>
                <a:spcPct val="100000"/>
              </a:lnSpc>
              <a:spcBef>
                <a:spcPts val="265"/>
              </a:spcBef>
              <a:buFont typeface="Wingdings"/>
              <a:buChar char=""/>
              <a:tabLst>
                <a:tab pos="241300" algn="l"/>
              </a:tabLst>
            </a:pPr>
            <a:r>
              <a:rPr b="0" spc="-15" dirty="0">
                <a:latin typeface="Calibri"/>
                <a:cs typeface="Calibri"/>
              </a:rPr>
              <a:t>Distance</a:t>
            </a:r>
            <a:r>
              <a:rPr b="0" spc="3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is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a</a:t>
            </a:r>
            <a:r>
              <a:rPr b="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numerical</a:t>
            </a:r>
            <a:r>
              <a:rPr b="0" spc="45" dirty="0">
                <a:latin typeface="Calibri"/>
                <a:cs typeface="Calibri"/>
              </a:rPr>
              <a:t> </a:t>
            </a:r>
            <a:r>
              <a:rPr b="0" spc="-20" dirty="0">
                <a:latin typeface="Calibri"/>
                <a:cs typeface="Calibri"/>
              </a:rPr>
              <a:t>quantity.</a:t>
            </a:r>
          </a:p>
          <a:p>
            <a:pPr marL="241300" indent="-228600">
              <a:lnSpc>
                <a:spcPct val="100000"/>
              </a:lnSpc>
              <a:spcBef>
                <a:spcPts val="290"/>
              </a:spcBef>
              <a:buFont typeface="Wingdings"/>
              <a:buChar char=""/>
              <a:tabLst>
                <a:tab pos="241300" algn="l"/>
              </a:tabLst>
            </a:pPr>
            <a:r>
              <a:rPr b="0" spc="-15" dirty="0">
                <a:latin typeface="Calibri"/>
                <a:cs typeface="Calibri"/>
              </a:rPr>
              <a:t>Distance</a:t>
            </a:r>
            <a:r>
              <a:rPr b="0" spc="3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is</a:t>
            </a:r>
            <a:r>
              <a:rPr b="0" spc="1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a</a:t>
            </a:r>
            <a:r>
              <a:rPr b="0" spc="1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scalar</a:t>
            </a:r>
            <a:r>
              <a:rPr b="0" spc="50" dirty="0">
                <a:latin typeface="Calibri"/>
                <a:cs typeface="Calibri"/>
              </a:rPr>
              <a:t> </a:t>
            </a:r>
            <a:r>
              <a:rPr b="0" spc="-20" dirty="0">
                <a:latin typeface="Calibri"/>
                <a:cs typeface="Calibri"/>
              </a:rPr>
              <a:t>quantity,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as</a:t>
            </a:r>
            <a:r>
              <a:rPr b="0" spc="2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it</a:t>
            </a:r>
            <a:r>
              <a:rPr b="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has </a:t>
            </a:r>
            <a:r>
              <a:rPr b="0" dirty="0">
                <a:latin typeface="Calibri"/>
                <a:cs typeface="Calibri"/>
              </a:rPr>
              <a:t>only</a:t>
            </a:r>
            <a:r>
              <a:rPr b="0" spc="-1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magnitude</a:t>
            </a:r>
            <a:r>
              <a:rPr b="0" spc="2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and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no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direction.</a:t>
            </a:r>
          </a:p>
          <a:p>
            <a:pPr marL="241300" indent="-228600">
              <a:lnSpc>
                <a:spcPct val="100000"/>
              </a:lnSpc>
              <a:spcBef>
                <a:spcPts val="290"/>
              </a:spcBef>
              <a:buFont typeface="Wingdings"/>
              <a:buChar char=""/>
              <a:tabLst>
                <a:tab pos="241300" algn="l"/>
              </a:tabLst>
            </a:pPr>
            <a:r>
              <a:rPr b="0" spc="-10" dirty="0">
                <a:latin typeface="Calibri"/>
                <a:cs typeface="Calibri"/>
              </a:rPr>
              <a:t>The</a:t>
            </a:r>
            <a:r>
              <a:rPr b="0" spc="1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SI </a:t>
            </a:r>
            <a:r>
              <a:rPr b="0" dirty="0">
                <a:latin typeface="Calibri"/>
                <a:cs typeface="Calibri"/>
              </a:rPr>
              <a:t>unit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of</a:t>
            </a:r>
            <a:r>
              <a:rPr b="0" spc="-2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distance</a:t>
            </a:r>
            <a:r>
              <a:rPr b="0" spc="1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is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the</a:t>
            </a:r>
            <a:r>
              <a:rPr b="0" spc="1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metre</a:t>
            </a:r>
            <a:r>
              <a:rPr b="0" spc="40" dirty="0">
                <a:latin typeface="Calibri"/>
                <a:cs typeface="Calibri"/>
              </a:rPr>
              <a:t> </a:t>
            </a:r>
            <a:r>
              <a:rPr b="0" spc="-15" dirty="0">
                <a:latin typeface="Calibri"/>
                <a:cs typeface="Calibri"/>
              </a:rPr>
              <a:t>(m</a:t>
            </a:r>
            <a:r>
              <a:rPr b="0" spc="-15" dirty="0" smtClean="0">
                <a:latin typeface="Calibri"/>
                <a:cs typeface="Calibri"/>
              </a:rPr>
              <a:t>).</a:t>
            </a:r>
            <a:endParaRPr b="0" spc="-15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34077" y="0"/>
            <a:ext cx="1923287" cy="11429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4343400"/>
            <a:ext cx="3429000" cy="23526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524000"/>
            <a:ext cx="9525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Displacement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The shortest possible distance covered by a body between two points in a particular direction is known as its displacement.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Displacement is a vector quantity, as it has both magnitude and direction.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The SI unit of displacement is the </a:t>
            </a:r>
            <a:r>
              <a:rPr lang="en-US" dirty="0" smtClean="0"/>
              <a:t>meter </a:t>
            </a:r>
            <a:r>
              <a:rPr lang="en-US" dirty="0" smtClean="0"/>
              <a:t>(m).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Zero Displacement – When the first and last positions of an object are same, the displacement is zero.</a:t>
            </a:r>
          </a:p>
          <a:p>
            <a:r>
              <a:rPr lang="en-US" dirty="0" smtClean="0"/>
              <a:t>    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0812" y="13855"/>
            <a:ext cx="1920406" cy="114005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4114800"/>
            <a:ext cx="2857500" cy="1600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294751"/>
            <a:ext cx="2600325" cy="169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399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3159" y="1371600"/>
            <a:ext cx="9516745" cy="2612895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8255" algn="ctr">
              <a:lnSpc>
                <a:spcPct val="100000"/>
              </a:lnSpc>
              <a:spcBef>
                <a:spcPts val="875"/>
              </a:spcBef>
            </a:pPr>
            <a:r>
              <a:rPr sz="2000" b="1" spc="-10" dirty="0">
                <a:latin typeface="Calibri"/>
                <a:cs typeface="Calibri"/>
              </a:rPr>
              <a:t>Differences</a:t>
            </a:r>
            <a:r>
              <a:rPr sz="2000" b="1" spc="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between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distance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and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displacement:</a:t>
            </a:r>
            <a:endParaRPr sz="2000" dirty="0">
              <a:latin typeface="Calibri"/>
              <a:cs typeface="Calibri"/>
            </a:endParaRPr>
          </a:p>
          <a:p>
            <a:pPr marL="301625" marR="1270" indent="-302260" algn="ctr">
              <a:lnSpc>
                <a:spcPts val="2280"/>
              </a:lnSpc>
              <a:spcBef>
                <a:spcPts val="770"/>
              </a:spcBef>
              <a:buAutoNum type="arabicPeriod"/>
              <a:tabLst>
                <a:tab pos="302260" algn="l"/>
              </a:tabLst>
            </a:pPr>
            <a:r>
              <a:rPr sz="2000" spc="-15" dirty="0">
                <a:latin typeface="Calibri"/>
                <a:cs typeface="Calibri"/>
              </a:rPr>
              <a:t>Distance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length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 the </a:t>
            </a:r>
            <a:r>
              <a:rPr sz="2000" dirty="0">
                <a:latin typeface="Calibri"/>
                <a:cs typeface="Calibri"/>
              </a:rPr>
              <a:t>actual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path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travelled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body,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whereas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displacement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</a:t>
            </a:r>
            <a:endParaRPr sz="2000" dirty="0">
              <a:latin typeface="Calibri"/>
              <a:cs typeface="Calibri"/>
            </a:endParaRPr>
          </a:p>
          <a:p>
            <a:pPr algn="ctr">
              <a:lnSpc>
                <a:spcPts val="2280"/>
              </a:lnSpc>
            </a:pPr>
            <a:r>
              <a:rPr sz="2000" spc="-15" dirty="0">
                <a:latin typeface="Calibri"/>
                <a:cs typeface="Calibri"/>
              </a:rPr>
              <a:t>shortest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distance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between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initial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final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positions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 a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body.</a:t>
            </a:r>
            <a:endParaRPr sz="2000" dirty="0">
              <a:latin typeface="Calibri"/>
              <a:cs typeface="Calibri"/>
            </a:endParaRPr>
          </a:p>
          <a:p>
            <a:pPr marL="1200785" indent="-250190" algn="ctr">
              <a:lnSpc>
                <a:spcPct val="100000"/>
              </a:lnSpc>
              <a:spcBef>
                <a:spcPts val="745"/>
              </a:spcBef>
              <a:buAutoNum type="arabicPeriod" startAt="2"/>
              <a:tabLst>
                <a:tab pos="1201420" algn="l"/>
              </a:tabLst>
            </a:pPr>
            <a:r>
              <a:rPr sz="2000" spc="-15" dirty="0">
                <a:latin typeface="Calibri"/>
                <a:cs typeface="Calibri"/>
              </a:rPr>
              <a:t>Distance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-10" dirty="0">
                <a:latin typeface="Calibri"/>
                <a:cs typeface="Calibri"/>
              </a:rPr>
              <a:t> scalar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quantity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whereas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displacement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vector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quantity.</a:t>
            </a:r>
            <a:endParaRPr sz="2000" dirty="0">
              <a:latin typeface="Calibri"/>
              <a:cs typeface="Calibri"/>
            </a:endParaRPr>
          </a:p>
          <a:p>
            <a:pPr marL="588645" indent="-250825" algn="ctr">
              <a:lnSpc>
                <a:spcPct val="100000"/>
              </a:lnSpc>
              <a:spcBef>
                <a:spcPts val="770"/>
              </a:spcBef>
              <a:buAutoNum type="arabicPeriod" startAt="2"/>
              <a:tabLst>
                <a:tab pos="589280" algn="l"/>
              </a:tabLst>
            </a:pPr>
            <a:r>
              <a:rPr sz="2000" spc="-15" dirty="0">
                <a:latin typeface="Calibri"/>
                <a:cs typeface="Calibri"/>
              </a:rPr>
              <a:t>Distance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always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positive,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whereas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displacement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can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negative,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zero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positive.</a:t>
            </a:r>
            <a:endParaRPr sz="2000" dirty="0">
              <a:latin typeface="Calibri"/>
              <a:cs typeface="Calibri"/>
            </a:endParaRPr>
          </a:p>
          <a:p>
            <a:pPr marL="262255" indent="-262890" algn="ctr">
              <a:lnSpc>
                <a:spcPts val="2280"/>
              </a:lnSpc>
              <a:spcBef>
                <a:spcPts val="770"/>
              </a:spcBef>
              <a:buAutoNum type="arabicPeriod" startAt="2"/>
              <a:tabLst>
                <a:tab pos="262890" algn="l"/>
              </a:tabLst>
            </a:pPr>
            <a:r>
              <a:rPr sz="2000" spc="-15" dirty="0">
                <a:latin typeface="Calibri"/>
                <a:cs typeface="Calibri"/>
              </a:rPr>
              <a:t>Distance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never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decreases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with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time.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For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moving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body,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it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never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zero.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Displacement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can</a:t>
            </a:r>
            <a:endParaRPr sz="2000" dirty="0">
              <a:latin typeface="Calibri"/>
              <a:cs typeface="Calibri"/>
            </a:endParaRPr>
          </a:p>
          <a:p>
            <a:pPr algn="ctr">
              <a:lnSpc>
                <a:spcPts val="2280"/>
              </a:lnSpc>
            </a:pPr>
            <a:r>
              <a:rPr sz="2000" spc="-10" dirty="0">
                <a:latin typeface="Calibri"/>
                <a:cs typeface="Calibri"/>
              </a:rPr>
              <a:t>decrease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with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time.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For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moving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body,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it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can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zero.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68713" y="20782"/>
            <a:ext cx="1923287" cy="11429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4163869"/>
            <a:ext cx="3201064" cy="246939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2743</TotalTime>
  <Words>609</Words>
  <Application>Microsoft Office PowerPoint</Application>
  <PresentationFormat>Widescreen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 MT</vt:lpstr>
      <vt:lpstr>Calibri</vt:lpstr>
      <vt:lpstr>Calibri Light</vt:lpstr>
      <vt:lpstr>Wingdings</vt:lpstr>
      <vt:lpstr>Office Theme</vt:lpstr>
      <vt:lpstr>MOTION</vt:lpstr>
      <vt:lpstr>PowerPoint Presentation</vt:lpstr>
      <vt:lpstr>PowerPoint Presentation</vt:lpstr>
      <vt:lpstr>PowerPoint Presentation</vt:lpstr>
      <vt:lpstr>PowerPoint Presentation</vt:lpstr>
      <vt:lpstr>Scalar and Vector Quantities</vt:lpstr>
      <vt:lpstr>Distance and Displacement</vt:lpstr>
      <vt:lpstr>PowerPoint Presentation</vt:lpstr>
      <vt:lpstr>PowerPoint Presentation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MOTION</dc:title>
  <dc:creator>CHIRANJEEB MOHAPATRA</dc:creator>
  <cp:lastModifiedBy>Chinu</cp:lastModifiedBy>
  <cp:revision>11</cp:revision>
  <dcterms:created xsi:type="dcterms:W3CDTF">2021-09-25T06:23:55Z</dcterms:created>
  <dcterms:modified xsi:type="dcterms:W3CDTF">2021-12-18T04:16:05Z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2021-09-25T00:00:00Z</vt:filetime>
  </property>
</Properties>
</file>