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84" r:id="rId2"/>
    <p:sldId id="326" r:id="rId3"/>
    <p:sldId id="323" r:id="rId4"/>
    <p:sldId id="258" r:id="rId5"/>
    <p:sldId id="267" r:id="rId6"/>
    <p:sldId id="285" r:id="rId7"/>
    <p:sldId id="265" r:id="rId8"/>
    <p:sldId id="266" r:id="rId9"/>
    <p:sldId id="317" r:id="rId10"/>
    <p:sldId id="318" r:id="rId11"/>
    <p:sldId id="321" r:id="rId12"/>
    <p:sldId id="312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491" autoAdjust="0"/>
  </p:normalViewPr>
  <p:slideViewPr>
    <p:cSldViewPr snapToGrid="0">
      <p:cViewPr varScale="1">
        <p:scale>
          <a:sx n="82" d="100"/>
          <a:sy n="82" d="100"/>
        </p:scale>
        <p:origin x="820" y="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29262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6118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vgmNkYUL_Cw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hyperlink" Target="https://www.youtube.com/watch?v=og4JN5lS3b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46428" y="10599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200" b="1" dirty="0">
                <a:solidFill>
                  <a:srgbClr val="FF0000"/>
                </a:solidFill>
              </a:rPr>
              <a:t>WHEN,WHERE AND HOW</a:t>
            </a:r>
            <a:endParaRPr sz="25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608084" y="2571736"/>
            <a:ext cx="5938344" cy="1159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HISTORY (MODEL LESSON)</a:t>
            </a:r>
            <a:endParaRPr b="1" dirty="0"/>
          </a:p>
          <a:p>
            <a:pPr lvl="0"/>
            <a:r>
              <a:rPr lang="en" b="1" dirty="0"/>
              <a:t>CHAPTER NUMBER: 1 </a:t>
            </a:r>
            <a:endParaRPr b="1" dirty="0"/>
          </a:p>
          <a:p>
            <a:pPr lvl="0"/>
            <a:r>
              <a:rPr lang="en" b="1" dirty="0"/>
              <a:t>CHAPTER NAME : WHEN, WHERE AND HOW</a:t>
            </a:r>
            <a:endParaRPr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8449" y="12075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285050"/>
            <a:ext cx="8688300" cy="60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>
                <a:solidFill>
                  <a:srgbClr val="FF0000"/>
                </a:solidFill>
                <a:latin typeface="Calibri" pitchFamily="34" charset="0"/>
              </a:rPr>
              <a:t>WHEN, WHERE AND HOW</a:t>
            </a:r>
            <a:endParaRPr lang="en-IN" sz="2200" dirty="0">
              <a:solidFill>
                <a:srgbClr val="FF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>
              <a:buSzPts val="2200"/>
            </a:pPr>
            <a:r>
              <a:rPr lang="en-US" sz="1800" b="1" dirty="0">
                <a:solidFill>
                  <a:schemeClr val="tx1"/>
                </a:solidFill>
                <a:latin typeface="Calibri" pitchFamily="34" charset="0"/>
              </a:rPr>
              <a:t>SOURCES OF HISTORY</a:t>
            </a:r>
            <a:endParaRPr sz="1800" b="1" i="0" u="none" strike="noStrike" cap="none" dirty="0">
              <a:solidFill>
                <a:schemeClr val="tx1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425302" y="1053978"/>
            <a:ext cx="4093535" cy="332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u="sng" dirty="0">
                <a:latin typeface="Calibri" pitchFamily="34" charset="0"/>
                <a:cs typeface="Calibri" pitchFamily="34" charset="0"/>
              </a:rPr>
              <a:t>  Coins: </a:t>
            </a:r>
            <a:r>
              <a:rPr lang="en-US" dirty="0">
                <a:latin typeface="Calibri" pitchFamily="34" charset="0"/>
                <a:cs typeface="Calibri" pitchFamily="34" charset="0"/>
              </a:rPr>
              <a:t>Issued by the ruler of a country to enable people to buy goods and services.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cs typeface="Calibri" pitchFamily="34" charset="0"/>
              </a:rPr>
              <a:t>  Name of the king and the year in which the coin was issued were engraved on the coins.</a:t>
            </a:r>
          </a:p>
          <a:p>
            <a:pPr lvl="0"/>
            <a:endParaRPr lang="en-IN" dirty="0">
              <a:latin typeface="Calibri" pitchFamily="34" charset="0"/>
              <a:cs typeface="Calibri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cs typeface="Calibri" pitchFamily="34" charset="0"/>
              </a:rPr>
              <a:t>  Other engraving includes Battle scenes, faces of kings and queens or scenes from the life of the ruler.</a:t>
            </a:r>
          </a:p>
          <a:p>
            <a:pPr lvl="0">
              <a:buFont typeface="Arial" pitchFamily="34" charset="0"/>
              <a:buChar char="•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b="1" u="sng" dirty="0">
                <a:latin typeface="Calibri" pitchFamily="34" charset="0"/>
                <a:cs typeface="Calibri" pitchFamily="34" charset="0"/>
              </a:rPr>
              <a:t>   Numismatics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The study of coins. </a:t>
            </a:r>
          </a:p>
          <a:p>
            <a:pPr lvl="0"/>
            <a:r>
              <a:rPr lang="en-US" dirty="0">
                <a:latin typeface="Calibri" pitchFamily="34" charset="0"/>
                <a:cs typeface="Calibri" pitchFamily="34" charset="0"/>
              </a:rPr>
              <a:t> 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u="sng" dirty="0">
                <a:latin typeface="Calibri" pitchFamily="34" charset="0"/>
                <a:cs typeface="Calibri" pitchFamily="34" charset="0"/>
              </a:rPr>
              <a:t>   Seals</a:t>
            </a:r>
            <a:r>
              <a:rPr lang="en-US" dirty="0">
                <a:latin typeface="Calibri" pitchFamily="34" charset="0"/>
                <a:cs typeface="Calibri" pitchFamily="34" charset="0"/>
              </a:rPr>
              <a:t>: contains inscription, ex- Indus Valley Civilization seals showing animals and figures of Gods (early form of Shiva), figure of a yogi -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Pashupati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 the lord of animals.</a:t>
            </a:r>
            <a:r>
              <a:rPr lang="en-IN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 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355600" lvl="1" indent="-342900">
              <a:spcBef>
                <a:spcPts val="770"/>
              </a:spcBef>
              <a:buFont typeface="Arial" pitchFamily="34" charset="0"/>
              <a:buChar char="•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 descr="download SE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56076" y="126217"/>
            <a:ext cx="2143125" cy="2143125"/>
          </a:xfrm>
          <a:prstGeom prst="rect">
            <a:avLst/>
          </a:prstGeom>
        </p:spPr>
      </p:pic>
      <p:pic>
        <p:nvPicPr>
          <p:cNvPr id="6" name="Picture 5" descr="download COI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68755" y="2118896"/>
            <a:ext cx="1866900" cy="2095500"/>
          </a:xfrm>
          <a:prstGeom prst="rect">
            <a:avLst/>
          </a:prstGeom>
        </p:spPr>
      </p:pic>
      <p:pic>
        <p:nvPicPr>
          <p:cNvPr id="7" name="Picture 6" descr="COINS.jpg"/>
          <p:cNvPicPr>
            <a:picLocks noChangeAspect="1"/>
          </p:cNvPicPr>
          <p:nvPr/>
        </p:nvPicPr>
        <p:blipFill>
          <a:blip r:embed="rId6" cstate="print"/>
          <a:srcRect b="8745"/>
          <a:stretch>
            <a:fillRect/>
          </a:stretch>
        </p:blipFill>
        <p:spPr>
          <a:xfrm>
            <a:off x="4639339" y="2278816"/>
            <a:ext cx="2133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8449" y="15101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285050"/>
            <a:ext cx="8688300" cy="60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>
                <a:solidFill>
                  <a:srgbClr val="FF0000"/>
                </a:solidFill>
                <a:latin typeface="Calibri" pitchFamily="34" charset="0"/>
              </a:rPr>
              <a:t>WHEN, WHERE AND HOW</a:t>
            </a:r>
            <a:endParaRPr lang="en-IN" sz="2200" dirty="0">
              <a:solidFill>
                <a:srgbClr val="FF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>
              <a:buSzPts val="2200"/>
            </a:pPr>
            <a:r>
              <a:rPr lang="en-US" sz="1800" b="1" dirty="0">
                <a:solidFill>
                  <a:schemeClr val="tx1"/>
                </a:solidFill>
                <a:latin typeface="Calibri" pitchFamily="34" charset="0"/>
              </a:rPr>
              <a:t>QUESTIONS</a:t>
            </a:r>
            <a:endParaRPr sz="1800" b="1" i="0" u="none" strike="noStrike" cap="none" dirty="0">
              <a:solidFill>
                <a:schemeClr val="tx1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425302" y="1053978"/>
            <a:ext cx="7474689" cy="332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indent="-228600">
              <a:buAutoNum type="arabicPeriod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What is archaeology?</a:t>
            </a:r>
          </a:p>
          <a:p>
            <a:pPr marL="228600" indent="-228600">
              <a:buAutoNum type="arabicPeriod"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 marL="228600" indent="-228600">
              <a:buAutoNum type="arabicPeriod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Who are called as archaeologists?</a:t>
            </a:r>
          </a:p>
          <a:p>
            <a:pPr marL="228600" indent="-228600">
              <a:buAutoNum type="arabicPeriod"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 marL="228600" indent="-228600">
              <a:buAutoNum type="arabicPeriod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What are the sources of prehistory?</a:t>
            </a:r>
          </a:p>
          <a:p>
            <a:pPr marL="228600" indent="-228600">
              <a:buAutoNum type="arabicPeriod"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 marL="228600" indent="-228600">
              <a:buAutoNum type="arabicPeriod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What are the sources of history?</a:t>
            </a:r>
          </a:p>
          <a:p>
            <a:pPr marL="228600" indent="-228600">
              <a:buAutoNum type="arabicPeriod"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 marL="228600" indent="-228600">
              <a:buAutoNum type="arabicPeriod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Define manuscripts.</a:t>
            </a:r>
          </a:p>
          <a:p>
            <a:pPr marL="228600" indent="-228600">
              <a:buAutoNum type="arabicPeriod"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 marL="228600" indent="-228600">
              <a:buAutoNum type="arabicPeriod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Define inscriptions.</a:t>
            </a:r>
          </a:p>
          <a:p>
            <a:pPr marL="228600" indent="-228600">
              <a:buAutoNum type="arabicPeriod"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 marL="228600" indent="-228600">
              <a:buAutoNum type="arabicPeriod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What do you mean by </a:t>
            </a:r>
            <a:r>
              <a:rPr lang="en-US" sz="1200" dirty="0" err="1">
                <a:latin typeface="Calibri" pitchFamily="34" charset="0"/>
                <a:cs typeface="Calibri" pitchFamily="34" charset="0"/>
              </a:rPr>
              <a:t>decipherement</a:t>
            </a:r>
            <a:r>
              <a:rPr lang="en-US" sz="1200" dirty="0">
                <a:latin typeface="Calibri" pitchFamily="34" charset="0"/>
                <a:cs typeface="Calibri" pitchFamily="34" charset="0"/>
              </a:rPr>
              <a:t>?</a:t>
            </a:r>
          </a:p>
          <a:p>
            <a:pPr marL="228600" indent="-228600">
              <a:buAutoNum type="arabicPeriod"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 marL="228600" indent="-228600">
              <a:buAutoNum type="arabicPeriod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What is numismatic and epigraphy. 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924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38799" y="6816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285050"/>
            <a:ext cx="8688300" cy="789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>
                <a:solidFill>
                  <a:srgbClr val="FF0000"/>
                </a:solidFill>
                <a:latin typeface="Calibri" pitchFamily="34" charset="0"/>
              </a:rPr>
              <a:t>WHEN, WHERE AND HOW </a:t>
            </a:r>
            <a:endParaRPr lang="en-IN" sz="2200" dirty="0">
              <a:solidFill>
                <a:srgbClr val="FF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>
              <a:buSzPts val="2200"/>
            </a:pPr>
            <a:r>
              <a:rPr lang="en-US" sz="1800" b="1" i="0" u="none" strike="noStrike" cap="none" dirty="0">
                <a:solidFill>
                  <a:schemeClr val="tx1"/>
                </a:solidFill>
                <a:latin typeface="Calibri" pitchFamily="34" charset="0"/>
                <a:sym typeface="Arial"/>
              </a:rPr>
              <a:t>LEARNING OBJECTIVES</a:t>
            </a:r>
            <a:endParaRPr sz="1800" b="1" i="0" u="none" strike="noStrike" cap="none" dirty="0">
              <a:solidFill>
                <a:schemeClr val="tx1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72675" y="1156138"/>
            <a:ext cx="8688300" cy="3171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1" indent="-285750">
              <a:buFont typeface="Wingdings" panose="05000000000000000000" pitchFamily="2" charset="2"/>
              <a:buChar char="Ø"/>
            </a:pPr>
            <a:endParaRPr lang="en-IN" dirty="0">
              <a:latin typeface="Calibri" pitchFamily="34" charset="0"/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endParaRPr lang="en-IN" dirty="0">
              <a:latin typeface="Calibri" pitchFamily="34" charset="0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Students will be able to know about the methods of historical inquiry, how evidence is to make historical claims.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endParaRPr lang="en-IN"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IN" dirty="0">
                <a:latin typeface="Calibri"/>
                <a:ea typeface="Calibri"/>
                <a:cs typeface="Calibri"/>
                <a:sym typeface="Calibri"/>
              </a:rPr>
              <a:t>To know about the accounts created during a given time period by people.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endParaRPr lang="en-IN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IN" dirty="0">
                <a:latin typeface="Calibri"/>
                <a:ea typeface="Calibri"/>
                <a:cs typeface="Calibri"/>
                <a:sym typeface="Calibri"/>
              </a:rPr>
              <a:t>It also provides the record of social, scientific and political thought and achievement during a past time period.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endParaRPr lang="en-IN" dirty="0"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SzPts val="1400"/>
              <a:buFont typeface="Wingdings" panose="05000000000000000000" pitchFamily="2" charset="2"/>
              <a:buChar char="Ø"/>
            </a:pPr>
            <a:r>
              <a:rPr lang="en-IN" sz="1400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  <a:hlinkClick r:id="rId4"/>
              </a:rPr>
              <a:t>https://www.youtube.com/watch?v=vgmNkYUL_Cw</a:t>
            </a:r>
            <a:endParaRPr lang="en-IN" sz="1400" b="0" i="0" u="none" strike="noStrike" cap="none" dirty="0">
              <a:solidFill>
                <a:schemeClr val="tx1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IN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endParaRPr lang="en-IN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4511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38799" y="6816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285050"/>
            <a:ext cx="8688300" cy="789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>
                <a:solidFill>
                  <a:srgbClr val="FF0000"/>
                </a:solidFill>
                <a:latin typeface="Calibri" pitchFamily="34" charset="0"/>
              </a:rPr>
              <a:t>WHEN, WHERE AND HOW </a:t>
            </a:r>
            <a:endParaRPr lang="en-IN" sz="2200" dirty="0">
              <a:solidFill>
                <a:srgbClr val="FF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>
              <a:buSzPts val="2200"/>
            </a:pPr>
            <a:r>
              <a:rPr lang="en-US" sz="1800" b="1" dirty="0">
                <a:solidFill>
                  <a:schemeClr val="tx1"/>
                </a:solidFill>
                <a:latin typeface="Calibri" pitchFamily="34" charset="0"/>
              </a:rPr>
              <a:t>IDENTIFY THE PICTURES</a:t>
            </a:r>
            <a:endParaRPr sz="1800" b="1" i="0" u="none" strike="noStrike" cap="none" dirty="0">
              <a:solidFill>
                <a:schemeClr val="tx1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72675" y="1187135"/>
            <a:ext cx="8688300" cy="3171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1" indent="-285750">
              <a:buFont typeface="Wingdings" panose="05000000000000000000" pitchFamily="2" charset="2"/>
              <a:buChar char="Ø"/>
            </a:pPr>
            <a:endParaRPr lang="en-IN" dirty="0">
              <a:latin typeface="Calibri" pitchFamily="34" charset="0"/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endParaRPr lang="en-IN" dirty="0">
              <a:latin typeface="Calibri" pitchFamily="34" charset="0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3C0FEF-C0A7-4EEF-9332-D21E8C15D6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675" y="3214990"/>
            <a:ext cx="2914176" cy="15947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0A385EF-B53A-4352-AC03-58B9455B87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770" y="1159434"/>
            <a:ext cx="2807961" cy="16132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2DCB64-54D8-485A-8A8E-1A06BC54FC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84779" y="909956"/>
            <a:ext cx="2735451" cy="18478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3564E97-9DEC-42A2-B3E2-C7DED08559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13531" y="1774444"/>
            <a:ext cx="2466653" cy="175057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9DA61D-EFC5-420C-BCDB-F562D254EA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48630" y="3153734"/>
            <a:ext cx="260775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521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8449" y="6268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285050"/>
            <a:ext cx="8688300" cy="684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>
                <a:solidFill>
                  <a:srgbClr val="FF0000"/>
                </a:solidFill>
                <a:latin typeface="Calibri" pitchFamily="34" charset="0"/>
              </a:rPr>
              <a:t>WHEN,WHERE AND HOW</a:t>
            </a:r>
            <a:endParaRPr lang="en-IN" sz="2200" dirty="0">
              <a:solidFill>
                <a:srgbClr val="FF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>
              <a:buSzPts val="2200"/>
            </a:pPr>
            <a:r>
              <a:rPr lang="en-US" sz="1800" b="1" dirty="0">
                <a:solidFill>
                  <a:schemeClr val="tx1"/>
                </a:solidFill>
                <a:latin typeface="Calibri" pitchFamily="34" charset="0"/>
              </a:rPr>
              <a:t>INTRODUCTION</a:t>
            </a:r>
            <a:endParaRPr sz="1800" b="1" i="0" u="none" strike="noStrike" cap="none" dirty="0">
              <a:solidFill>
                <a:schemeClr val="tx1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72675" y="1156138"/>
            <a:ext cx="8688300" cy="3171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361" y="1240208"/>
            <a:ext cx="70629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Font typeface="Arial" pitchFamily="34" charset="0"/>
              <a:buChar char="•"/>
            </a:pPr>
            <a:endParaRPr lang="en-US" sz="2400" dirty="0">
              <a:latin typeface="Calibri" pitchFamily="34" charset="0"/>
            </a:endParaRPr>
          </a:p>
        </p:txBody>
      </p:sp>
      <p:pic>
        <p:nvPicPr>
          <p:cNvPr id="8" name="Picture 7" descr="download (1).jpg"/>
          <p:cNvPicPr>
            <a:picLocks noChangeAspect="1"/>
          </p:cNvPicPr>
          <p:nvPr/>
        </p:nvPicPr>
        <p:blipFill>
          <a:blip r:embed="rId4" cstate="print"/>
          <a:srcRect b="6584"/>
          <a:stretch>
            <a:fillRect/>
          </a:stretch>
        </p:blipFill>
        <p:spPr>
          <a:xfrm>
            <a:off x="1048437" y="991517"/>
            <a:ext cx="6674387" cy="394771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9943" y="19816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93695" y="358622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>
                <a:solidFill>
                  <a:srgbClr val="FF0000"/>
                </a:solidFill>
                <a:latin typeface="Calibri" pitchFamily="34" charset="0"/>
              </a:rPr>
              <a:t>WHEN, WHERE AND HOW</a:t>
            </a:r>
            <a:endParaRPr lang="en-IN" sz="2200" dirty="0">
              <a:solidFill>
                <a:srgbClr val="FF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>
              <a:buSzPts val="2200"/>
            </a:pPr>
            <a:r>
              <a:rPr lang="en-US" sz="1800" b="1" dirty="0">
                <a:solidFill>
                  <a:schemeClr val="tx1"/>
                </a:solidFill>
                <a:latin typeface="Calibri" pitchFamily="34" charset="0"/>
              </a:rPr>
              <a:t>PREHISTORY AND HISTORY</a:t>
            </a:r>
            <a:endParaRPr sz="1800" b="1" i="0" u="none" strike="noStrike" cap="none" dirty="0">
              <a:solidFill>
                <a:schemeClr val="tx1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3924708" y="1124606"/>
            <a:ext cx="5040615" cy="3171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200000"/>
              </a:lnSpc>
            </a:pPr>
            <a:endParaRPr lang="en-US" dirty="0">
              <a:latin typeface="Calibri" pitchFamily="34" charset="0"/>
            </a:endParaRPr>
          </a:p>
          <a:p>
            <a:pPr lvl="0"/>
            <a:endParaRPr lang="en-IN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495759" y="1156771"/>
          <a:ext cx="7304184" cy="318387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52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2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29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/>
                        <a:t>Prehistory</a:t>
                      </a:r>
                      <a:endParaRPr lang="en-IN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/>
                        <a:t>History</a:t>
                      </a:r>
                      <a:endParaRPr lang="en-IN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2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200" dirty="0"/>
                        <a:t>  It</a:t>
                      </a:r>
                      <a:r>
                        <a:rPr lang="en-US" sz="1200" baseline="0" dirty="0"/>
                        <a:t> is</a:t>
                      </a:r>
                      <a:r>
                        <a:rPr lang="en-US" sz="1200" dirty="0"/>
                        <a:t> the study of events that happened before humans learnt to write.</a:t>
                      </a:r>
                      <a:endParaRPr lang="en-IN" sz="12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200" dirty="0"/>
                        <a:t>  It is a written account of events of the past.</a:t>
                      </a:r>
                      <a:endParaRPr lang="en-IN" sz="12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77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200" dirty="0"/>
                        <a:t>  Sources for the study of Prehistory:-</a:t>
                      </a:r>
                      <a:endParaRPr lang="en-IN" sz="1200" dirty="0"/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200" dirty="0"/>
                        <a:t>  Archaeology</a:t>
                      </a:r>
                      <a:endParaRPr lang="en-IN" sz="1200" dirty="0"/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200" dirty="0"/>
                        <a:t>  Archaeological sites</a:t>
                      </a:r>
                      <a:endParaRPr lang="en-IN" sz="1200" dirty="0"/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200" dirty="0"/>
                        <a:t>   Artifacts</a:t>
                      </a:r>
                      <a:endParaRPr lang="en-IN" sz="12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200" dirty="0"/>
                        <a:t>  Sources for the study of History:-</a:t>
                      </a:r>
                      <a:endParaRPr lang="en-IN" sz="1200" dirty="0"/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200" dirty="0"/>
                        <a:t>  Manuscripts</a:t>
                      </a:r>
                      <a:endParaRPr lang="en-IN" sz="1200" dirty="0"/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200" dirty="0"/>
                        <a:t>  Inscriptions</a:t>
                      </a:r>
                      <a:endParaRPr lang="en-IN" sz="1200" dirty="0"/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200" dirty="0"/>
                        <a:t>  Coins and seals</a:t>
                      </a:r>
                      <a:endParaRPr lang="en-IN" sz="1200" dirty="0"/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200" dirty="0"/>
                        <a:t>  Monuments</a:t>
                      </a:r>
                      <a:endParaRPr lang="en-IN" sz="12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38799" y="6816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285050"/>
            <a:ext cx="8688300" cy="789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>
                <a:solidFill>
                  <a:srgbClr val="FF0000"/>
                </a:solidFill>
                <a:latin typeface="Calibri" pitchFamily="34" charset="0"/>
              </a:rPr>
              <a:t>WHEN, WHERE AND HOW </a:t>
            </a:r>
            <a:endParaRPr lang="en-IN" sz="2200" dirty="0">
              <a:solidFill>
                <a:srgbClr val="FF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>
              <a:buSzPts val="2200"/>
            </a:pPr>
            <a:r>
              <a:rPr lang="en-US" sz="1800" b="1" dirty="0">
                <a:solidFill>
                  <a:schemeClr val="tx1"/>
                </a:solidFill>
                <a:latin typeface="Calibri" pitchFamily="34" charset="0"/>
              </a:rPr>
              <a:t>SOURCES OF HISTORY</a:t>
            </a:r>
            <a:endParaRPr sz="1800" b="1" i="0" u="none" strike="noStrike" cap="none" dirty="0">
              <a:solidFill>
                <a:schemeClr val="tx1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72675" y="1156138"/>
            <a:ext cx="8688300" cy="3171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935" y="1092857"/>
            <a:ext cx="4221125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200" b="1" u="sng" dirty="0">
                <a:latin typeface="Calibri" pitchFamily="34" charset="0"/>
                <a:cs typeface="Calibri" pitchFamily="34" charset="0"/>
              </a:rPr>
              <a:t>Sources for the study of history </a:t>
            </a:r>
            <a:r>
              <a:rPr lang="en-US" sz="1200" dirty="0">
                <a:latin typeface="Calibri" pitchFamily="34" charset="0"/>
                <a:cs typeface="Calibri" pitchFamily="34" charset="0"/>
              </a:rPr>
              <a:t>:- </a:t>
            </a:r>
            <a:endParaRPr lang="en-IN" sz="1200" dirty="0">
              <a:latin typeface="Calibri" pitchFamily="34" charset="0"/>
              <a:cs typeface="Calibri" pitchFamily="34" charset="0"/>
            </a:endParaRPr>
          </a:p>
          <a:p>
            <a:pPr lvl="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Main source of information for Prehistory is Archaeology.</a:t>
            </a:r>
            <a:endParaRPr lang="en-IN" sz="1200" dirty="0">
              <a:latin typeface="Calibri" pitchFamily="34" charset="0"/>
              <a:cs typeface="Calibri" pitchFamily="34" charset="0"/>
            </a:endParaRPr>
          </a:p>
          <a:p>
            <a:pPr lvl="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200" b="1" u="sng" dirty="0">
                <a:latin typeface="Calibri" pitchFamily="34" charset="0"/>
                <a:cs typeface="Calibri" pitchFamily="34" charset="0"/>
              </a:rPr>
              <a:t>Archaeology</a:t>
            </a:r>
            <a:r>
              <a:rPr lang="en-US" sz="1200" dirty="0">
                <a:latin typeface="Calibri" pitchFamily="34" charset="0"/>
                <a:cs typeface="Calibri" pitchFamily="34" charset="0"/>
              </a:rPr>
              <a:t> is the study of the remains of human life in the past.</a:t>
            </a:r>
            <a:endParaRPr lang="en-IN" sz="1200" dirty="0">
              <a:latin typeface="Calibri" pitchFamily="34" charset="0"/>
              <a:cs typeface="Calibri" pitchFamily="34" charset="0"/>
            </a:endParaRPr>
          </a:p>
          <a:p>
            <a:pPr lvl="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An </a:t>
            </a:r>
            <a:r>
              <a:rPr lang="en-US" sz="1200" b="1" u="sng" dirty="0">
                <a:latin typeface="Calibri" pitchFamily="34" charset="0"/>
                <a:cs typeface="Calibri" pitchFamily="34" charset="0"/>
              </a:rPr>
              <a:t>archaeologist</a:t>
            </a:r>
            <a:r>
              <a:rPr lang="en-US" sz="1200" dirty="0">
                <a:latin typeface="Calibri" pitchFamily="34" charset="0"/>
                <a:cs typeface="Calibri" pitchFamily="34" charset="0"/>
              </a:rPr>
              <a:t> is a person who studies the remains of buildings made of stone and brick, paintings and sculpture.</a:t>
            </a:r>
          </a:p>
          <a:p>
            <a:pPr lvl="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 They also explore and excavate to find tools, weapons, pots, pans, ornaments and coins (</a:t>
            </a:r>
            <a:r>
              <a:rPr lang="en-US" sz="1200" b="1" u="sng" dirty="0">
                <a:latin typeface="Calibri" pitchFamily="34" charset="0"/>
                <a:cs typeface="Calibri" pitchFamily="34" charset="0"/>
              </a:rPr>
              <a:t>human-made objects found at archaeological sites are called artifacts</a:t>
            </a:r>
            <a:r>
              <a:rPr lang="en-US" sz="1200" dirty="0">
                <a:latin typeface="Calibri" pitchFamily="34" charset="0"/>
                <a:cs typeface="Calibri" pitchFamily="34" charset="0"/>
              </a:rPr>
              <a:t>). </a:t>
            </a:r>
          </a:p>
          <a:p>
            <a:pPr lvl="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They also look for bones of animals, birds, and fish to find out what people ate in the past.</a:t>
            </a:r>
            <a:endParaRPr lang="en-IN" sz="1200" dirty="0">
              <a:latin typeface="Calibri" pitchFamily="34" charset="0"/>
              <a:cs typeface="Calibri" pitchFamily="34" charset="0"/>
            </a:endParaRP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endParaRPr lang="en-IN" sz="1200" dirty="0"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1200"/>
              </a:spcAft>
            </a:pP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0" name="Picture 2" descr="C:\Users\DELL\Desktop\download.jf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7400" y="1291918"/>
            <a:ext cx="3160207" cy="28481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9955" y="7909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3269" y="189186"/>
            <a:ext cx="8870731" cy="7926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>
                <a:solidFill>
                  <a:srgbClr val="FF0000"/>
                </a:solidFill>
                <a:latin typeface="Calibri" pitchFamily="34" charset="0"/>
              </a:rPr>
              <a:t>WHEN, WHERE AND HOW</a:t>
            </a:r>
            <a:endParaRPr lang="en-IN" sz="2200" dirty="0">
              <a:solidFill>
                <a:srgbClr val="FF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>
              <a:buSzPts val="2200"/>
            </a:pPr>
            <a:r>
              <a:rPr lang="en-US" sz="1800" b="1" dirty="0">
                <a:solidFill>
                  <a:schemeClr val="tx1"/>
                </a:solidFill>
                <a:latin typeface="Calibri" pitchFamily="34" charset="0"/>
              </a:rPr>
              <a:t>SOURCES OF HISTORY</a:t>
            </a:r>
            <a:endParaRPr sz="1800" b="1" i="0" u="none" strike="noStrike" cap="none" dirty="0">
              <a:solidFill>
                <a:schemeClr val="tx1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10206" y="1036243"/>
            <a:ext cx="4648873" cy="3174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History is studied from written sources such as Manuscripts, inscriptions, monuments, coins and seals. </a:t>
            </a:r>
          </a:p>
          <a:p>
            <a:pPr lvl="0" algn="just">
              <a:buFont typeface="Arial" pitchFamily="34" charset="0"/>
              <a:buChar char="•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b="1" u="sng" dirty="0">
                <a:latin typeface="Calibri" pitchFamily="34" charset="0"/>
                <a:cs typeface="Calibri" pitchFamily="34" charset="0"/>
              </a:rPr>
              <a:t> Manuscripts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Hand written documents are called manuscripts. They were written on stone or clay tablets.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cs typeface="Calibri" pitchFamily="34" charset="0"/>
              </a:rPr>
              <a:t>  In India, these were written in Sanskrit,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Prakrit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or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Pali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and Tamil in South India on dried palm leaves, or on the specially prepared bark of a tree known as the birch, which grows in the Himalayas and thinly beaten copper plates.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en-IN" dirty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IN" dirty="0"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>
                <a:latin typeface="Calibri" pitchFamily="34" charset="0"/>
                <a:cs typeface="Calibri" pitchFamily="34" charset="0"/>
              </a:rPr>
              <a:t>In Middle East and Europe people wrote on </a:t>
            </a:r>
            <a:r>
              <a:rPr lang="en-US" b="1" u="sng" dirty="0">
                <a:latin typeface="Calibri" pitchFamily="34" charset="0"/>
                <a:cs typeface="Calibri" pitchFamily="34" charset="0"/>
              </a:rPr>
              <a:t>Parchment (dried skin of goats and sheep) </a:t>
            </a:r>
          </a:p>
          <a:p>
            <a:pPr algn="just">
              <a:buFont typeface="Arial" pitchFamily="34" charset="0"/>
              <a:buChar char="•"/>
            </a:pPr>
            <a:r>
              <a:rPr lang="en-IN" u="sng" dirty="0">
                <a:hlinkClick r:id="rId4"/>
              </a:rPr>
              <a:t>https://www.youtube.com/watch?v=og4JN5lS3bE</a:t>
            </a:r>
            <a:r>
              <a:rPr lang="en-IN" dirty="0"/>
              <a:t> 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355600" lvl="1" indent="-342900">
              <a:spcBef>
                <a:spcPts val="770"/>
              </a:spcBef>
              <a:buFont typeface="Arial" pitchFamily="34" charset="0"/>
              <a:buChar char="•"/>
            </a:pPr>
            <a:endParaRPr lang="en-US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 descr="images (2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32241" y="982349"/>
            <a:ext cx="3046456" cy="1909118"/>
          </a:xfrm>
          <a:prstGeom prst="rect">
            <a:avLst/>
          </a:prstGeom>
        </p:spPr>
      </p:pic>
      <p:pic>
        <p:nvPicPr>
          <p:cNvPr id="6" name="Content Placeholder 3" descr="download (2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10489" y="3147527"/>
            <a:ext cx="2971800" cy="180801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8449" y="14303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244549"/>
            <a:ext cx="8688300" cy="51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>
                <a:solidFill>
                  <a:srgbClr val="FF0000"/>
                </a:solidFill>
                <a:latin typeface="Calibri" pitchFamily="34" charset="0"/>
              </a:rPr>
              <a:t>WHEN, WHERE AND HOW</a:t>
            </a:r>
            <a:endParaRPr lang="en-IN" sz="2200" dirty="0">
              <a:solidFill>
                <a:srgbClr val="FF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>
              <a:buSzPts val="2200"/>
            </a:pPr>
            <a:r>
              <a:rPr lang="en-US" sz="1800" b="1" dirty="0">
                <a:solidFill>
                  <a:schemeClr val="tx1"/>
                </a:solidFill>
                <a:latin typeface="Calibri" pitchFamily="34" charset="0"/>
              </a:rPr>
              <a:t>SOURCES OF HISTORY/ ARTEFACTS</a:t>
            </a:r>
            <a:endParaRPr sz="1800" b="1" i="0" u="none" strike="noStrike" cap="none" dirty="0">
              <a:solidFill>
                <a:schemeClr val="tx1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168164" y="798786"/>
            <a:ext cx="8681545" cy="1597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1" indent="-342900">
              <a:spcBef>
                <a:spcPts val="770"/>
              </a:spcBef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C:\Users\DELL\Desktop\images.jf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96493" y="1031358"/>
            <a:ext cx="2315793" cy="2274038"/>
          </a:xfrm>
          <a:prstGeom prst="rect">
            <a:avLst/>
          </a:prstGeom>
          <a:noFill/>
        </p:spPr>
      </p:pic>
      <p:pic>
        <p:nvPicPr>
          <p:cNvPr id="1027" name="Picture 3" descr="C:\Users\DELL\Desktop\download (1).jf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5462" y="2943890"/>
            <a:ext cx="2881422" cy="1828800"/>
          </a:xfrm>
          <a:prstGeom prst="rect">
            <a:avLst/>
          </a:prstGeom>
          <a:noFill/>
        </p:spPr>
      </p:pic>
      <p:pic>
        <p:nvPicPr>
          <p:cNvPr id="1028" name="Picture 4" descr="C:\Users\DELL\Desktop\download (2).jf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0257" y="1180213"/>
            <a:ext cx="2619375" cy="2211573"/>
          </a:xfrm>
          <a:prstGeom prst="rect">
            <a:avLst/>
          </a:prstGeom>
          <a:noFill/>
        </p:spPr>
      </p:pic>
      <p:pic>
        <p:nvPicPr>
          <p:cNvPr id="1029" name="Picture 5" descr="C:\Users\DELL\Desktop\download.jf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08609" y="1105786"/>
            <a:ext cx="2867025" cy="1552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83821" y="1001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285050"/>
            <a:ext cx="8688300" cy="60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>
                <a:solidFill>
                  <a:srgbClr val="FF0000"/>
                </a:solidFill>
                <a:latin typeface="Calibri" pitchFamily="34" charset="0"/>
              </a:rPr>
              <a:t>WHEN, WHERE AND HOW</a:t>
            </a:r>
            <a:endParaRPr lang="en-IN" sz="2200" dirty="0">
              <a:solidFill>
                <a:srgbClr val="FF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>
              <a:buSzPts val="2200"/>
            </a:pPr>
            <a:r>
              <a:rPr lang="en-US" sz="1800" b="1" dirty="0">
                <a:solidFill>
                  <a:schemeClr val="tx1"/>
                </a:solidFill>
                <a:latin typeface="Calibri" pitchFamily="34" charset="0"/>
              </a:rPr>
              <a:t>SOURCES OF HISTORY</a:t>
            </a:r>
            <a:endParaRPr sz="1800" b="1" i="0" u="none" strike="noStrike" cap="none" dirty="0">
              <a:solidFill>
                <a:schemeClr val="tx1"/>
              </a:solidFill>
              <a:latin typeface="Calibri" pitchFamily="34" charset="0"/>
              <a:sym typeface="Aria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327653" y="1085865"/>
            <a:ext cx="4800607" cy="3783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u="sng" dirty="0">
                <a:latin typeface="Calibri" pitchFamily="34" charset="0"/>
                <a:cs typeface="Calibri" pitchFamily="34" charset="0"/>
              </a:rPr>
              <a:t>Inscriptions (Decipherment, Epigraphy</a:t>
            </a:r>
          </a:p>
          <a:p>
            <a:endParaRPr lang="en-IN" b="1" u="sng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u="sng" dirty="0">
                <a:latin typeface="Calibri" pitchFamily="34" charset="0"/>
                <a:cs typeface="Calibri" pitchFamily="34" charset="0"/>
              </a:rPr>
              <a:t>  Inscriptions</a:t>
            </a:r>
            <a:r>
              <a:rPr lang="en-US" dirty="0">
                <a:latin typeface="Calibri" pitchFamily="34" charset="0"/>
                <a:cs typeface="Calibri" pitchFamily="34" charset="0"/>
              </a:rPr>
              <a:t>-They are writings  engraved on hard surfaces like rocks, pillars, stones or metal and the walls of temples, palaces, forts etc.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  <a:cs typeface="Calibri" pitchFamily="34" charset="0"/>
              </a:rPr>
              <a:t> In the past , kings wanted their orders inscribed so that people could see, read and obey them, they used inscriptions for this purpose. </a:t>
            </a:r>
          </a:p>
          <a:p>
            <a:pPr lvl="0">
              <a:buFont typeface="Arial" pitchFamily="34" charset="0"/>
              <a:buChar char="•"/>
            </a:pPr>
            <a:r>
              <a:rPr lang="en-US" b="1" u="sng" dirty="0">
                <a:latin typeface="Calibri" pitchFamily="34" charset="0"/>
                <a:cs typeface="Calibri" pitchFamily="34" charset="0"/>
              </a:rPr>
              <a:t> Decipherment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The process of reading and understanding the scripts used in inscriptions.</a:t>
            </a:r>
          </a:p>
          <a:p>
            <a:pPr lvl="0">
              <a:buFont typeface="Arial" pitchFamily="34" charset="0"/>
              <a:buChar char="•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b="1" u="sng" dirty="0">
                <a:latin typeface="Calibri" pitchFamily="34" charset="0"/>
                <a:cs typeface="Calibri" pitchFamily="34" charset="0"/>
              </a:rPr>
              <a:t> Epigraphy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The study of inscriptions.</a:t>
            </a:r>
            <a:r>
              <a:rPr lang="en-IN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Example- The edicts of Emperor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Ashoka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carved into caves, iron pillars and rocks.</a:t>
            </a:r>
            <a:endParaRPr lang="en-US" dirty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lvl="1"/>
            <a:endParaRPr lang="en-IN" dirty="0">
              <a:latin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5" descr="images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74421" y="835133"/>
            <a:ext cx="3435246" cy="1912425"/>
          </a:xfrm>
          <a:prstGeom prst="rect">
            <a:avLst/>
          </a:prstGeom>
        </p:spPr>
      </p:pic>
      <p:pic>
        <p:nvPicPr>
          <p:cNvPr id="7" name="Content Placeholder 3" descr="photo-1566117087099-fe3be792e84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74421" y="3059590"/>
            <a:ext cx="3408712" cy="18101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</TotalTime>
  <Words>699</Words>
  <Application>Microsoft Office PowerPoint</Application>
  <PresentationFormat>On-screen Show (16:9)</PresentationFormat>
  <Paragraphs>113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Sujata</dc:creator>
  <cp:lastModifiedBy>Kakali Pal</cp:lastModifiedBy>
  <cp:revision>163</cp:revision>
  <dcterms:modified xsi:type="dcterms:W3CDTF">2022-01-31T12:19:46Z</dcterms:modified>
</cp:coreProperties>
</file>