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4" r:id="rId3"/>
    <p:sldId id="300" r:id="rId4"/>
    <p:sldId id="302" r:id="rId5"/>
    <p:sldId id="304" r:id="rId6"/>
    <p:sldId id="306" r:id="rId7"/>
    <p:sldId id="308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317" r:id="rId16"/>
    <p:sldId id="318" r:id="rId17"/>
    <p:sldId id="319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339519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345004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327082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24329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921550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701863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914590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464560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621566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662576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651048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208715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OHXOwz1NLh0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youtu.be/BuYkp5kuPHE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BuYkp5kuPHE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97680" y="1907177"/>
            <a:ext cx="3866606" cy="505267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200" b="1" dirty="0" smtClean="0"/>
              <a:t>LIGHT ENERGY</a:t>
            </a:r>
            <a:endParaRPr sz="3200" b="1" dirty="0"/>
          </a:p>
        </p:txBody>
      </p:sp>
      <p:sp>
        <p:nvSpPr>
          <p:cNvPr id="3" name="object 3"/>
          <p:cNvSpPr txBox="1"/>
          <p:nvPr/>
        </p:nvSpPr>
        <p:spPr>
          <a:xfrm>
            <a:off x="4075611" y="2817730"/>
            <a:ext cx="4018084" cy="717504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517525" marR="508000" indent="-3810" algn="ctr">
              <a:lnSpc>
                <a:spcPts val="2630"/>
              </a:lnSpc>
              <a:spcBef>
                <a:spcPts val="395"/>
              </a:spcBef>
            </a:pPr>
            <a:r>
              <a:rPr sz="2400" spc="-20" dirty="0">
                <a:latin typeface="Calibri"/>
                <a:cs typeface="Calibri"/>
              </a:rPr>
              <a:t>SUBJECT-PHYSICS  </a:t>
            </a:r>
            <a:r>
              <a:rPr sz="2400" spc="-5">
                <a:latin typeface="Calibri"/>
                <a:cs typeface="Calibri"/>
              </a:rPr>
              <a:t>CHAPTER</a:t>
            </a:r>
            <a:r>
              <a:rPr sz="2400" spc="-80">
                <a:latin typeface="Calibri"/>
                <a:cs typeface="Calibri"/>
              </a:rPr>
              <a:t> </a:t>
            </a:r>
            <a:r>
              <a:rPr sz="2400" smtClean="0">
                <a:latin typeface="Calibri"/>
                <a:cs typeface="Calibri"/>
              </a:rPr>
              <a:t>NUMBER-</a:t>
            </a:r>
            <a:r>
              <a:rPr lang="en-US" sz="2400" dirty="0" smtClean="0">
                <a:latin typeface="Calibri"/>
                <a:cs typeface="Calibri"/>
              </a:rPr>
              <a:t>5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" y="5107577"/>
            <a:ext cx="12192000" cy="1750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1"/>
            <a:ext cx="2377440" cy="130628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215664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When the object is at C: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E:\ODM\object-at-c-concave-mirror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2400" y="2590800"/>
            <a:ext cx="87376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4. When the object is between C and F;</a:t>
            </a:r>
            <a:endParaRPr lang="en-US" dirty="0"/>
          </a:p>
        </p:txBody>
      </p:sp>
      <p:pic>
        <p:nvPicPr>
          <p:cNvPr id="4" name="Picture 3" descr="E:\ODM\object-between-c-and-f-concave-mirror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2776537"/>
            <a:ext cx="9042400" cy="278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dirty="0" smtClean="0"/>
              <a:t>5. Object at Principal Focus (F):</a:t>
            </a:r>
          </a:p>
          <a:p>
            <a:endParaRPr lang="en-US" dirty="0"/>
          </a:p>
        </p:txBody>
      </p:sp>
      <p:pic>
        <p:nvPicPr>
          <p:cNvPr id="4" name="Picture 3" descr="E:\ODM\object-at-f-concave-mirror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32000" y="2852737"/>
            <a:ext cx="7924800" cy="263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6. Object between F and C: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E:\ODM\object-between-f-and-p-concave-mirror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32001" y="2852738"/>
            <a:ext cx="8839199" cy="293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RAY DIAGRAMS (CONCAVE MIRROR)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https://youtu.be/OHXOwz1NLh0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Ray diagrams for convex mirror</a:t>
            </a: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569358"/>
            <a:ext cx="9956800" cy="3809999"/>
          </a:xfrm>
          <a:prstGeom prst="rect">
            <a:avLst/>
          </a:prstGeom>
          <a:noFill/>
        </p:spPr>
      </p:pic>
      <p:pic>
        <p:nvPicPr>
          <p:cNvPr id="5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855200" y="5791200"/>
            <a:ext cx="2336800" cy="1066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dirty="0" smtClean="0">
                <a:solidFill>
                  <a:srgbClr val="FF0000"/>
                </a:solidFill>
              </a:rPr>
              <a:t>Home Assignment</a:t>
            </a:r>
            <a:r>
              <a:rPr lang="en-US" sz="3200" dirty="0" smtClean="0">
                <a:solidFill>
                  <a:srgbClr val="FF0000"/>
                </a:solidFill>
              </a:rPr>
              <a:t/>
            </a:r>
            <a:br>
              <a:rPr lang="en-US" sz="3200" dirty="0" smtClean="0">
                <a:solidFill>
                  <a:srgbClr val="FF0000"/>
                </a:solidFill>
              </a:rPr>
            </a:br>
            <a:r>
              <a:rPr lang="en-IN" sz="3200" b="1" dirty="0" smtClean="0"/>
              <a:t> </a:t>
            </a:r>
            <a:endParaRPr lang="en-US" sz="3200" dirty="0"/>
          </a:p>
        </p:txBody>
      </p:sp>
      <p:pic>
        <p:nvPicPr>
          <p:cNvPr id="5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55200" y="5791200"/>
            <a:ext cx="2336800" cy="1066800"/>
          </a:xfrm>
          <a:prstGeom prst="rect">
            <a:avLst/>
          </a:prstGeom>
          <a:noFill/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None/>
            </a:pPr>
            <a:r>
              <a:rPr lang="en-US" smtClean="0"/>
              <a:t>1. Where </a:t>
            </a:r>
            <a:r>
              <a:rPr lang="en-US" dirty="0" smtClean="0"/>
              <a:t>is the image formed when the object </a:t>
            </a:r>
            <a:r>
              <a:rPr lang="en-US" smtClean="0"/>
              <a:t>is placed</a:t>
            </a:r>
            <a:endParaRPr lang="en-US" dirty="0" smtClean="0"/>
          </a:p>
          <a:p>
            <a:pPr lvl="0"/>
            <a:r>
              <a:rPr lang="en-US" dirty="0" smtClean="0"/>
              <a:t>At Infinity</a:t>
            </a:r>
          </a:p>
          <a:p>
            <a:pPr lvl="0"/>
            <a:r>
              <a:rPr lang="en-US" dirty="0" smtClean="0"/>
              <a:t>Beyond C</a:t>
            </a:r>
          </a:p>
          <a:p>
            <a:pPr lvl="0"/>
            <a:r>
              <a:rPr lang="en-US" dirty="0" smtClean="0"/>
              <a:t>At C</a:t>
            </a:r>
          </a:p>
          <a:p>
            <a:pPr lvl="0"/>
            <a:r>
              <a:rPr lang="en-US" dirty="0" smtClean="0"/>
              <a:t>Between C and F</a:t>
            </a:r>
          </a:p>
          <a:p>
            <a:pPr lvl="0"/>
            <a:r>
              <a:rPr lang="en-US" dirty="0" smtClean="0"/>
              <a:t>At F</a:t>
            </a:r>
          </a:p>
          <a:p>
            <a:r>
              <a:rPr lang="en-IN" dirty="0" smtClean="0"/>
              <a:t> Between F and C of a concave mirror.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837" y="2101850"/>
            <a:ext cx="10972800" cy="26543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000" b="1" dirty="0">
                <a:solidFill>
                  <a:srgbClr val="FF0000"/>
                </a:solidFill>
              </a:rPr>
              <a:t>THANKING YOU</a:t>
            </a:r>
          </a:p>
          <a:p>
            <a:pPr algn="ctr">
              <a:buNone/>
            </a:pPr>
            <a:r>
              <a:rPr lang="en-US" sz="4000" b="1" dirty="0">
                <a:solidFill>
                  <a:srgbClr val="FF0000"/>
                </a:solidFill>
              </a:rPr>
              <a:t>ODM EDUCATIONAL GROUP</a:t>
            </a:r>
          </a:p>
          <a:p>
            <a:endParaRPr lang="en-US" sz="4000" dirty="0"/>
          </a:p>
        </p:txBody>
      </p:sp>
      <p:pic>
        <p:nvPicPr>
          <p:cNvPr id="4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55200" y="5791200"/>
            <a:ext cx="2336800" cy="1066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38586F3-9DF9-2F45-8925-23D821910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POINTS TO BE COVERED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3EE7FB3-C6F9-1349-83D1-9FE1A24B9A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N" sz="2800" dirty="0" smtClean="0"/>
              <a:t>Spherical mirrors</a:t>
            </a:r>
          </a:p>
          <a:p>
            <a:pPr>
              <a:buNone/>
            </a:pPr>
            <a:r>
              <a:rPr lang="en-IN" dirty="0" smtClean="0"/>
              <a:t>Kinds of spherical mirrors</a:t>
            </a:r>
          </a:p>
          <a:p>
            <a:pPr>
              <a:buNone/>
            </a:pPr>
            <a:r>
              <a:rPr lang="en-IN" sz="2800" dirty="0" smtClean="0"/>
              <a:t>Terms related to spherical </a:t>
            </a:r>
            <a:r>
              <a:rPr lang="en-IN" sz="2800" dirty="0" smtClean="0"/>
              <a:t>mirrors</a:t>
            </a:r>
          </a:p>
          <a:p>
            <a:pPr>
              <a:buNone/>
            </a:pPr>
            <a:r>
              <a:rPr lang="en-IN" dirty="0" smtClean="0"/>
              <a:t>Rules for drawing ray diagrams</a:t>
            </a:r>
          </a:p>
          <a:p>
            <a:pPr>
              <a:buNone/>
            </a:pPr>
            <a:r>
              <a:rPr lang="en-IN" sz="2800" dirty="0" smtClean="0"/>
              <a:t>Ray diagrams:</a:t>
            </a:r>
            <a:endParaRPr lang="en-IN" sz="2800" dirty="0" smtClean="0"/>
          </a:p>
          <a:p>
            <a:pPr>
              <a:buNone/>
            </a:pPr>
            <a:endParaRPr lang="en-IN" sz="2800" dirty="0" smtClean="0"/>
          </a:p>
          <a:p>
            <a:pPr>
              <a:buNone/>
            </a:pPr>
            <a:endParaRPr lang="en-US" sz="2800" dirty="0" smtClean="0"/>
          </a:p>
        </p:txBody>
      </p:sp>
      <p:pic>
        <p:nvPicPr>
          <p:cNvPr id="4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55200" y="5791200"/>
            <a:ext cx="2336800" cy="1066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004749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LEARNING OUTCOMES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4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55200" y="5791200"/>
            <a:ext cx="2336800" cy="1066800"/>
          </a:xfrm>
          <a:prstGeom prst="rect">
            <a:avLst/>
          </a:prstGeom>
          <a:noFill/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N" dirty="0" smtClean="0"/>
              <a:t>Students will be able to</a:t>
            </a:r>
          </a:p>
          <a:p>
            <a:pPr lvl="0">
              <a:buFont typeface="Wingdings" pitchFamily="2" charset="2"/>
              <a:buChar char="Ø"/>
            </a:pPr>
            <a:r>
              <a:rPr lang="en-IN" dirty="0" smtClean="0"/>
              <a:t> Identify different types of mirrors.</a:t>
            </a:r>
            <a:endParaRPr lang="en-US" dirty="0" smtClean="0"/>
          </a:p>
          <a:p>
            <a:pPr lvl="0">
              <a:buFont typeface="Wingdings" pitchFamily="2" charset="2"/>
              <a:buChar char="Ø"/>
            </a:pPr>
            <a:r>
              <a:rPr lang="en-IN" dirty="0" smtClean="0"/>
              <a:t>They can draw ray diagrams and illustrate formation of image by spherical mirrors.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IN" dirty="0" smtClean="0"/>
              <a:t>Differentiate between real and virtual images</a:t>
            </a:r>
            <a:r>
              <a:rPr lang="en-IN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IN" dirty="0" smtClean="0"/>
              <a:t>State the rules for drawing ray diagrams</a:t>
            </a:r>
          </a:p>
          <a:p>
            <a:pPr>
              <a:buFont typeface="Wingdings" pitchFamily="2" charset="2"/>
              <a:buChar char="Ø"/>
            </a:pPr>
            <a:r>
              <a:rPr lang="en-IN" dirty="0" smtClean="0"/>
              <a:t>Draw ray diagrams.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552" y="127000"/>
            <a:ext cx="10972800" cy="1288144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RULES FOR DRAWING RAY DIAGRAMS</a:t>
            </a:r>
            <a:br>
              <a:rPr lang="en-US" sz="3200" b="1" dirty="0" smtClean="0">
                <a:solidFill>
                  <a:srgbClr val="FF0000"/>
                </a:solidFill>
              </a:rPr>
            </a:br>
            <a:r>
              <a:rPr lang="en-US" sz="3200" b="1" dirty="0" smtClean="0">
                <a:solidFill>
                  <a:srgbClr val="FF0000"/>
                </a:solidFill>
              </a:rPr>
              <a:t>RULE:1</a:t>
            </a:r>
            <a:endParaRPr lang="en-US" sz="3200" b="1" dirty="0">
              <a:solidFill>
                <a:srgbClr val="FF0000"/>
              </a:solidFill>
            </a:endParaRPr>
          </a:p>
        </p:txBody>
      </p:sp>
      <p:pic>
        <p:nvPicPr>
          <p:cNvPr id="4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55200" y="5791200"/>
            <a:ext cx="2336800" cy="1066800"/>
          </a:xfrm>
          <a:prstGeom prst="rect">
            <a:avLst/>
          </a:prstGeom>
          <a:noFill/>
        </p:spPr>
      </p:pic>
      <p:pic>
        <p:nvPicPr>
          <p:cNvPr id="5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55200" y="5791200"/>
            <a:ext cx="2336800" cy="1066800"/>
          </a:xfrm>
          <a:prstGeom prst="rect">
            <a:avLst/>
          </a:prstGeom>
          <a:noFill/>
        </p:spPr>
      </p:pic>
      <p:pic>
        <p:nvPicPr>
          <p:cNvPr id="6" name="Content Placeholder 5" descr="E:\ODM\word-image-36.png"/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11200" y="2590800"/>
            <a:ext cx="109728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3860801" y="1371600"/>
            <a:ext cx="31893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4"/>
              </a:rPr>
              <a:t>https://youtu.be/BuYkp5kuPHE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RULES FOR DRAWING RAY DIAGRAMS</a:t>
            </a:r>
            <a:br>
              <a:rPr lang="en-US" sz="2800" b="1" dirty="0" smtClean="0">
                <a:solidFill>
                  <a:srgbClr val="FF0000"/>
                </a:solidFill>
              </a:rPr>
            </a:br>
            <a:r>
              <a:rPr lang="en-US" sz="2800" b="1" dirty="0" smtClean="0">
                <a:solidFill>
                  <a:srgbClr val="FF0000"/>
                </a:solidFill>
              </a:rPr>
              <a:t>RULE:2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5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55200" y="5791200"/>
            <a:ext cx="2336800" cy="1066800"/>
          </a:xfrm>
          <a:prstGeom prst="rect">
            <a:avLst/>
          </a:prstGeom>
          <a:noFill/>
        </p:spPr>
      </p:pic>
      <p:pic>
        <p:nvPicPr>
          <p:cNvPr id="7" name="Picture 6" descr="E:\ODM\rays-passing-principal-focus-concave-mirror.pn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1524000"/>
            <a:ext cx="7416800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E:\ODM\rays-passing-through-principal-focus-convex-mirror.pn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19200" y="3886200"/>
            <a:ext cx="84328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RULES FOR DRAWING RAY DIAGRAM</a:t>
            </a:r>
            <a:br>
              <a:rPr lang="en-US" sz="2800" b="1" dirty="0" smtClean="0">
                <a:solidFill>
                  <a:srgbClr val="FF0000"/>
                </a:solidFill>
              </a:rPr>
            </a:br>
            <a:r>
              <a:rPr lang="en-US" sz="2800" b="1" dirty="0" smtClean="0">
                <a:solidFill>
                  <a:srgbClr val="FF0000"/>
                </a:solidFill>
              </a:rPr>
              <a:t>RULE:3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5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55200" y="5791200"/>
            <a:ext cx="2336800" cy="1066800"/>
          </a:xfrm>
          <a:prstGeom prst="rect">
            <a:avLst/>
          </a:prstGeom>
          <a:noFill/>
        </p:spPr>
      </p:pic>
      <p:pic>
        <p:nvPicPr>
          <p:cNvPr id="6" name="Picture 5" descr="E:\ODM\http-www-ekshiksha-org-in-images_light_10-figure.jpe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25601" y="2466975"/>
            <a:ext cx="9347199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RULES FOR DRAWING RAY DIAGRAMS: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625601" y="2362200"/>
            <a:ext cx="66735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</a:t>
            </a:r>
            <a:r>
              <a:rPr lang="en-US" dirty="0" smtClean="0">
                <a:hlinkClick r:id="rId2"/>
              </a:rPr>
              <a:t>https://youtu.be/BuYkp5kuPHE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IMAGE FORMATION BY A CONCAVE MIRROR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4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55200" y="5791200"/>
            <a:ext cx="2336800" cy="1066800"/>
          </a:xfrm>
          <a:prstGeom prst="rect">
            <a:avLst/>
          </a:prstGeom>
          <a:noFill/>
        </p:spPr>
      </p:pic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When the object is at infinity:</a:t>
            </a:r>
          </a:p>
          <a:p>
            <a:pPr marL="514350" indent="-514350">
              <a:buNone/>
            </a:pPr>
            <a:endParaRPr lang="en-US" dirty="0"/>
          </a:p>
        </p:txBody>
      </p:sp>
      <p:pic>
        <p:nvPicPr>
          <p:cNvPr id="10" name="Picture 9" descr="E:\ODM\object-at-infinity-concave-mirror.pn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2743200"/>
            <a:ext cx="52832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2. When the object is beyond C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E:\ODM\object-between-infinity-and-c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20801" y="2576512"/>
            <a:ext cx="9245599" cy="268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1986</TotalTime>
  <Words>216</Words>
  <Application>Microsoft Office PowerPoint</Application>
  <PresentationFormat>Custom</PresentationFormat>
  <Paragraphs>41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LIGHT ENERGY</vt:lpstr>
      <vt:lpstr>POINTS TO BE COVERED</vt:lpstr>
      <vt:lpstr>LEARNING OUTCOMES</vt:lpstr>
      <vt:lpstr>RULES FOR DRAWING RAY DIAGRAMS RULE:1</vt:lpstr>
      <vt:lpstr>RULES FOR DRAWING RAY DIAGRAMS RULE:2</vt:lpstr>
      <vt:lpstr>RULES FOR DRAWING RAY DIAGRAM RULE:3</vt:lpstr>
      <vt:lpstr>RULES FOR DRAWING RAY DIAGRAMS:</vt:lpstr>
      <vt:lpstr>IMAGE FORMATION BY A CONCAVE MIRROR</vt:lpstr>
      <vt:lpstr>Slide 9</vt:lpstr>
      <vt:lpstr>Slide 10</vt:lpstr>
      <vt:lpstr>Slide 11</vt:lpstr>
      <vt:lpstr>Slide 12</vt:lpstr>
      <vt:lpstr>Slide 13</vt:lpstr>
      <vt:lpstr>RAY DIAGRAMS (CONCAVE MIRROR)</vt:lpstr>
      <vt:lpstr>Ray diagrams for convex mirror</vt:lpstr>
      <vt:lpstr>Home Assignment  </vt:lpstr>
      <vt:lpstr>Slide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GRAVITATION</dc:title>
  <dc:creator>Chinu</dc:creator>
  <cp:lastModifiedBy>SAI</cp:lastModifiedBy>
  <cp:revision>66</cp:revision>
  <dcterms:created xsi:type="dcterms:W3CDTF">2021-02-19T04:15:00Z</dcterms:created>
  <dcterms:modified xsi:type="dcterms:W3CDTF">2021-08-09T10:49:16Z</dcterms:modified>
</cp:coreProperties>
</file>