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4" r:id="rId3"/>
    <p:sldId id="276" r:id="rId4"/>
    <p:sldId id="278" r:id="rId5"/>
    <p:sldId id="258" r:id="rId6"/>
    <p:sldId id="279" r:id="rId7"/>
    <p:sldId id="280" r:id="rId8"/>
    <p:sldId id="281" r:id="rId9"/>
    <p:sldId id="282" r:id="rId10"/>
    <p:sldId id="283" r:id="rId11"/>
    <p:sldId id="284" r:id="rId12"/>
    <p:sldId id="25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47753-C506-4B4F-A470-3882AD075B21}" type="datetimeFigureOut">
              <a:rPr lang="en-IN" smtClean="0"/>
              <a:pPr/>
              <a:t>01-09-2021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03F41-E02E-4E0F-A3BF-24E7BF891C2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339519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47753-C506-4B4F-A470-3882AD075B21}" type="datetimeFigureOut">
              <a:rPr lang="en-IN" smtClean="0"/>
              <a:pPr/>
              <a:t>01-09-2021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03F41-E02E-4E0F-A3BF-24E7BF891C2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345004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47753-C506-4B4F-A470-3882AD075B21}" type="datetimeFigureOut">
              <a:rPr lang="en-IN" smtClean="0"/>
              <a:pPr/>
              <a:t>01-09-2021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03F41-E02E-4E0F-A3BF-24E7BF891C2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327082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47753-C506-4B4F-A470-3882AD075B21}" type="datetimeFigureOut">
              <a:rPr lang="en-IN" smtClean="0"/>
              <a:pPr/>
              <a:t>01-09-2021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03F41-E02E-4E0F-A3BF-24E7BF891C2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24329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47753-C506-4B4F-A470-3882AD075B21}" type="datetimeFigureOut">
              <a:rPr lang="en-IN" smtClean="0"/>
              <a:pPr/>
              <a:t>01-09-2021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03F41-E02E-4E0F-A3BF-24E7BF891C2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921550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47753-C506-4B4F-A470-3882AD075B21}" type="datetimeFigureOut">
              <a:rPr lang="en-IN" smtClean="0"/>
              <a:pPr/>
              <a:t>01-09-2021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03F41-E02E-4E0F-A3BF-24E7BF891C2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701863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47753-C506-4B4F-A470-3882AD075B21}" type="datetimeFigureOut">
              <a:rPr lang="en-IN" smtClean="0"/>
              <a:pPr/>
              <a:t>01-09-2021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03F41-E02E-4E0F-A3BF-24E7BF891C2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914590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47753-C506-4B4F-A470-3882AD075B21}" type="datetimeFigureOut">
              <a:rPr lang="en-IN" smtClean="0"/>
              <a:pPr/>
              <a:t>01-09-2021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03F41-E02E-4E0F-A3BF-24E7BF891C2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464560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47753-C506-4B4F-A470-3882AD075B21}" type="datetimeFigureOut">
              <a:rPr lang="en-IN" smtClean="0"/>
              <a:pPr/>
              <a:t>01-09-2021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03F41-E02E-4E0F-A3BF-24E7BF891C2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621566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47753-C506-4B4F-A470-3882AD075B21}" type="datetimeFigureOut">
              <a:rPr lang="en-IN" smtClean="0"/>
              <a:pPr/>
              <a:t>01-09-2021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03F41-E02E-4E0F-A3BF-24E7BF891C2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662576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47753-C506-4B4F-A470-3882AD075B21}" type="datetimeFigureOut">
              <a:rPr lang="en-IN" smtClean="0"/>
              <a:pPr/>
              <a:t>01-09-2021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03F41-E02E-4E0F-A3BF-24E7BF891C2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651048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47753-C506-4B4F-A470-3882AD075B21}" type="datetimeFigureOut">
              <a:rPr lang="en-IN" smtClean="0"/>
              <a:pPr/>
              <a:t>01-09-2021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03F41-E02E-4E0F-A3BF-24E7BF891C2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208715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4l2thi5_84o" TargetMode="External"/><Relationship Id="rId2" Type="http://schemas.openxmlformats.org/officeDocument/2006/relationships/hyperlink" Target="https://youtu.be/v5SuSB_93F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97680" y="1907177"/>
            <a:ext cx="3866606" cy="505267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200" b="1" dirty="0" smtClean="0"/>
              <a:t>LIGHT ENERGY</a:t>
            </a:r>
            <a:endParaRPr sz="3200" b="1" dirty="0"/>
          </a:p>
        </p:txBody>
      </p:sp>
      <p:sp>
        <p:nvSpPr>
          <p:cNvPr id="3" name="object 3"/>
          <p:cNvSpPr txBox="1"/>
          <p:nvPr/>
        </p:nvSpPr>
        <p:spPr>
          <a:xfrm>
            <a:off x="4075611" y="2817730"/>
            <a:ext cx="4018084" cy="717504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517525" marR="508000" indent="-3810" algn="ctr">
              <a:lnSpc>
                <a:spcPts val="2630"/>
              </a:lnSpc>
              <a:spcBef>
                <a:spcPts val="395"/>
              </a:spcBef>
            </a:pPr>
            <a:r>
              <a:rPr sz="2400" spc="-20" dirty="0">
                <a:latin typeface="Calibri"/>
                <a:cs typeface="Calibri"/>
              </a:rPr>
              <a:t>SUBJECT-PHYSICS  </a:t>
            </a:r>
            <a:r>
              <a:rPr sz="2400" spc="-5">
                <a:latin typeface="Calibri"/>
                <a:cs typeface="Calibri"/>
              </a:rPr>
              <a:t>CHAPTER</a:t>
            </a:r>
            <a:r>
              <a:rPr sz="2400" spc="-80">
                <a:latin typeface="Calibri"/>
                <a:cs typeface="Calibri"/>
              </a:rPr>
              <a:t> </a:t>
            </a:r>
            <a:r>
              <a:rPr sz="2400" smtClean="0">
                <a:latin typeface="Calibri"/>
                <a:cs typeface="Calibri"/>
              </a:rPr>
              <a:t>NUMBER-</a:t>
            </a:r>
            <a:r>
              <a:rPr lang="en-US" sz="2400" dirty="0" smtClean="0">
                <a:latin typeface="Calibri"/>
                <a:cs typeface="Calibri"/>
              </a:rPr>
              <a:t>5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" y="5107577"/>
            <a:ext cx="12192000" cy="17504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"/>
            <a:ext cx="2377440" cy="13062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215664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0C0F52-6FE5-E142-915B-D1CE8B22A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smtClean="0">
                <a:solidFill>
                  <a:srgbClr val="FF0000"/>
                </a:solidFill>
              </a:rPr>
              <a:t>SOLVE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0CC089B-DA61-3D4C-A296-EEFB12A468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altLang="zh-CN" dirty="0" smtClean="0"/>
          </a:p>
          <a:p>
            <a:r>
              <a:rPr lang="en-IN" dirty="0" smtClean="0"/>
              <a:t>Light enters from air to glass having refractive index 1.50. What is the speed of light in glass? The speed of light in vacuum is 3 x 10</a:t>
            </a:r>
            <a:r>
              <a:rPr lang="en-IN" baseline="30000" dirty="0" smtClean="0"/>
              <a:t>8</a:t>
            </a:r>
            <a:r>
              <a:rPr lang="en-IN" dirty="0" smtClean="0"/>
              <a:t> ms</a:t>
            </a:r>
            <a:r>
              <a:rPr lang="en-IN" baseline="30000" dirty="0" smtClean="0"/>
              <a:t>-1</a:t>
            </a:r>
            <a:r>
              <a:rPr lang="en-IN" dirty="0" smtClean="0"/>
              <a:t>.</a:t>
            </a:r>
          </a:p>
          <a:p>
            <a:r>
              <a:rPr lang="en-IN" dirty="0" smtClean="0"/>
              <a:t>C =</a:t>
            </a:r>
            <a:r>
              <a:rPr lang="en-IN" dirty="0" smtClean="0"/>
              <a:t> 3 x 10</a:t>
            </a:r>
            <a:r>
              <a:rPr lang="en-IN" baseline="30000" dirty="0" smtClean="0"/>
              <a:t>8</a:t>
            </a:r>
            <a:r>
              <a:rPr lang="en-IN" dirty="0" smtClean="0"/>
              <a:t> ms</a:t>
            </a:r>
            <a:r>
              <a:rPr lang="en-IN" baseline="30000" dirty="0" smtClean="0"/>
              <a:t>-1</a:t>
            </a:r>
            <a:r>
              <a:rPr lang="en-IN" dirty="0" smtClean="0"/>
              <a:t>.</a:t>
            </a:r>
          </a:p>
          <a:p>
            <a:r>
              <a:rPr lang="en-IN" dirty="0" smtClean="0"/>
              <a:t>n</a:t>
            </a:r>
            <a:r>
              <a:rPr lang="en-IN" dirty="0" smtClean="0"/>
              <a:t> = 1.5</a:t>
            </a:r>
          </a:p>
          <a:p>
            <a:r>
              <a:rPr lang="en-IN" dirty="0" smtClean="0"/>
              <a:t>n = c/v  </a:t>
            </a:r>
          </a:p>
          <a:p>
            <a:r>
              <a:rPr lang="en-IN" dirty="0" smtClean="0"/>
              <a:t>1.5 </a:t>
            </a:r>
            <a:r>
              <a:rPr lang="en-IN" dirty="0" smtClean="0"/>
              <a:t>= 3 x 10</a:t>
            </a:r>
            <a:r>
              <a:rPr lang="en-IN" baseline="30000" dirty="0" smtClean="0"/>
              <a:t>8</a:t>
            </a:r>
            <a:r>
              <a:rPr lang="en-IN" dirty="0" smtClean="0"/>
              <a:t> </a:t>
            </a:r>
            <a:r>
              <a:rPr lang="en-IN" dirty="0" smtClean="0"/>
              <a:t>ms</a:t>
            </a:r>
            <a:r>
              <a:rPr lang="en-IN" baseline="30000" dirty="0" smtClean="0"/>
              <a:t>-1</a:t>
            </a:r>
            <a:r>
              <a:rPr lang="en-IN" dirty="0" smtClean="0"/>
              <a:t> /v</a:t>
            </a:r>
          </a:p>
          <a:p>
            <a:r>
              <a:rPr lang="en-IN" dirty="0" smtClean="0"/>
              <a:t>V = 3 x 10</a:t>
            </a:r>
            <a:r>
              <a:rPr lang="en-IN" baseline="30000" dirty="0" smtClean="0"/>
              <a:t>8</a:t>
            </a:r>
            <a:r>
              <a:rPr lang="en-IN" dirty="0" smtClean="0"/>
              <a:t> </a:t>
            </a:r>
            <a:r>
              <a:rPr lang="en-IN" dirty="0" smtClean="0"/>
              <a:t>ms</a:t>
            </a:r>
            <a:r>
              <a:rPr lang="en-IN" baseline="30000" dirty="0" smtClean="0"/>
              <a:t>-1 </a:t>
            </a:r>
            <a:r>
              <a:rPr lang="en-IN" dirty="0" smtClean="0"/>
              <a:t> /1.5 </a:t>
            </a:r>
          </a:p>
          <a:p>
            <a:r>
              <a:rPr lang="en-IN" dirty="0" smtClean="0"/>
              <a:t>= </a:t>
            </a:r>
            <a:r>
              <a:rPr lang="en-IN" dirty="0" smtClean="0"/>
              <a:t>2 </a:t>
            </a:r>
            <a:r>
              <a:rPr lang="en-IN" dirty="0" smtClean="0"/>
              <a:t>x 10</a:t>
            </a:r>
            <a:r>
              <a:rPr lang="en-IN" baseline="30000" dirty="0" smtClean="0"/>
              <a:t>8</a:t>
            </a:r>
            <a:r>
              <a:rPr lang="en-IN" dirty="0" smtClean="0"/>
              <a:t> ms</a:t>
            </a:r>
            <a:r>
              <a:rPr lang="en-IN" baseline="30000" dirty="0" smtClean="0"/>
              <a:t>-1</a:t>
            </a:r>
            <a:endParaRPr lang="en-US" dirty="0" smtClean="0"/>
          </a:p>
          <a:p>
            <a:pPr>
              <a:buNone/>
            </a:pPr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en-US" altLang="zh-CN" dirty="0"/>
          </a:p>
          <a:p>
            <a:endParaRPr lang="en-US" dirty="0"/>
          </a:p>
        </p:txBody>
      </p:sp>
      <p:pic>
        <p:nvPicPr>
          <p:cNvPr id="5" name="Picture 2" descr="https://lh6.googleusercontent.com/3OHOjeWw8cL3-llHPrMwdu2qC_3g_s2zSopzYzvz5sG8PeFkCdvL5alcbRAb5eOJ5UhpTkojH1ie3DonUrCfyKNPc4hHwI3jKPnimQ1Nxb6oCm_lLFynRoUfZZgw9C6hLaO1iH1ViRzIh1_QY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55200" y="5791200"/>
            <a:ext cx="2336800" cy="1066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00341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sz="4000" dirty="0" smtClean="0">
                <a:solidFill>
                  <a:srgbClr val="FF0000"/>
                </a:solidFill>
              </a:rPr>
              <a:t>HOME ASSIGNMENT</a:t>
            </a:r>
          </a:p>
          <a:p>
            <a:r>
              <a:rPr lang="en-IN" sz="3600" dirty="0" smtClean="0"/>
              <a:t>The absolute refractive index if glass and water are 4/3 and 3/2, respectively. If the speed of light in glass is 2 x 10</a:t>
            </a:r>
            <a:r>
              <a:rPr lang="en-IN" sz="3600" baseline="30000" dirty="0" smtClean="0"/>
              <a:t>8</a:t>
            </a:r>
            <a:r>
              <a:rPr lang="en-IN" sz="3600" dirty="0" smtClean="0"/>
              <a:t> m/s, calculate the speed of light in </a:t>
            </a:r>
            <a:endParaRPr lang="en-US" sz="3600" dirty="0" smtClean="0"/>
          </a:p>
          <a:p>
            <a:pPr lvl="0"/>
            <a:r>
              <a:rPr lang="en-US" sz="3600" dirty="0" smtClean="0"/>
              <a:t>Vacuum</a:t>
            </a:r>
          </a:p>
          <a:p>
            <a:pPr lvl="0"/>
            <a:r>
              <a:rPr lang="en-US" sz="3600" dirty="0" smtClean="0"/>
              <a:t>Water</a:t>
            </a:r>
          </a:p>
          <a:p>
            <a:r>
              <a:rPr lang="en-IN" sz="3600" dirty="0" smtClean="0"/>
              <a:t>2. The refractive index of glass is 1.54 and the speed of light in air is 3x10 m/s. Calculate the speed of light in water?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4" name="Picture 2" descr="https://lh6.googleusercontent.com/3OHOjeWw8cL3-llHPrMwdu2qC_3g_s2zSopzYzvz5sG8PeFkCdvL5alcbRAb5eOJ5UhpTkojH1ie3DonUrCfyKNPc4hHwI3jKPnimQ1Nxb6oCm_lLFynRoUfZZgw9C6hLaO1iH1ViRzIh1_QY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55200" y="5791200"/>
            <a:ext cx="2336800" cy="106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67813" y="1833224"/>
            <a:ext cx="8006715" cy="166751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80975" algn="ctr">
              <a:lnSpc>
                <a:spcPts val="6465"/>
              </a:lnSpc>
              <a:spcBef>
                <a:spcPts val="100"/>
              </a:spcBef>
            </a:pPr>
            <a:r>
              <a:rPr sz="5400" b="1" spc="-5" dirty="0">
                <a:solidFill>
                  <a:srgbClr val="000000"/>
                </a:solidFill>
                <a:latin typeface="Calibri"/>
                <a:cs typeface="Calibri"/>
              </a:rPr>
              <a:t>THANKING</a:t>
            </a:r>
            <a:r>
              <a:rPr sz="5400" b="1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5400" b="1" spc="-70" dirty="0">
                <a:solidFill>
                  <a:srgbClr val="000000"/>
                </a:solidFill>
                <a:latin typeface="Calibri"/>
                <a:cs typeface="Calibri"/>
              </a:rPr>
              <a:t>YOU</a:t>
            </a:r>
            <a:endParaRPr sz="5400">
              <a:latin typeface="Calibri"/>
              <a:cs typeface="Calibri"/>
            </a:endParaRPr>
          </a:p>
          <a:p>
            <a:pPr algn="ctr">
              <a:lnSpc>
                <a:spcPts val="6465"/>
              </a:lnSpc>
            </a:pPr>
            <a:r>
              <a:rPr sz="5400" b="1" spc="-5" dirty="0">
                <a:latin typeface="Calibri"/>
                <a:cs typeface="Calibri"/>
              </a:rPr>
              <a:t>ODM </a:t>
            </a:r>
            <a:r>
              <a:rPr sz="5400" b="1" spc="-45" dirty="0">
                <a:latin typeface="Calibri"/>
                <a:cs typeface="Calibri"/>
              </a:rPr>
              <a:t>EDUCATIONAL</a:t>
            </a:r>
            <a:r>
              <a:rPr sz="5400" b="1" spc="-65" dirty="0">
                <a:latin typeface="Calibri"/>
                <a:cs typeface="Calibri"/>
              </a:rPr>
              <a:t> </a:t>
            </a:r>
            <a:r>
              <a:rPr sz="5400" b="1" spc="-15" dirty="0">
                <a:latin typeface="Calibri"/>
                <a:cs typeface="Calibri"/>
              </a:rPr>
              <a:t>GROUP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358846" y="5721531"/>
            <a:ext cx="1833154" cy="11364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1385734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38586F3-9DF9-2F45-8925-23D821910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POINTS TO BE COVERED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3EE7FB3-C6F9-1349-83D1-9FE1A24B9A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800" dirty="0" smtClean="0"/>
              <a:t>Laws of Refraction.</a:t>
            </a:r>
            <a:endParaRPr lang="en-US" sz="2800" dirty="0" smtClean="0"/>
          </a:p>
          <a:p>
            <a:r>
              <a:rPr lang="en-IN" sz="2800" dirty="0" smtClean="0"/>
              <a:t>Refractive Index.</a:t>
            </a:r>
            <a:endParaRPr lang="en-US" sz="2800" dirty="0"/>
          </a:p>
        </p:txBody>
      </p:sp>
      <p:pic>
        <p:nvPicPr>
          <p:cNvPr id="4" name="Picture 2" descr="https://lh6.googleusercontent.com/3OHOjeWw8cL3-llHPrMwdu2qC_3g_s2zSopzYzvz5sG8PeFkCdvL5alcbRAb5eOJ5UhpTkojH1ie3DonUrCfyKNPc4hHwI3jKPnimQ1Nxb6oCm_lLFynRoUfZZgw9C6hLaO1iH1ViRzIh1_QY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55200" y="5791200"/>
            <a:ext cx="2336800" cy="1066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04749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3D9743-374C-394C-BEAB-401EE7C4D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LEARNING OUTCOMES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5" name="Picture 2" descr="https://lh6.googleusercontent.com/3OHOjeWw8cL3-llHPrMwdu2qC_3g_s2zSopzYzvz5sG8PeFkCdvL5alcbRAb5eOJ5UhpTkojH1ie3DonUrCfyKNPc4hHwI3jKPnimQ1Nxb6oCm_lLFynRoUfZZgw9C6hLaO1iH1ViRzIh1_QY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55200" y="5791200"/>
            <a:ext cx="2336800" cy="1066800"/>
          </a:xfrm>
          <a:prstGeom prst="rect">
            <a:avLst/>
          </a:prstGeom>
          <a:noFill/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IN" dirty="0" smtClean="0"/>
              <a:t>Students will be able to </a:t>
            </a:r>
            <a:endParaRPr lang="en-US" dirty="0" smtClean="0"/>
          </a:p>
          <a:p>
            <a:pPr lvl="0"/>
            <a:r>
              <a:rPr lang="en-IN" dirty="0" smtClean="0"/>
              <a:t>State the laws of refraction.</a:t>
            </a:r>
            <a:endParaRPr lang="en-US" dirty="0" smtClean="0"/>
          </a:p>
          <a:p>
            <a:pPr lvl="0"/>
            <a:r>
              <a:rPr lang="en-IN" dirty="0" smtClean="0"/>
              <a:t>Explain about relative speed of light in different media.</a:t>
            </a:r>
            <a:endParaRPr lang="en-US" dirty="0" smtClean="0"/>
          </a:p>
          <a:p>
            <a:r>
              <a:rPr lang="en-IN" dirty="0" smtClean="0"/>
              <a:t>Solve problems related to refractive index..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32263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0C0F52-6FE5-E142-915B-D1CE8B22A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RECAPITULATION OF PREVIOUS TOPIC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0CC089B-DA61-3D4C-A296-EEFB12A468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Define refraction.</a:t>
            </a:r>
          </a:p>
          <a:p>
            <a:r>
              <a:rPr lang="en-US" altLang="zh-CN" dirty="0" smtClean="0"/>
              <a:t>What happens when a  ray of light goes from  a rarer medium to a denser medium?</a:t>
            </a:r>
          </a:p>
          <a:p>
            <a:r>
              <a:rPr lang="en-US" altLang="zh-CN" dirty="0" smtClean="0"/>
              <a:t>What happens when a ray of light travels from  a denser medium to a rarer medium?</a:t>
            </a:r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en-US" altLang="zh-CN" dirty="0"/>
          </a:p>
          <a:p>
            <a:endParaRPr lang="en-US" dirty="0"/>
          </a:p>
        </p:txBody>
      </p:sp>
      <p:pic>
        <p:nvPicPr>
          <p:cNvPr id="5" name="Picture 2" descr="https://lh6.googleusercontent.com/3OHOjeWw8cL3-llHPrMwdu2qC_3g_s2zSopzYzvz5sG8PeFkCdvL5alcbRAb5eOJ5UhpTkojH1ie3DonUrCfyKNPc4hHwI3jKPnimQ1Nxb6oCm_lLFynRoUfZZgw9C6hLaO1iH1ViRzIh1_QY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55200" y="5791200"/>
            <a:ext cx="2336800" cy="1066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00341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8354" y="2142309"/>
            <a:ext cx="5995852" cy="35400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400" b="1" dirty="0" smtClean="0"/>
              <a:t>LAWS OF REFRACTION: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hlinkClick r:id="rId2"/>
              </a:rPr>
              <a:t>https://youtu.be/v5SuSB_93FM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 </a:t>
            </a:r>
            <a:r>
              <a:rPr lang="en-US" sz="2400" dirty="0" smtClean="0">
                <a:hlinkClick r:id="rId3"/>
              </a:rPr>
              <a:t>https://youtu.be/4l2thi5_84o</a:t>
            </a:r>
            <a:r>
              <a:rPr lang="en-US" sz="2400" dirty="0" smtClean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pPr>
              <a:buNone/>
            </a:pPr>
            <a:endParaRPr lang="en-IN" sz="2400" dirty="0"/>
          </a:p>
        </p:txBody>
      </p:sp>
      <p:sp>
        <p:nvSpPr>
          <p:cNvPr id="4" name="object 3"/>
          <p:cNvSpPr/>
          <p:nvPr/>
        </p:nvSpPr>
        <p:spPr>
          <a:xfrm>
            <a:off x="10358846" y="5721531"/>
            <a:ext cx="1833154" cy="11364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3053376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0C0F52-6FE5-E142-915B-D1CE8B22A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smtClean="0">
                <a:solidFill>
                  <a:srgbClr val="FF0000"/>
                </a:solidFill>
              </a:rPr>
              <a:t>Refraction of light.</a:t>
            </a:r>
            <a:br>
              <a:rPr lang="en-IN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0CC089B-DA61-3D4C-A296-EEFB12A468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en-US" altLang="zh-CN" dirty="0"/>
          </a:p>
          <a:p>
            <a:endParaRPr lang="en-US" dirty="0"/>
          </a:p>
        </p:txBody>
      </p:sp>
      <p:pic>
        <p:nvPicPr>
          <p:cNvPr id="5" name="Picture 2" descr="https://lh6.googleusercontent.com/3OHOjeWw8cL3-llHPrMwdu2qC_3g_s2zSopzYzvz5sG8PeFkCdvL5alcbRAb5eOJ5UhpTkojH1ie3DonUrCfyKNPc4hHwI3jKPnimQ1Nxb6oCm_lLFynRoUfZZgw9C6hLaO1iH1ViRzIh1_QY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55200" y="5791200"/>
            <a:ext cx="2336800" cy="1066800"/>
          </a:xfrm>
          <a:prstGeom prst="rect">
            <a:avLst/>
          </a:prstGeom>
          <a:noFill/>
        </p:spPr>
      </p:pic>
      <p:pic>
        <p:nvPicPr>
          <p:cNvPr id="1026" name="Picture 2" descr="E:\ODM\Gif_Refracción de la luz_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857250"/>
            <a:ext cx="9144000" cy="5143500"/>
          </a:xfrm>
          <a:prstGeom prst="rect">
            <a:avLst/>
          </a:prstGeom>
          <a:noFill/>
        </p:spPr>
      </p:pic>
      <p:pic>
        <p:nvPicPr>
          <p:cNvPr id="4" name="Picture 2" descr="E:\ODM\maxresdefaul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00341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0C0F52-6FE5-E142-915B-D1CE8B22A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81000"/>
            <a:ext cx="10972800" cy="1143000"/>
          </a:xfrm>
        </p:spPr>
        <p:txBody>
          <a:bodyPr>
            <a:normAutofit/>
          </a:bodyPr>
          <a:lstStyle/>
          <a:p>
            <a:r>
              <a:rPr lang="en-IN" sz="2800" dirty="0" smtClean="0">
                <a:solidFill>
                  <a:srgbClr val="FF0000"/>
                </a:solidFill>
              </a:rPr>
              <a:t>REFRACTIVE INDEX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5" name="Picture 2" descr="https://lh6.googleusercontent.com/3OHOjeWw8cL3-llHPrMwdu2qC_3g_s2zSopzYzvz5sG8PeFkCdvL5alcbRAb5eOJ5UhpTkojH1ie3DonUrCfyKNPc4hHwI3jKPnimQ1Nxb6oCm_lLFynRoUfZZgw9C6hLaO1iH1ViRzIh1_QY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55200" y="5791200"/>
            <a:ext cx="2336800" cy="1066800"/>
          </a:xfrm>
          <a:prstGeom prst="rect">
            <a:avLst/>
          </a:prstGeom>
          <a:noFill/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ratio of sine of angle of incidence to sine of angle of refraction is known as refractive index</a:t>
            </a:r>
          </a:p>
          <a:p>
            <a:endParaRPr lang="en-US" dirty="0"/>
          </a:p>
        </p:txBody>
      </p:sp>
      <p:pic>
        <p:nvPicPr>
          <p:cNvPr id="7" name="Picture 6" descr="E:\ODM\refraction-of-light-2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13841" y="4406674"/>
            <a:ext cx="8496300" cy="131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E:\ODM\refraction-of-light-3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1600" y="4572000"/>
            <a:ext cx="6400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300341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0C0F52-6FE5-E142-915B-D1CE8B22A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81000"/>
            <a:ext cx="10972800" cy="1143000"/>
          </a:xfrm>
        </p:spPr>
        <p:txBody>
          <a:bodyPr>
            <a:normAutofit/>
          </a:bodyPr>
          <a:lstStyle/>
          <a:p>
            <a:r>
              <a:rPr lang="en-IN" sz="2800" dirty="0" smtClean="0">
                <a:solidFill>
                  <a:srgbClr val="FF0000"/>
                </a:solidFill>
              </a:rPr>
              <a:t>ABSOLUTE REFRACTIVE INDEX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5" name="Picture 2" descr="https://lh6.googleusercontent.com/3OHOjeWw8cL3-llHPrMwdu2qC_3g_s2zSopzYzvz5sG8PeFkCdvL5alcbRAb5eOJ5UhpTkojH1ie3DonUrCfyKNPc4hHwI3jKPnimQ1Nxb6oCm_lLFynRoUfZZgw9C6hLaO1iH1ViRzIh1_QY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55200" y="5791200"/>
            <a:ext cx="2336800" cy="1066800"/>
          </a:xfrm>
          <a:prstGeom prst="rect">
            <a:avLst/>
          </a:prstGeom>
          <a:noFill/>
        </p:spPr>
      </p:pic>
      <p:pic>
        <p:nvPicPr>
          <p:cNvPr id="2050" name="Picture 2" descr="E:\ODM\refractive-index-1-638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8000" y="1752600"/>
            <a:ext cx="11074400" cy="4343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00341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0C0F52-6FE5-E142-915B-D1CE8B22A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SOLVE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0CC089B-DA61-3D4C-A296-EEFB12A468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 smtClean="0"/>
          </a:p>
          <a:p>
            <a:r>
              <a:rPr lang="en-IN" dirty="0" smtClean="0"/>
              <a:t>The angle of incidence in medium A is 60</a:t>
            </a:r>
            <a:r>
              <a:rPr lang="en-IN" baseline="30000" dirty="0" smtClean="0"/>
              <a:t>0</a:t>
            </a:r>
            <a:r>
              <a:rPr lang="en-IN" dirty="0" smtClean="0"/>
              <a:t> and the angle of refraction in medium B is45</a:t>
            </a:r>
            <a:r>
              <a:rPr lang="en-IN" baseline="30000" dirty="0" smtClean="0"/>
              <a:t>0</a:t>
            </a:r>
            <a:r>
              <a:rPr lang="en-IN" dirty="0" smtClean="0"/>
              <a:t>.Find the refractive index of the medium B with respect to medium A.</a:t>
            </a:r>
            <a:endParaRPr lang="en-US" dirty="0" smtClean="0"/>
          </a:p>
          <a:p>
            <a:r>
              <a:rPr lang="en-IN" dirty="0" smtClean="0"/>
              <a:t>Given refractive index of glass for light going from air to glass is 3/2. Find the refractive index of air for light going from glass to air.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en-US" altLang="zh-CN" dirty="0"/>
          </a:p>
          <a:p>
            <a:endParaRPr lang="en-US" dirty="0"/>
          </a:p>
        </p:txBody>
      </p:sp>
      <p:pic>
        <p:nvPicPr>
          <p:cNvPr id="5" name="Picture 2" descr="https://lh6.googleusercontent.com/3OHOjeWw8cL3-llHPrMwdu2qC_3g_s2zSopzYzvz5sG8PeFkCdvL5alcbRAb5eOJ5UhpTkojH1ie3DonUrCfyKNPc4hHwI3jKPnimQ1Nxb6oCm_lLFynRoUfZZgw9C6hLaO1iH1ViRzIh1_QY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55200" y="5791200"/>
            <a:ext cx="2336800" cy="1066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003416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1932</TotalTime>
  <Words>326</Words>
  <Application>Microsoft Office PowerPoint</Application>
  <PresentationFormat>Custom</PresentationFormat>
  <Paragraphs>543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LIGHT ENERGY</vt:lpstr>
      <vt:lpstr>POINTS TO BE COVERED</vt:lpstr>
      <vt:lpstr>LEARNING OUTCOMES</vt:lpstr>
      <vt:lpstr>RECAPITULATION OF PREVIOUS TOPIC</vt:lpstr>
      <vt:lpstr>Slide 5</vt:lpstr>
      <vt:lpstr>Refraction of light. </vt:lpstr>
      <vt:lpstr>REFRACTIVE INDEX</vt:lpstr>
      <vt:lpstr>ABSOLUTE REFRACTIVE INDEX</vt:lpstr>
      <vt:lpstr>SOLVE</vt:lpstr>
      <vt:lpstr>SOLVE</vt:lpstr>
      <vt:lpstr>Slide 11</vt:lpstr>
      <vt:lpstr>THANKING YOU ODM EDUCATIONAL GROUP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GRAVITATION</dc:title>
  <dc:creator>Chinu</dc:creator>
  <cp:lastModifiedBy>SAI</cp:lastModifiedBy>
  <cp:revision>44</cp:revision>
  <dcterms:created xsi:type="dcterms:W3CDTF">2021-02-19T04:15:00Z</dcterms:created>
  <dcterms:modified xsi:type="dcterms:W3CDTF">2021-09-01T03:46:36Z</dcterms:modified>
</cp:coreProperties>
</file>