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65" r:id="rId5"/>
    <p:sldId id="270" r:id="rId6"/>
    <p:sldId id="268" r:id="rId7"/>
    <p:sldId id="271" r:id="rId8"/>
    <p:sldId id="272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3951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45004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2708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432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2155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0186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1459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6456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2156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6257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51048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47753-C506-4B4F-A470-3882AD075B21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0871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4l2thi5_84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97680" y="1907177"/>
            <a:ext cx="3866606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 smtClean="0"/>
              <a:t>LIGHT ENERGY</a:t>
            </a:r>
            <a:endParaRPr sz="32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4075611" y="2817730"/>
            <a:ext cx="4018084" cy="717504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517525" marR="508000" indent="-3810" algn="ctr">
              <a:lnSpc>
                <a:spcPts val="2630"/>
              </a:lnSpc>
              <a:spcBef>
                <a:spcPts val="395"/>
              </a:spcBef>
            </a:pPr>
            <a:r>
              <a:rPr sz="2400" spc="-20" dirty="0">
                <a:latin typeface="Calibri"/>
                <a:cs typeface="Calibri"/>
              </a:rPr>
              <a:t>SUBJECT-PHYSICS  </a:t>
            </a:r>
            <a:r>
              <a:rPr sz="2400" spc="-5">
                <a:latin typeface="Calibri"/>
                <a:cs typeface="Calibri"/>
              </a:rPr>
              <a:t>CHAPTER</a:t>
            </a:r>
            <a:r>
              <a:rPr sz="2400" spc="-80">
                <a:latin typeface="Calibri"/>
                <a:cs typeface="Calibri"/>
              </a:rPr>
              <a:t> </a:t>
            </a:r>
            <a:r>
              <a:rPr sz="2400" smtClean="0">
                <a:latin typeface="Calibri"/>
                <a:cs typeface="Calibri"/>
              </a:rPr>
              <a:t>NUMBER-</a:t>
            </a:r>
            <a:r>
              <a:rPr lang="en-US" sz="2400" dirty="0" smtClean="0">
                <a:latin typeface="Calibri"/>
                <a:cs typeface="Calibri"/>
              </a:rPr>
              <a:t>5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" y="5107577"/>
            <a:ext cx="12192000" cy="1750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"/>
            <a:ext cx="2377440" cy="13062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566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57" y="1254034"/>
            <a:ext cx="8577943" cy="48721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LEARNING  OBJECTIVE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0"/>
            <a:r>
              <a:rPr lang="en-US" sz="2400" dirty="0" smtClean="0"/>
              <a:t> </a:t>
            </a:r>
            <a:r>
              <a:rPr lang="en-IN" sz="2400" b="1" dirty="0" smtClean="0"/>
              <a:t>Students will be able to </a:t>
            </a:r>
            <a:r>
              <a:rPr lang="en-IN" sz="2400" dirty="0" smtClean="0"/>
              <a:t>:</a:t>
            </a:r>
          </a:p>
          <a:p>
            <a:pPr lvl="0"/>
            <a:r>
              <a:rPr lang="en-IN" sz="2400" dirty="0" smtClean="0"/>
              <a:t>state the laws of reflection.</a:t>
            </a:r>
            <a:endParaRPr lang="en-US" sz="2400" dirty="0" smtClean="0"/>
          </a:p>
          <a:p>
            <a:pPr lvl="0"/>
            <a:r>
              <a:rPr lang="en-IN" sz="2400" dirty="0" smtClean="0"/>
              <a:t> Draw ray diagram to illustrate formation of image by a plane mirror.</a:t>
            </a:r>
            <a:endParaRPr lang="en-US" sz="2400" dirty="0" smtClean="0"/>
          </a:p>
          <a:p>
            <a:pPr lvl="0"/>
            <a:r>
              <a:rPr lang="en-IN" sz="2400" dirty="0" smtClean="0"/>
              <a:t>apply the law of reflection to predict the position of images formed by objects in front of a plane mirror.</a:t>
            </a:r>
            <a:endParaRPr lang="en-US" sz="2400" dirty="0" smtClean="0"/>
          </a:p>
          <a:p>
            <a:r>
              <a:rPr lang="en-IN" sz="2400" smtClean="0"/>
              <a:t>Identify different types of mirrors.</a:t>
            </a:r>
            <a:endParaRPr lang="en-US" sz="2400" dirty="0"/>
          </a:p>
        </p:txBody>
      </p:sp>
      <p:pic>
        <p:nvPicPr>
          <p:cNvPr id="4" name="Google Shape;63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8673474" y="5791201"/>
            <a:ext cx="1994526" cy="91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ourc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291" y="4495800"/>
            <a:ext cx="2286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044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354" y="2142309"/>
            <a:ext cx="5995852" cy="35400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2400" b="1" dirty="0" smtClean="0"/>
              <a:t>Recapitulation:</a:t>
            </a:r>
          </a:p>
          <a:p>
            <a:pPr marL="457200" indent="-457200">
              <a:buAutoNum type="arabicPeriod"/>
            </a:pPr>
            <a:r>
              <a:rPr lang="en-IN" sz="2400" b="1" dirty="0" smtClean="0"/>
              <a:t>Define refraction.</a:t>
            </a:r>
          </a:p>
          <a:p>
            <a:pPr marL="457200" indent="-457200">
              <a:buAutoNum type="arabicPeriod"/>
            </a:pPr>
            <a:r>
              <a:rPr lang="en-IN" sz="2400" b="1" dirty="0" smtClean="0"/>
              <a:t>What is the speed of light in air, water and glass?</a:t>
            </a:r>
          </a:p>
          <a:p>
            <a:pPr marL="457200" indent="-457200">
              <a:buAutoNum type="arabicPeriod"/>
            </a:pPr>
            <a:r>
              <a:rPr lang="en-IN" sz="2400" b="1" dirty="0" smtClean="0"/>
              <a:t>How does the speed of light determine the optical density of a medium?</a:t>
            </a:r>
          </a:p>
          <a:p>
            <a:pPr marL="457200" indent="-457200">
              <a:buAutoNum type="arabicPeriod"/>
            </a:pPr>
            <a:r>
              <a:rPr lang="en-IN" sz="2400" b="1" dirty="0" smtClean="0"/>
              <a:t>Which is optically denser? Water or air.</a:t>
            </a:r>
          </a:p>
          <a:p>
            <a:pPr marL="457200" indent="-457200">
              <a:buAutoNum type="arabicPeriod"/>
            </a:pPr>
            <a:r>
              <a:rPr lang="en-IN" sz="2400" b="1" dirty="0" smtClean="0"/>
              <a:t>Out of air and glass, which is optically rarer?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>
              <a:buNone/>
            </a:pPr>
            <a:endParaRPr lang="en-IN" sz="2400" dirty="0"/>
          </a:p>
        </p:txBody>
      </p:sp>
      <p:sp>
        <p:nvSpPr>
          <p:cNvPr id="4" name="object 3"/>
          <p:cNvSpPr/>
          <p:nvPr/>
        </p:nvSpPr>
        <p:spPr>
          <a:xfrm>
            <a:off x="10358846" y="5721531"/>
            <a:ext cx="1833154" cy="11364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053376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0C0F52-6FE5-E142-915B-D1CE8B22A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Refraction of light.</a:t>
            </a:r>
            <a:br>
              <a:rPr lang="en-IN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CC089B-DA61-3D4C-A296-EEFB12A46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/>
          </a:p>
          <a:p>
            <a:endParaRPr lang="en-US" dirty="0"/>
          </a:p>
        </p:txBody>
      </p:sp>
      <p:pic>
        <p:nvPicPr>
          <p:cNvPr id="5" name="Picture 2" descr="https://lh6.googleusercontent.com/3OHOjeWw8cL3-llHPrMwdu2qC_3g_s2zSopzYzvz5sG8PeFkCdvL5alcbRAb5eOJ5UhpTkojH1ie3DonUrCfyKNPc4hHwI3jKPnimQ1Nxb6oCm_lLFynRoUfZZgw9C6hLaO1iH1ViRzIh1_Q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5200" y="5791200"/>
            <a:ext cx="2336800" cy="1066800"/>
          </a:xfrm>
          <a:prstGeom prst="rect">
            <a:avLst/>
          </a:prstGeom>
          <a:noFill/>
        </p:spPr>
      </p:pic>
      <p:pic>
        <p:nvPicPr>
          <p:cNvPr id="1026" name="Picture 2" descr="E:\ODM\Gif_Refracción de la luz_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162594"/>
            <a:ext cx="9144000" cy="4838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00341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0C0F52-6FE5-E142-915B-D1CE8B22A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Terms related to Refraction </a:t>
            </a:r>
            <a:r>
              <a:rPr lang="en-IN" dirty="0" smtClean="0">
                <a:solidFill>
                  <a:srgbClr val="FF0000"/>
                </a:solidFill>
              </a:rPr>
              <a:t>of light.</a:t>
            </a:r>
            <a:br>
              <a:rPr lang="en-IN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CC089B-DA61-3D4C-A296-EEFB12A46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Incident Ray</a:t>
            </a:r>
          </a:p>
          <a:p>
            <a:r>
              <a:rPr lang="en-US" altLang="zh-CN" dirty="0" smtClean="0"/>
              <a:t>Refracted ray</a:t>
            </a:r>
          </a:p>
          <a:p>
            <a:r>
              <a:rPr lang="en-US" altLang="zh-CN" dirty="0" smtClean="0"/>
              <a:t>Normal</a:t>
            </a:r>
          </a:p>
          <a:p>
            <a:r>
              <a:rPr lang="en-US" altLang="zh-CN" dirty="0" smtClean="0"/>
              <a:t>Angle of incidence</a:t>
            </a:r>
          </a:p>
          <a:p>
            <a:r>
              <a:rPr lang="en-US" altLang="zh-CN" dirty="0" smtClean="0"/>
              <a:t>Angle of refraction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/>
          </a:p>
          <a:p>
            <a:endParaRPr lang="en-US" dirty="0"/>
          </a:p>
        </p:txBody>
      </p:sp>
      <p:pic>
        <p:nvPicPr>
          <p:cNvPr id="5" name="Picture 2" descr="https://lh6.googleusercontent.com/3OHOjeWw8cL3-llHPrMwdu2qC_3g_s2zSopzYzvz5sG8PeFkCdvL5alcbRAb5eOJ5UhpTkojH1ie3DonUrCfyKNPc4hHwI3jKPnimQ1Nxb6oCm_lLFynRoUfZZgw9C6hLaO1iH1ViRzIh1_Q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5200" y="5791200"/>
            <a:ext cx="2336800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00341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Terms related to Refraction of light.</a:t>
            </a:r>
            <a:br>
              <a:rPr lang="en-IN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pic>
        <p:nvPicPr>
          <p:cNvPr id="1026" name="Picture 2" descr="C:\Users\SAI\Desktop\Refraction-of-Light-0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77885" y="1423851"/>
            <a:ext cx="7889965" cy="4193178"/>
          </a:xfrm>
          <a:prstGeom prst="rect">
            <a:avLst/>
          </a:prstGeom>
          <a:noFill/>
        </p:spPr>
      </p:pic>
      <p:pic>
        <p:nvPicPr>
          <p:cNvPr id="5" name="Picture 2" descr="https://lh6.googleusercontent.com/3OHOjeWw8cL3-llHPrMwdu2qC_3g_s2zSopzYzvz5sG8PeFkCdvL5alcbRAb5eOJ5UhpTkojH1ie3DonUrCfyKNPc4hHwI3jKPnimQ1Nxb6oCm_lLFynRoUfZZgw9C6hLaO1iH1ViRzIh1_Q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55200" y="5791200"/>
            <a:ext cx="233680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Terms related to Refraction of light.</a:t>
            </a:r>
            <a:br>
              <a:rPr lang="en-IN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Incident Ray: The ray of light falling on the surface separating the two media is called the incident ray.</a:t>
            </a:r>
          </a:p>
          <a:p>
            <a:r>
              <a:rPr lang="en-US" dirty="0" smtClean="0"/>
              <a:t>Refracted ray: The ray of light travelling in other medium in the changed direction is called the refracted ray.</a:t>
            </a:r>
          </a:p>
          <a:p>
            <a:r>
              <a:rPr lang="en-US" dirty="0" smtClean="0"/>
              <a:t>Normal: The perpendicular drawn on the surface separating the two media at the point where the incident ray strikes it.</a:t>
            </a:r>
          </a:p>
          <a:p>
            <a:r>
              <a:rPr lang="en-US" dirty="0" smtClean="0"/>
              <a:t>Angle of incidence: The angle between the incident ray and the normal is called the angle of incidence.</a:t>
            </a:r>
          </a:p>
          <a:p>
            <a:r>
              <a:rPr lang="en-US" dirty="0" smtClean="0"/>
              <a:t>Angle of refraction: The angle between the refracted ray and the normal is called the angle of refraction.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LAWS OF REFRACTION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https://youtu.be/4l2thi5_84o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7813" y="1833224"/>
            <a:ext cx="8006715" cy="166751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80975" algn="ctr">
              <a:lnSpc>
                <a:spcPts val="6465"/>
              </a:lnSpc>
              <a:spcBef>
                <a:spcPts val="100"/>
              </a:spcBef>
            </a:pPr>
            <a:r>
              <a:rPr sz="5400" b="1" spc="-5" dirty="0">
                <a:solidFill>
                  <a:srgbClr val="000000"/>
                </a:solidFill>
                <a:latin typeface="Calibri"/>
                <a:cs typeface="Calibri"/>
              </a:rPr>
              <a:t>THANKING</a:t>
            </a:r>
            <a:r>
              <a:rPr sz="54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5400" b="1" spc="-70" dirty="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endParaRPr sz="5400">
              <a:latin typeface="Calibri"/>
              <a:cs typeface="Calibri"/>
            </a:endParaRPr>
          </a:p>
          <a:p>
            <a:pPr algn="ctr">
              <a:lnSpc>
                <a:spcPts val="6465"/>
              </a:lnSpc>
            </a:pPr>
            <a:r>
              <a:rPr sz="5400" b="1" spc="-5" dirty="0">
                <a:latin typeface="Calibri"/>
                <a:cs typeface="Calibri"/>
              </a:rPr>
              <a:t>ODM </a:t>
            </a:r>
            <a:r>
              <a:rPr sz="5400" b="1" spc="-45" dirty="0">
                <a:latin typeface="Calibri"/>
                <a:cs typeface="Calibri"/>
              </a:rPr>
              <a:t>EDUCATIONAL</a:t>
            </a:r>
            <a:r>
              <a:rPr sz="5400" b="1" spc="-65" dirty="0">
                <a:latin typeface="Calibri"/>
                <a:cs typeface="Calibri"/>
              </a:rPr>
              <a:t> </a:t>
            </a:r>
            <a:r>
              <a:rPr sz="5400" b="1" spc="-15" dirty="0">
                <a:latin typeface="Calibri"/>
                <a:cs typeface="Calibri"/>
              </a:rPr>
              <a:t>GROUP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58846" y="5721531"/>
            <a:ext cx="1833154" cy="11364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85734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266</Words>
  <Application>Microsoft Office PowerPoint</Application>
  <PresentationFormat>Custom</PresentationFormat>
  <Paragraphs>286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LIGHT ENERGY</vt:lpstr>
      <vt:lpstr>Slide 2</vt:lpstr>
      <vt:lpstr>Slide 3</vt:lpstr>
      <vt:lpstr>Refraction of light. </vt:lpstr>
      <vt:lpstr>Terms related to Refraction of light. </vt:lpstr>
      <vt:lpstr>Terms related to Refraction of light. </vt:lpstr>
      <vt:lpstr>Terms related to Refraction of light. </vt:lpstr>
      <vt:lpstr>LAWS OF REFRACTION</vt:lpstr>
      <vt:lpstr>THANKING YOU ODM EDUCATIONAL GROUP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GRAVITATION</dc:title>
  <dc:creator>Chinu</dc:creator>
  <cp:lastModifiedBy>SAI</cp:lastModifiedBy>
  <cp:revision>42</cp:revision>
  <dcterms:created xsi:type="dcterms:W3CDTF">2021-02-19T04:15:00Z</dcterms:created>
  <dcterms:modified xsi:type="dcterms:W3CDTF">2021-08-09T08:56:34Z</dcterms:modified>
</cp:coreProperties>
</file>