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4" r:id="rId3"/>
    <p:sldId id="276" r:id="rId4"/>
    <p:sldId id="278" r:id="rId5"/>
    <p:sldId id="279" r:id="rId6"/>
    <p:sldId id="283" r:id="rId7"/>
    <p:sldId id="284" r:id="rId8"/>
    <p:sldId id="282" r:id="rId9"/>
    <p:sldId id="285" r:id="rId10"/>
    <p:sldId id="286" r:id="rId11"/>
    <p:sldId id="287" r:id="rId12"/>
    <p:sldId id="28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AD547753-C506-4B4F-A470-3882AD075B21}" type="datetimeFigureOut">
              <a:rPr lang="en-IN" smtClean="0"/>
              <a:pPr/>
              <a:t>09-08-2021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p14="http://schemas.microsoft.com/office/powerpoint/2010/main" xmlns="" val="3339519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D547753-C506-4B4F-A470-3882AD075B21}" type="datetimeFigureOut">
              <a:rPr lang="en-IN" smtClean="0"/>
              <a:pPr/>
              <a:t>09-08-2021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p14="http://schemas.microsoft.com/office/powerpoint/2010/main" xmlns="" val="1345004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D547753-C506-4B4F-A470-3882AD075B21}" type="datetimeFigureOut">
              <a:rPr lang="en-IN" smtClean="0"/>
              <a:pPr/>
              <a:t>09-08-2021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p14="http://schemas.microsoft.com/office/powerpoint/2010/main" xmlns="" val="2327082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D547753-C506-4B4F-A470-3882AD075B21}" type="datetimeFigureOut">
              <a:rPr lang="en-IN" smtClean="0"/>
              <a:pPr/>
              <a:t>09-08-2021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p14="http://schemas.microsoft.com/office/powerpoint/2010/main" xmlns="" val="124329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D547753-C506-4B4F-A470-3882AD075B21}" type="datetimeFigureOut">
              <a:rPr lang="en-IN" smtClean="0"/>
              <a:pPr/>
              <a:t>09-08-2021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p14="http://schemas.microsoft.com/office/powerpoint/2010/main" xmlns="" val="3921550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AD547753-C506-4B4F-A470-3882AD075B21}" type="datetimeFigureOut">
              <a:rPr lang="en-IN" smtClean="0"/>
              <a:pPr/>
              <a:t>09-08-2021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p14="http://schemas.microsoft.com/office/powerpoint/2010/main" xmlns="" val="170186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AD547753-C506-4B4F-A470-3882AD075B21}" type="datetimeFigureOut">
              <a:rPr lang="en-IN" smtClean="0"/>
              <a:pPr/>
              <a:t>09-08-2021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p14="http://schemas.microsoft.com/office/powerpoint/2010/main" xmlns="" val="3914590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AD547753-C506-4B4F-A470-3882AD075B21}" type="datetimeFigureOut">
              <a:rPr lang="en-IN" smtClean="0"/>
              <a:pPr/>
              <a:t>09-08-2021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p14="http://schemas.microsoft.com/office/powerpoint/2010/main" xmlns="" val="1464560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547753-C506-4B4F-A470-3882AD075B21}" type="datetimeFigureOut">
              <a:rPr lang="en-IN" smtClean="0"/>
              <a:pPr/>
              <a:t>09-08-2021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p14="http://schemas.microsoft.com/office/powerpoint/2010/main" xmlns="" val="621566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547753-C506-4B4F-A470-3882AD075B21}" type="datetimeFigureOut">
              <a:rPr lang="en-IN" smtClean="0"/>
              <a:pPr/>
              <a:t>09-08-2021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p14="http://schemas.microsoft.com/office/powerpoint/2010/main" xmlns="" val="3662576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547753-C506-4B4F-A470-3882AD075B21}" type="datetimeFigureOut">
              <a:rPr lang="en-IN" smtClean="0"/>
              <a:pPr/>
              <a:t>09-08-2021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3003F41-E02E-4E0F-A3BF-24E7BF891C22}" type="slidenum">
              <a:rPr lang="en-IN" smtClean="0"/>
              <a:pPr/>
              <a:t>‹#›</a:t>
            </a:fld>
            <a:endParaRPr lang="en-IN"/>
          </a:p>
        </p:txBody>
      </p:sp>
    </p:spTree>
    <p:extLst>
      <p:ext uri="{BB962C8B-B14F-4D97-AF65-F5344CB8AC3E}">
        <p14:creationId xmlns:p14="http://schemas.microsoft.com/office/powerpoint/2010/main" xmlns="" val="2651048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547753-C506-4B4F-A470-3882AD075B21}" type="datetimeFigureOut">
              <a:rPr lang="en-IN" smtClean="0"/>
              <a:pPr/>
              <a:t>09-08-2021</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003F41-E02E-4E0F-A3BF-24E7BF891C22}" type="slidenum">
              <a:rPr lang="en-IN" smtClean="0"/>
              <a:pPr/>
              <a:t>‹#›</a:t>
            </a:fld>
            <a:endParaRPr lang="en-IN"/>
          </a:p>
        </p:txBody>
      </p:sp>
    </p:spTree>
    <p:extLst>
      <p:ext uri="{BB962C8B-B14F-4D97-AF65-F5344CB8AC3E}">
        <p14:creationId xmlns:p14="http://schemas.microsoft.com/office/powerpoint/2010/main" xmlns="" val="1208715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youtu.be/el8AUeZaljw"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297680" y="1907177"/>
            <a:ext cx="3866606" cy="505267"/>
          </a:xfrm>
          <a:prstGeom prst="rect">
            <a:avLst/>
          </a:prstGeom>
        </p:spPr>
        <p:txBody>
          <a:bodyPr vert="horz" wrap="square" lIns="0" tIns="12700" rIns="0" bIns="0" rtlCol="0" anchor="ctr">
            <a:spAutoFit/>
          </a:bodyPr>
          <a:lstStyle/>
          <a:p>
            <a:pPr marL="12700">
              <a:lnSpc>
                <a:spcPct val="100000"/>
              </a:lnSpc>
              <a:spcBef>
                <a:spcPts val="100"/>
              </a:spcBef>
            </a:pPr>
            <a:r>
              <a:rPr lang="en-US" sz="3200" b="1" dirty="0" smtClean="0"/>
              <a:t>LIGHT ENERGY</a:t>
            </a:r>
            <a:endParaRPr sz="3200" b="1" dirty="0"/>
          </a:p>
        </p:txBody>
      </p:sp>
      <p:sp>
        <p:nvSpPr>
          <p:cNvPr id="3" name="object 3"/>
          <p:cNvSpPr txBox="1"/>
          <p:nvPr/>
        </p:nvSpPr>
        <p:spPr>
          <a:xfrm>
            <a:off x="4075611" y="2817730"/>
            <a:ext cx="4018084" cy="717504"/>
          </a:xfrm>
          <a:prstGeom prst="rect">
            <a:avLst/>
          </a:prstGeom>
        </p:spPr>
        <p:txBody>
          <a:bodyPr vert="horz" wrap="square" lIns="0" tIns="50165" rIns="0" bIns="0" rtlCol="0">
            <a:spAutoFit/>
          </a:bodyPr>
          <a:lstStyle/>
          <a:p>
            <a:pPr marL="517525" marR="508000" indent="-3810" algn="ctr">
              <a:lnSpc>
                <a:spcPts val="2630"/>
              </a:lnSpc>
              <a:spcBef>
                <a:spcPts val="395"/>
              </a:spcBef>
            </a:pPr>
            <a:r>
              <a:rPr sz="2400" spc="-20" dirty="0">
                <a:latin typeface="Calibri"/>
                <a:cs typeface="Calibri"/>
              </a:rPr>
              <a:t>SUBJECT-PHYSICS  </a:t>
            </a:r>
            <a:r>
              <a:rPr sz="2400" spc="-5">
                <a:latin typeface="Calibri"/>
                <a:cs typeface="Calibri"/>
              </a:rPr>
              <a:t>CHAPTER</a:t>
            </a:r>
            <a:r>
              <a:rPr sz="2400" spc="-80">
                <a:latin typeface="Calibri"/>
                <a:cs typeface="Calibri"/>
              </a:rPr>
              <a:t> </a:t>
            </a:r>
            <a:r>
              <a:rPr sz="2400" smtClean="0">
                <a:latin typeface="Calibri"/>
                <a:cs typeface="Calibri"/>
              </a:rPr>
              <a:t>NUMBER-</a:t>
            </a:r>
            <a:r>
              <a:rPr lang="en-US" sz="2400" dirty="0" smtClean="0">
                <a:latin typeface="Calibri"/>
                <a:cs typeface="Calibri"/>
              </a:rPr>
              <a:t>5</a:t>
            </a:r>
            <a:endParaRPr sz="2400" dirty="0">
              <a:latin typeface="Calibri"/>
              <a:cs typeface="Calibri"/>
            </a:endParaRPr>
          </a:p>
        </p:txBody>
      </p:sp>
      <p:sp>
        <p:nvSpPr>
          <p:cNvPr id="4" name="object 4"/>
          <p:cNvSpPr/>
          <p:nvPr/>
        </p:nvSpPr>
        <p:spPr>
          <a:xfrm>
            <a:off x="1" y="5107577"/>
            <a:ext cx="12192000" cy="1750424"/>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0" y="1"/>
            <a:ext cx="2377440" cy="1306286"/>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xmlns="" val="21566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Refraction through a glass slab:</a:t>
            </a:r>
            <a:endParaRPr lang="en-US" dirty="0">
              <a:solidFill>
                <a:srgbClr val="FF0000"/>
              </a:solidFill>
            </a:endParaRPr>
          </a:p>
        </p:txBody>
      </p:sp>
      <p:pic>
        <p:nvPicPr>
          <p:cNvPr id="2050" name="Picture 2" descr="C:\Users\SAI\Desktop\Refraction_through_a_rectangular_glass_slab.png"/>
          <p:cNvPicPr>
            <a:picLocks noGrp="1" noChangeAspect="1" noChangeArrowheads="1"/>
          </p:cNvPicPr>
          <p:nvPr>
            <p:ph idx="1"/>
          </p:nvPr>
        </p:nvPicPr>
        <p:blipFill>
          <a:blip r:embed="rId2"/>
          <a:srcRect/>
          <a:stretch>
            <a:fillRect/>
          </a:stretch>
        </p:blipFill>
        <p:spPr bwMode="auto">
          <a:xfrm>
            <a:off x="2965268" y="1825625"/>
            <a:ext cx="6361611" cy="435133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Refraction through a glass slab:</a:t>
            </a:r>
            <a:endParaRPr lang="en-US" dirty="0"/>
          </a:p>
        </p:txBody>
      </p:sp>
      <p:sp>
        <p:nvSpPr>
          <p:cNvPr id="3" name="Content Placeholder 2"/>
          <p:cNvSpPr>
            <a:spLocks noGrp="1"/>
          </p:cNvSpPr>
          <p:nvPr>
            <p:ph idx="1"/>
          </p:nvPr>
        </p:nvSpPr>
        <p:spPr/>
        <p:txBody>
          <a:bodyPr/>
          <a:lstStyle/>
          <a:p>
            <a:r>
              <a:rPr lang="en-US" dirty="0" smtClean="0">
                <a:hlinkClick r:id="rId2"/>
              </a:rPr>
              <a:t>https://</a:t>
            </a:r>
            <a:r>
              <a:rPr lang="en-US" dirty="0" smtClean="0">
                <a:hlinkClick r:id="rId2"/>
              </a:rPr>
              <a:t>youtu.be/el8AUeZaljw</a:t>
            </a: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4000" dirty="0" smtClean="0">
                <a:solidFill>
                  <a:srgbClr val="FF0000"/>
                </a:solidFill>
              </a:rPr>
              <a:t>THANKING YOU</a:t>
            </a:r>
          </a:p>
          <a:p>
            <a:pPr algn="ctr">
              <a:buNone/>
            </a:pPr>
            <a:r>
              <a:rPr lang="en-US" sz="4000" dirty="0" smtClean="0">
                <a:solidFill>
                  <a:srgbClr val="FF0000"/>
                </a:solidFill>
              </a:rPr>
              <a:t>ODM EDUCATIONAL GROUP</a:t>
            </a:r>
          </a:p>
          <a:p>
            <a:endParaRPr lang="en-US" sz="4000" dirty="0"/>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9855200" y="5791200"/>
            <a:ext cx="2336800" cy="10668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8586F3-9DF9-2F45-8925-23D821910396}"/>
              </a:ext>
            </a:extLst>
          </p:cNvPr>
          <p:cNvSpPr>
            <a:spLocks noGrp="1"/>
          </p:cNvSpPr>
          <p:nvPr>
            <p:ph type="title"/>
          </p:nvPr>
        </p:nvSpPr>
        <p:spPr/>
        <p:txBody>
          <a:bodyPr>
            <a:normAutofit/>
          </a:bodyPr>
          <a:lstStyle/>
          <a:p>
            <a:r>
              <a:rPr lang="en-US" sz="2800" dirty="0" smtClean="0">
                <a:solidFill>
                  <a:srgbClr val="FF0000"/>
                </a:solidFill>
              </a:rPr>
              <a:t>POINTS TO BE COVERED</a:t>
            </a:r>
            <a:endParaRPr lang="en-US" sz="2800" dirty="0">
              <a:solidFill>
                <a:srgbClr val="FF0000"/>
              </a:solidFill>
            </a:endParaRPr>
          </a:p>
        </p:txBody>
      </p:sp>
      <p:sp>
        <p:nvSpPr>
          <p:cNvPr id="3" name="Content Placeholder 2">
            <a:extLst>
              <a:ext uri="{FF2B5EF4-FFF2-40B4-BE49-F238E27FC236}">
                <a16:creationId xmlns:a16="http://schemas.microsoft.com/office/drawing/2014/main" xmlns="" id="{C3EE7FB3-C6F9-1349-83D1-9FE1A24B9AEB}"/>
              </a:ext>
            </a:extLst>
          </p:cNvPr>
          <p:cNvSpPr>
            <a:spLocks noGrp="1"/>
          </p:cNvSpPr>
          <p:nvPr>
            <p:ph idx="1"/>
          </p:nvPr>
        </p:nvSpPr>
        <p:spPr/>
        <p:txBody>
          <a:bodyPr>
            <a:normAutofit/>
          </a:bodyPr>
          <a:lstStyle/>
          <a:p>
            <a:r>
              <a:rPr lang="en-IN" sz="2800" dirty="0" smtClean="0"/>
              <a:t>Laws of Refraction.</a:t>
            </a:r>
            <a:endParaRPr lang="en-US" sz="2800" dirty="0" smtClean="0"/>
          </a:p>
          <a:p>
            <a:r>
              <a:rPr lang="en-IN" sz="2800" dirty="0" smtClean="0"/>
              <a:t>Refractive Index</a:t>
            </a:r>
            <a:r>
              <a:rPr lang="en-IN" sz="2800" dirty="0" smtClean="0"/>
              <a:t>.</a:t>
            </a:r>
          </a:p>
          <a:p>
            <a:r>
              <a:rPr lang="en-IN" dirty="0" smtClean="0"/>
              <a:t>Effects of refraction.</a:t>
            </a:r>
            <a:endParaRPr lang="en-US" sz="2800" dirty="0"/>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9855200" y="5791200"/>
            <a:ext cx="2336800" cy="1066800"/>
          </a:xfrm>
          <a:prstGeom prst="rect">
            <a:avLst/>
          </a:prstGeom>
          <a:noFill/>
        </p:spPr>
      </p:pic>
    </p:spTree>
    <p:extLst>
      <p:ext uri="{BB962C8B-B14F-4D97-AF65-F5344CB8AC3E}">
        <p14:creationId xmlns:p14="http://schemas.microsoft.com/office/powerpoint/2010/main" xmlns="" val="3004749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3D9743-374C-394C-BEAB-401EE7C4DACC}"/>
              </a:ext>
            </a:extLst>
          </p:cNvPr>
          <p:cNvSpPr>
            <a:spLocks noGrp="1"/>
          </p:cNvSpPr>
          <p:nvPr>
            <p:ph type="title"/>
          </p:nvPr>
        </p:nvSpPr>
        <p:spPr/>
        <p:txBody>
          <a:bodyPr>
            <a:normAutofit/>
          </a:bodyPr>
          <a:lstStyle/>
          <a:p>
            <a:r>
              <a:rPr lang="en-US" sz="2800" dirty="0" smtClean="0">
                <a:solidFill>
                  <a:srgbClr val="FF0000"/>
                </a:solidFill>
              </a:rPr>
              <a:t>LEARNING OUTCOMES</a:t>
            </a:r>
            <a:endParaRPr lang="en-US" sz="2800" dirty="0">
              <a:solidFill>
                <a:srgbClr val="FF0000"/>
              </a:solidFill>
            </a:endParaRPr>
          </a:p>
        </p:txBody>
      </p:sp>
      <p:pic>
        <p:nvPicPr>
          <p:cNvPr id="5"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9855200" y="5791200"/>
            <a:ext cx="2336800" cy="1066800"/>
          </a:xfrm>
          <a:prstGeom prst="rect">
            <a:avLst/>
          </a:prstGeom>
          <a:noFill/>
        </p:spPr>
      </p:pic>
      <p:sp>
        <p:nvSpPr>
          <p:cNvPr id="6" name="Content Placeholder 5"/>
          <p:cNvSpPr>
            <a:spLocks noGrp="1"/>
          </p:cNvSpPr>
          <p:nvPr>
            <p:ph idx="1"/>
          </p:nvPr>
        </p:nvSpPr>
        <p:spPr/>
        <p:txBody>
          <a:bodyPr/>
          <a:lstStyle/>
          <a:p>
            <a:pPr lvl="0"/>
            <a:r>
              <a:rPr lang="en-IN" dirty="0" smtClean="0"/>
              <a:t>Students will be able to </a:t>
            </a:r>
            <a:endParaRPr lang="en-US" dirty="0" smtClean="0"/>
          </a:p>
          <a:p>
            <a:pPr lvl="0"/>
            <a:r>
              <a:rPr lang="en-IN" dirty="0" smtClean="0"/>
              <a:t>State the laws of refraction.</a:t>
            </a:r>
            <a:endParaRPr lang="en-US" dirty="0" smtClean="0"/>
          </a:p>
          <a:p>
            <a:pPr lvl="0"/>
            <a:r>
              <a:rPr lang="en-IN" dirty="0" smtClean="0"/>
              <a:t>Explain about relative speed of light in different media.</a:t>
            </a:r>
            <a:endParaRPr lang="en-US" dirty="0" smtClean="0"/>
          </a:p>
          <a:p>
            <a:r>
              <a:rPr lang="en-IN" dirty="0" smtClean="0"/>
              <a:t>Solve problems related to refractive index..</a:t>
            </a:r>
            <a:endParaRPr lang="en-US" dirty="0"/>
          </a:p>
        </p:txBody>
      </p:sp>
    </p:spTree>
    <p:extLst>
      <p:ext uri="{BB962C8B-B14F-4D97-AF65-F5344CB8AC3E}">
        <p14:creationId xmlns:p14="http://schemas.microsoft.com/office/powerpoint/2010/main" xmlns="" val="3932263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0C0F52-6FE5-E142-915B-D1CE8B22A556}"/>
              </a:ext>
            </a:extLst>
          </p:cNvPr>
          <p:cNvSpPr>
            <a:spLocks noGrp="1"/>
          </p:cNvSpPr>
          <p:nvPr>
            <p:ph type="title"/>
          </p:nvPr>
        </p:nvSpPr>
        <p:spPr/>
        <p:txBody>
          <a:bodyPr>
            <a:normAutofit/>
          </a:bodyPr>
          <a:lstStyle/>
          <a:p>
            <a:r>
              <a:rPr lang="en-US" dirty="0" smtClean="0">
                <a:solidFill>
                  <a:srgbClr val="FF0000"/>
                </a:solidFill>
              </a:rPr>
              <a:t>RECAPITULATION OF PREVIOUS TOPIC</a:t>
            </a:r>
            <a:endParaRPr lang="en-US" dirty="0">
              <a:solidFill>
                <a:srgbClr val="FF0000"/>
              </a:solidFill>
            </a:endParaRPr>
          </a:p>
        </p:txBody>
      </p:sp>
      <p:sp>
        <p:nvSpPr>
          <p:cNvPr id="3" name="Content Placeholder 2">
            <a:extLst>
              <a:ext uri="{FF2B5EF4-FFF2-40B4-BE49-F238E27FC236}">
                <a16:creationId xmlns:a16="http://schemas.microsoft.com/office/drawing/2014/main" xmlns="" id="{50CC089B-DA61-3D4C-A296-EEFB12A468AC}"/>
              </a:ext>
            </a:extLst>
          </p:cNvPr>
          <p:cNvSpPr>
            <a:spLocks noGrp="1"/>
          </p:cNvSpPr>
          <p:nvPr>
            <p:ph idx="1"/>
          </p:nvPr>
        </p:nvSpPr>
        <p:spPr/>
        <p:txBody>
          <a:bodyPr/>
          <a:lstStyle/>
          <a:p>
            <a:r>
              <a:rPr lang="en-US" altLang="zh-CN" dirty="0" smtClean="0"/>
              <a:t>Define refraction.</a:t>
            </a:r>
          </a:p>
          <a:p>
            <a:r>
              <a:rPr lang="en-US" altLang="zh-CN" dirty="0" smtClean="0"/>
              <a:t>What happens when a  ray of light goes from  a rarer medium to a denser medium?</a:t>
            </a:r>
          </a:p>
          <a:p>
            <a:r>
              <a:rPr lang="en-US" altLang="zh-CN" dirty="0" smtClean="0"/>
              <a:t>What happens when a ray of light travels from  a denser medium to a rarer medium?</a:t>
            </a:r>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endParaRPr lang="en-US" altLang="zh-CN" dirty="0"/>
          </a:p>
          <a:p>
            <a:endParaRPr lang="en-US" altLang="zh-CN" dirty="0" smtClean="0"/>
          </a:p>
          <a:p>
            <a:pPr>
              <a:buNone/>
            </a:pPr>
            <a:endParaRPr lang="en-US" altLang="zh-CN" dirty="0" smtClean="0"/>
          </a:p>
          <a:p>
            <a:pPr>
              <a:buNone/>
            </a:pPr>
            <a:endParaRPr lang="en-US" altLang="zh-CN" dirty="0"/>
          </a:p>
          <a:p>
            <a:endParaRPr lang="en-US" dirty="0"/>
          </a:p>
        </p:txBody>
      </p:sp>
      <p:pic>
        <p:nvPicPr>
          <p:cNvPr id="5"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9855200" y="5791200"/>
            <a:ext cx="2336800" cy="1066800"/>
          </a:xfrm>
          <a:prstGeom prst="rect">
            <a:avLst/>
          </a:prstGeom>
          <a:noFill/>
        </p:spPr>
      </p:pic>
    </p:spTree>
    <p:extLst>
      <p:ext uri="{BB962C8B-B14F-4D97-AF65-F5344CB8AC3E}">
        <p14:creationId xmlns:p14="http://schemas.microsoft.com/office/powerpoint/2010/main" xmlns="" val="2300341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EFFECTS OF REFRACTION (The depth of water in a vessel when seen from air appears to be less)</a:t>
            </a:r>
            <a:endParaRPr lang="en-US" dirty="0">
              <a:solidFill>
                <a:srgbClr val="FF0000"/>
              </a:solidFill>
            </a:endParaRPr>
          </a:p>
        </p:txBody>
      </p:sp>
      <p:pic>
        <p:nvPicPr>
          <p:cNvPr id="1026" name="Picture 2" descr="C:\Users\SAI\Desktop\https___haygot.s3.amazonaws.com_443_cheatsheet_11483.png"/>
          <p:cNvPicPr>
            <a:picLocks noGrp="1" noChangeAspect="1" noChangeArrowheads="1"/>
          </p:cNvPicPr>
          <p:nvPr>
            <p:ph idx="1"/>
          </p:nvPr>
        </p:nvPicPr>
        <p:blipFill>
          <a:blip r:embed="rId2"/>
          <a:srcRect/>
          <a:stretch>
            <a:fillRect/>
          </a:stretch>
        </p:blipFill>
        <p:spPr bwMode="auto">
          <a:xfrm>
            <a:off x="2560320" y="1776549"/>
            <a:ext cx="8869680" cy="3031379"/>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rPr>
              <a:t>Advance sunrise and delayed sunset:</a:t>
            </a:r>
            <a:r>
              <a:rPr lang="en-US" sz="3200" dirty="0" smtClean="0">
                <a:solidFill>
                  <a:srgbClr val="FF0000"/>
                </a:solidFill>
              </a:rPr>
              <a:t/>
            </a:r>
            <a:br>
              <a:rPr lang="en-US" sz="3200" dirty="0" smtClean="0">
                <a:solidFill>
                  <a:srgbClr val="FF0000"/>
                </a:solidFill>
              </a:rPr>
            </a:br>
            <a:endParaRPr lang="en-US" sz="3200" dirty="0"/>
          </a:p>
        </p:txBody>
      </p:sp>
      <p:pic>
        <p:nvPicPr>
          <p:cNvPr id="3074" name="Picture 2" descr="D:\sun.png"/>
          <p:cNvPicPr>
            <a:picLocks noGrp="1" noChangeAspect="1" noChangeArrowheads="1"/>
          </p:cNvPicPr>
          <p:nvPr>
            <p:ph idx="1"/>
          </p:nvPr>
        </p:nvPicPr>
        <p:blipFill>
          <a:blip r:embed="rId2"/>
          <a:srcRect/>
          <a:stretch>
            <a:fillRect/>
          </a:stretch>
        </p:blipFill>
        <p:spPr bwMode="auto">
          <a:xfrm>
            <a:off x="2540000" y="1447800"/>
            <a:ext cx="9347200" cy="4343400"/>
          </a:xfrm>
          <a:prstGeom prst="rect">
            <a:avLst/>
          </a:prstGeom>
          <a:noFill/>
        </p:spPr>
      </p:pic>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3" cstate="print"/>
          <a:srcRect/>
          <a:stretch>
            <a:fillRect/>
          </a:stretch>
        </p:blipFill>
        <p:spPr bwMode="auto">
          <a:xfrm>
            <a:off x="9855200" y="5791200"/>
            <a:ext cx="2336800" cy="10668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3200" b="1" dirty="0" smtClean="0">
                <a:solidFill>
                  <a:srgbClr val="FF0000"/>
                </a:solidFill>
              </a:rPr>
              <a:t>Advance sunrise and delayed sunset:</a:t>
            </a:r>
            <a:r>
              <a:rPr lang="en-US" sz="3200" dirty="0" smtClean="0">
                <a:solidFill>
                  <a:srgbClr val="FF0000"/>
                </a:solidFill>
              </a:rPr>
              <a:t/>
            </a:r>
            <a:br>
              <a:rPr lang="en-US" sz="3200" dirty="0" smtClean="0">
                <a:solidFill>
                  <a:srgbClr val="FF0000"/>
                </a:solidFill>
              </a:rPr>
            </a:br>
            <a:endParaRPr lang="en-US" sz="3200" dirty="0">
              <a:solidFill>
                <a:srgbClr val="FF0000"/>
              </a:solidFill>
            </a:endParaRPr>
          </a:p>
        </p:txBody>
      </p:sp>
      <p:sp>
        <p:nvSpPr>
          <p:cNvPr id="3" name="Content Placeholder 2"/>
          <p:cNvSpPr>
            <a:spLocks noGrp="1"/>
          </p:cNvSpPr>
          <p:nvPr>
            <p:ph idx="1"/>
          </p:nvPr>
        </p:nvSpPr>
        <p:spPr/>
        <p:txBody>
          <a:bodyPr>
            <a:normAutofit/>
          </a:bodyPr>
          <a:lstStyle/>
          <a:p>
            <a:r>
              <a:rPr lang="en-US" sz="2800" dirty="0" smtClean="0"/>
              <a:t>The </a:t>
            </a:r>
            <a:r>
              <a:rPr lang="en-US" sz="2800" dirty="0"/>
              <a:t>sun is visible to us about two minutes before the actual sun rise and about two minutes after the actual sun set because of atmospheric refraction.</a:t>
            </a:r>
          </a:p>
          <a:p>
            <a:r>
              <a:rPr lang="en-US" sz="2800" dirty="0"/>
              <a:t>When the sun is slightly below the horizon, the sun light come from less dense to denser air. So it is refracted downwards, due to this sun appears to be raised above the horizon and we can see it before the sun rise.</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9855200" y="5791200"/>
            <a:ext cx="2336800" cy="10668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Mirage in a desert</a:t>
            </a:r>
            <a:endParaRPr lang="en-US" dirty="0">
              <a:solidFill>
                <a:srgbClr val="FF0000"/>
              </a:solidFill>
            </a:endParaRPr>
          </a:p>
        </p:txBody>
      </p:sp>
      <p:pic>
        <p:nvPicPr>
          <p:cNvPr id="1026" name="Picture 2" descr="C:\Users\SAI\Desktop\oasis-in-a-desert.jpg"/>
          <p:cNvPicPr>
            <a:picLocks noGrp="1" noChangeAspect="1" noChangeArrowheads="1"/>
          </p:cNvPicPr>
          <p:nvPr>
            <p:ph idx="1"/>
          </p:nvPr>
        </p:nvPicPr>
        <p:blipFill>
          <a:blip r:embed="rId2"/>
          <a:srcRect/>
          <a:stretch>
            <a:fillRect/>
          </a:stretch>
        </p:blipFill>
        <p:spPr bwMode="auto">
          <a:xfrm>
            <a:off x="1371601" y="1825625"/>
            <a:ext cx="8491792" cy="435133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Mirage</a:t>
            </a:r>
            <a:endParaRPr lang="en-US" dirty="0"/>
          </a:p>
        </p:txBody>
      </p:sp>
      <p:sp>
        <p:nvSpPr>
          <p:cNvPr id="3" name="Content Placeholder 2"/>
          <p:cNvSpPr>
            <a:spLocks noGrp="1"/>
          </p:cNvSpPr>
          <p:nvPr>
            <p:ph idx="1"/>
          </p:nvPr>
        </p:nvSpPr>
        <p:spPr/>
        <p:txBody>
          <a:bodyPr/>
          <a:lstStyle/>
          <a:p>
            <a:r>
              <a:rPr lang="en-US" dirty="0" smtClean="0"/>
              <a:t>Some times in deserts, an inverted image of a tree is seen which gives a false impression of water under the tree. This is called a mirage.</a:t>
            </a:r>
          </a:p>
          <a:p>
            <a:r>
              <a:rPr lang="en-US" dirty="0" smtClean="0"/>
              <a:t>Cause: Refraction of light.</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1913</TotalTime>
  <Words>260</Words>
  <Application>Microsoft Office PowerPoint</Application>
  <PresentationFormat>Custom</PresentationFormat>
  <Paragraphs>154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LIGHT ENERGY</vt:lpstr>
      <vt:lpstr>POINTS TO BE COVERED</vt:lpstr>
      <vt:lpstr>LEARNING OUTCOMES</vt:lpstr>
      <vt:lpstr>RECAPITULATION OF PREVIOUS TOPIC</vt:lpstr>
      <vt:lpstr>EFFECTS OF REFRACTION (The depth of water in a vessel when seen from air appears to be less)</vt:lpstr>
      <vt:lpstr>Advance sunrise and delayed sunset: </vt:lpstr>
      <vt:lpstr>Advance sunrise and delayed sunset: </vt:lpstr>
      <vt:lpstr>Mirage in a desert</vt:lpstr>
      <vt:lpstr>Mirage</vt:lpstr>
      <vt:lpstr>Refraction through a glass slab:</vt:lpstr>
      <vt:lpstr>Refraction through a glass slab:</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GRAVITATION</dc:title>
  <dc:creator>Chinu</dc:creator>
  <cp:lastModifiedBy>SAI</cp:lastModifiedBy>
  <cp:revision>48</cp:revision>
  <dcterms:created xsi:type="dcterms:W3CDTF">2021-02-19T04:15:00Z</dcterms:created>
  <dcterms:modified xsi:type="dcterms:W3CDTF">2021-08-09T09:33:03Z</dcterms:modified>
</cp:coreProperties>
</file>