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56" r:id="rId4"/>
    <p:sldId id="271" r:id="rId5"/>
    <p:sldId id="257" r:id="rId6"/>
    <p:sldId id="258" r:id="rId7"/>
    <p:sldId id="259" r:id="rId8"/>
    <p:sldId id="260" r:id="rId9"/>
    <p:sldId id="262" r:id="rId10"/>
    <p:sldId id="261" r:id="rId11"/>
    <p:sldId id="263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98" autoAdjust="0"/>
    <p:restoredTop sz="94660"/>
  </p:normalViewPr>
  <p:slideViewPr>
    <p:cSldViewPr>
      <p:cViewPr varScale="1">
        <p:scale>
          <a:sx n="93" d="100"/>
          <a:sy n="93" d="100"/>
        </p:scale>
        <p:origin x="1402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atyusa Mishra" userId="c8a02764a3bda7d2" providerId="LiveId" clId="{EBD3AB47-64F1-4F5E-972B-9AA53419EE68}"/>
    <pc:docChg chg="custSel modSld">
      <pc:chgData name="Pratyusa Mishra" userId="c8a02764a3bda7d2" providerId="LiveId" clId="{EBD3AB47-64F1-4F5E-972B-9AA53419EE68}" dt="2022-03-29T17:50:27.580" v="7" actId="20577"/>
      <pc:docMkLst>
        <pc:docMk/>
      </pc:docMkLst>
      <pc:sldChg chg="delSp modSp mod">
        <pc:chgData name="Pratyusa Mishra" userId="c8a02764a3bda7d2" providerId="LiveId" clId="{EBD3AB47-64F1-4F5E-972B-9AA53419EE68}" dt="2022-03-29T17:50:00.248" v="3" actId="478"/>
        <pc:sldMkLst>
          <pc:docMk/>
          <pc:sldMk cId="1759840249" sldId="269"/>
        </pc:sldMkLst>
        <pc:spChg chg="del mod">
          <ac:chgData name="Pratyusa Mishra" userId="c8a02764a3bda7d2" providerId="LiveId" clId="{EBD3AB47-64F1-4F5E-972B-9AA53419EE68}" dt="2022-03-29T17:50:00.248" v="3" actId="478"/>
          <ac:spMkLst>
            <pc:docMk/>
            <pc:sldMk cId="1759840249" sldId="269"/>
            <ac:spMk id="5" creationId="{00000000-0000-0000-0000-000000000000}"/>
          </ac:spMkLst>
        </pc:spChg>
      </pc:sldChg>
      <pc:sldChg chg="modSp mod">
        <pc:chgData name="Pratyusa Mishra" userId="c8a02764a3bda7d2" providerId="LiveId" clId="{EBD3AB47-64F1-4F5E-972B-9AA53419EE68}" dt="2022-03-29T17:50:27.580" v="7" actId="20577"/>
        <pc:sldMkLst>
          <pc:docMk/>
          <pc:sldMk cId="0" sldId="270"/>
        </pc:sldMkLst>
        <pc:spChg chg="mod">
          <ac:chgData name="Pratyusa Mishra" userId="c8a02764a3bda7d2" providerId="LiveId" clId="{EBD3AB47-64F1-4F5E-972B-9AA53419EE68}" dt="2022-03-29T17:50:27.580" v="7" actId="20577"/>
          <ac:spMkLst>
            <pc:docMk/>
            <pc:sldMk cId="0" sldId="270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6AEA8-CE9D-47B7-BDBE-1544A1F8D452}" type="datetimeFigureOut">
              <a:rPr lang="en-IN" smtClean="0"/>
              <a:pPr/>
              <a:t>29-03-2022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F57FF-800A-4ABB-B6C5-B34EACE23D9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749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6AEA8-CE9D-47B7-BDBE-1544A1F8D452}" type="datetimeFigureOut">
              <a:rPr lang="en-IN" smtClean="0"/>
              <a:pPr/>
              <a:t>29-03-2022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F57FF-800A-4ABB-B6C5-B34EACE23D9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6215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6AEA8-CE9D-47B7-BDBE-1544A1F8D452}" type="datetimeFigureOut">
              <a:rPr lang="en-IN" smtClean="0"/>
              <a:pPr/>
              <a:t>29-03-2022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F57FF-800A-4ABB-B6C5-B34EACE23D9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4955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6AEA8-CE9D-47B7-BDBE-1544A1F8D452}" type="datetimeFigureOut">
              <a:rPr lang="en-IN" smtClean="0"/>
              <a:pPr/>
              <a:t>29-03-2022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F57FF-800A-4ABB-B6C5-B34EACE23D9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80066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6AEA8-CE9D-47B7-BDBE-1544A1F8D452}" type="datetimeFigureOut">
              <a:rPr lang="en-IN" smtClean="0"/>
              <a:pPr/>
              <a:t>29-03-2022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F57FF-800A-4ABB-B6C5-B34EACE23D9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9545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6AEA8-CE9D-47B7-BDBE-1544A1F8D452}" type="datetimeFigureOut">
              <a:rPr lang="en-IN" smtClean="0"/>
              <a:pPr/>
              <a:t>29-03-2022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F57FF-800A-4ABB-B6C5-B34EACE23D9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16949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6AEA8-CE9D-47B7-BDBE-1544A1F8D452}" type="datetimeFigureOut">
              <a:rPr lang="en-IN" smtClean="0"/>
              <a:pPr/>
              <a:t>29-03-2022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F57FF-800A-4ABB-B6C5-B34EACE23D9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5284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6AEA8-CE9D-47B7-BDBE-1544A1F8D452}" type="datetimeFigureOut">
              <a:rPr lang="en-IN" smtClean="0"/>
              <a:pPr/>
              <a:t>29-03-2022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F57FF-800A-4ABB-B6C5-B34EACE23D9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69453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6AEA8-CE9D-47B7-BDBE-1544A1F8D452}" type="datetimeFigureOut">
              <a:rPr lang="en-IN" smtClean="0"/>
              <a:pPr/>
              <a:t>29-03-2022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F57FF-800A-4ABB-B6C5-B34EACE23D9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311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6AEA8-CE9D-47B7-BDBE-1544A1F8D452}" type="datetimeFigureOut">
              <a:rPr lang="en-IN" smtClean="0"/>
              <a:pPr/>
              <a:t>29-03-2022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F57FF-800A-4ABB-B6C5-B34EACE23D9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6972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6AEA8-CE9D-47B7-BDBE-1544A1F8D452}" type="datetimeFigureOut">
              <a:rPr lang="en-IN" smtClean="0"/>
              <a:pPr/>
              <a:t>29-03-2022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F57FF-800A-4ABB-B6C5-B34EACE23D9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64870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6AEA8-CE9D-47B7-BDBE-1544A1F8D452}" type="datetimeFigureOut">
              <a:rPr lang="en-IN" smtClean="0"/>
              <a:pPr/>
              <a:t>29-03-2022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F57FF-800A-4ABB-B6C5-B34EACE23D9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33430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6tECfeOdLIY" TargetMode="External"/><Relationship Id="rId2" Type="http://schemas.openxmlformats.org/officeDocument/2006/relationships/hyperlink" Target="https://youtu.be/ZQ-wxr-2K98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27585" y="2690336"/>
            <a:ext cx="76625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LOST SPRING</a:t>
            </a:r>
          </a:p>
          <a:p>
            <a:pPr lvl="0"/>
            <a:r>
              <a:rPr lang="en-IN" sz="3200" b="1" dirty="0">
                <a:solidFill>
                  <a:srgbClr val="FF0000"/>
                </a:solidFill>
              </a:rPr>
              <a:t>WRITER:ANEES JUNG</a:t>
            </a:r>
          </a:p>
          <a:p>
            <a:pPr lvl="0"/>
            <a:r>
              <a:rPr lang="en-IN" sz="3200" b="1" dirty="0">
                <a:solidFill>
                  <a:srgbClr val="FF0000"/>
                </a:solidFill>
              </a:rPr>
              <a:t>SUBJECT : (ENGLISH)</a:t>
            </a:r>
          </a:p>
          <a:p>
            <a:pPr lvl="0"/>
            <a:r>
              <a:rPr lang="en-IN" sz="3200" b="1" dirty="0">
                <a:solidFill>
                  <a:srgbClr val="FF0000"/>
                </a:solidFill>
              </a:rPr>
              <a:t>CHAPTER NUMBER:2</a:t>
            </a:r>
            <a:r>
              <a:rPr lang="en-IN" sz="3200" b="1" baseline="30000" dirty="0">
                <a:solidFill>
                  <a:srgbClr val="FF0000"/>
                </a:solidFill>
              </a:rPr>
              <a:t>ND</a:t>
            </a:r>
            <a:r>
              <a:rPr lang="en-IN" sz="3200" b="1" dirty="0">
                <a:solidFill>
                  <a:srgbClr val="FF0000"/>
                </a:solidFill>
              </a:rPr>
              <a:t> PROSE(FLAMINGO)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1EF745A-B7CD-4F6D-A5A6-24E8102BA35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08366" y="0"/>
            <a:ext cx="1478809" cy="1047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840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>
              <a:buNone/>
            </a:pPr>
            <a:r>
              <a:rPr lang="en-IN" b="1" dirty="0">
                <a:solidFill>
                  <a:srgbClr val="FF0000"/>
                </a:solidFill>
              </a:rPr>
              <a:t>                    </a:t>
            </a:r>
            <a:r>
              <a:rPr lang="en-IN" sz="2800" b="1" dirty="0">
                <a:solidFill>
                  <a:srgbClr val="FF0000"/>
                </a:solidFill>
              </a:rPr>
              <a:t>Jung-</a:t>
            </a:r>
            <a:r>
              <a:rPr lang="en-IN" sz="2800" b="1" dirty="0" err="1">
                <a:solidFill>
                  <a:srgbClr val="FF0000"/>
                </a:solidFill>
              </a:rPr>
              <a:t>Saheb</a:t>
            </a:r>
            <a:r>
              <a:rPr lang="en-IN" sz="2800" b="1" dirty="0">
                <a:solidFill>
                  <a:srgbClr val="FF0000"/>
                </a:solidFill>
              </a:rPr>
              <a:t> interaction continues…</a:t>
            </a:r>
          </a:p>
          <a:p>
            <a:pPr marL="0" indent="0">
              <a:buNone/>
            </a:pPr>
            <a:endParaRPr lang="en-IN" sz="2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IN" sz="2800" b="1" dirty="0">
                <a:solidFill>
                  <a:srgbClr val="FF0000"/>
                </a:solidFill>
              </a:rPr>
              <a:t>                         </a:t>
            </a:r>
            <a:r>
              <a:rPr lang="en-IN" sz="2400" dirty="0"/>
              <a:t>…</a:t>
            </a:r>
            <a:r>
              <a:rPr lang="en-US" sz="2000" b="1" dirty="0">
                <a:solidFill>
                  <a:srgbClr val="7030A0"/>
                </a:solidFill>
              </a:rPr>
              <a:t>For the children it is wrapped in wonder, </a:t>
            </a:r>
            <a:br>
              <a:rPr lang="en-US" sz="2000" b="1" dirty="0">
                <a:solidFill>
                  <a:srgbClr val="7030A0"/>
                </a:solidFill>
              </a:rPr>
            </a:br>
            <a:r>
              <a:rPr lang="en-US" sz="2000" b="1" dirty="0">
                <a:solidFill>
                  <a:srgbClr val="7030A0"/>
                </a:solidFill>
              </a:rPr>
              <a:t>                                        for the elders it is a means of survival.</a:t>
            </a:r>
          </a:p>
          <a:p>
            <a:pPr marL="0" indent="0">
              <a:buNone/>
            </a:pPr>
            <a:endParaRPr lang="en-US" sz="20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IN" sz="2000" b="1" dirty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IN" sz="2400" dirty="0"/>
              <a:t>Saheb’s fascination for Tennis… </a:t>
            </a:r>
            <a:r>
              <a:rPr lang="en-IN" sz="2000" dirty="0"/>
              <a:t>psychological  factor</a:t>
            </a:r>
          </a:p>
          <a:p>
            <a:pPr>
              <a:buFont typeface="Wingdings" pitchFamily="2" charset="2"/>
              <a:buChar char="Ø"/>
            </a:pPr>
            <a:r>
              <a:rPr lang="en-IN" sz="2000" dirty="0"/>
              <a:t> </a:t>
            </a:r>
            <a:r>
              <a:rPr lang="en-IN" sz="2400" dirty="0"/>
              <a:t>Saheb finally in Milk Booth, but without freedom</a:t>
            </a:r>
          </a:p>
          <a:p>
            <a:pPr>
              <a:buFontTx/>
              <a:buChar char="-"/>
            </a:pPr>
            <a:endParaRPr lang="en-IN" sz="2400" dirty="0"/>
          </a:p>
          <a:p>
            <a:pPr>
              <a:buNone/>
            </a:pPr>
            <a:r>
              <a:rPr lang="en-IN" sz="2400" dirty="0"/>
              <a:t>                                      -Rises from Rag-picker to Sales boy</a:t>
            </a:r>
          </a:p>
          <a:p>
            <a:pPr>
              <a:buNone/>
            </a:pPr>
            <a:r>
              <a:rPr lang="en-IN" sz="2400" dirty="0"/>
              <a:t>                                        (starts working in a tea stalls)</a:t>
            </a:r>
          </a:p>
          <a:p>
            <a:pPr>
              <a:buNone/>
            </a:pPr>
            <a:r>
              <a:rPr lang="en-IN" sz="2400" dirty="0"/>
              <a:t>                                      -Earns more</a:t>
            </a:r>
          </a:p>
          <a:p>
            <a:pPr>
              <a:buNone/>
            </a:pPr>
            <a:r>
              <a:rPr lang="en-IN" sz="2400" dirty="0"/>
              <a:t>                                      -but loses the Spring of life -</a:t>
            </a:r>
            <a:r>
              <a:rPr lang="en-IN" sz="2400" b="1" dirty="0"/>
              <a:t>CHILDHOOD</a:t>
            </a:r>
          </a:p>
          <a:p>
            <a:pPr marL="0" indent="0">
              <a:buNone/>
            </a:pP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 rot="19354484">
            <a:off x="362702" y="4079111"/>
            <a:ext cx="1680559" cy="5315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b="1" dirty="0">
                <a:solidFill>
                  <a:schemeClr val="bg1"/>
                </a:solidFill>
              </a:rPr>
              <a:t>SAHEB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EF745A-B7CD-4F6D-A5A6-24E8102BA35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08366" y="0"/>
            <a:ext cx="1478809" cy="1047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6928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IN" sz="2400" b="1" dirty="0">
                <a:solidFill>
                  <a:srgbClr val="FF0000"/>
                </a:solidFill>
              </a:rPr>
              <a:t>Browsing through VOCABULARY</a:t>
            </a:r>
            <a:br>
              <a:rPr lang="en-IN" sz="2400" b="1" dirty="0">
                <a:solidFill>
                  <a:srgbClr val="FF0000"/>
                </a:solidFill>
              </a:rPr>
            </a:br>
            <a:r>
              <a:rPr lang="en-IN" sz="2400" b="1" dirty="0"/>
              <a:t>( of hitherto portion of the lesson)</a:t>
            </a:r>
          </a:p>
          <a:p>
            <a:pPr>
              <a:buNone/>
            </a:pPr>
            <a:endParaRPr lang="en-IN" sz="2400" u="sng" dirty="0"/>
          </a:p>
          <a:p>
            <a:pPr>
              <a:buNone/>
            </a:pPr>
            <a:r>
              <a:rPr lang="en-IN" sz="2400" u="sng" dirty="0"/>
              <a:t>A few new Words for you- 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   			- Encounter  -    </a:t>
            </a:r>
            <a:r>
              <a:rPr lang="en-IN" sz="2400" dirty="0"/>
              <a:t>meet (someone) unexpectedly.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		- Scrounging  -searching</a:t>
            </a:r>
            <a:br>
              <a:rPr lang="en-US" sz="2400" dirty="0"/>
            </a:br>
            <a:r>
              <a:rPr lang="en-US" sz="2400" dirty="0"/>
              <a:t>		- Garbage -waste materials</a:t>
            </a:r>
          </a:p>
          <a:p>
            <a:pPr>
              <a:buNone/>
            </a:pPr>
            <a:r>
              <a:rPr lang="en-US" sz="2400" dirty="0"/>
              <a:t>   			- Abound  -heap</a:t>
            </a:r>
            <a:br>
              <a:rPr lang="en-US" sz="2400" dirty="0"/>
            </a:br>
            <a:r>
              <a:rPr lang="en-US" sz="2400" dirty="0"/>
              <a:t>		- desolation  -isolated</a:t>
            </a:r>
            <a:br>
              <a:rPr lang="en-US" sz="2400" dirty="0"/>
            </a:br>
            <a:r>
              <a:rPr lang="en-US" sz="2400" dirty="0"/>
              <a:t>                      - Transit-temporary</a:t>
            </a:r>
            <a:endParaRPr lang="en-IN" sz="2400" dirty="0"/>
          </a:p>
          <a:p>
            <a:pPr marL="0" indent="0">
              <a:buNone/>
            </a:pPr>
            <a:endParaRPr lang="en-IN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1EF745A-B7CD-4F6D-A5A6-24E8102BA35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08366" y="0"/>
            <a:ext cx="1478809" cy="1047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9412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>
              <a:buNone/>
            </a:pPr>
            <a:r>
              <a:rPr lang="en-IN" b="1" u="sng" dirty="0">
                <a:solidFill>
                  <a:srgbClr val="FF0000"/>
                </a:solidFill>
              </a:rPr>
              <a:t>Anees Jung with MUKESH</a:t>
            </a:r>
          </a:p>
          <a:p>
            <a:pPr marL="0" indent="0">
              <a:buNone/>
            </a:pPr>
            <a:endParaRPr lang="en-IN" b="1" u="sng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en-IN" sz="1800" b="1" dirty="0"/>
              <a:t>MUKESH</a:t>
            </a:r>
            <a:r>
              <a:rPr lang="en-IN" sz="1800" dirty="0"/>
              <a:t> is a child  Bangle Make</a:t>
            </a:r>
          </a:p>
          <a:p>
            <a:pPr marL="0" indent="0">
              <a:buNone/>
            </a:pPr>
            <a:r>
              <a:rPr lang="en-IN" sz="1800" dirty="0"/>
              <a:t>                                                    -An aspirant to be different , to be moneyed</a:t>
            </a:r>
            <a:br>
              <a:rPr lang="en-IN" sz="1800" dirty="0"/>
            </a:br>
            <a:r>
              <a:rPr lang="en-IN" sz="1800" dirty="0">
                <a:cs typeface="Times New Roman" pitchFamily="18" charset="0"/>
              </a:rPr>
              <a:t>                                                                                 </a:t>
            </a:r>
            <a:r>
              <a:rPr lang="en-US" sz="1800" b="1" i="1" dirty="0">
                <a:solidFill>
                  <a:srgbClr val="7030A0"/>
                </a:solidFill>
                <a:cs typeface="Times New Roman" pitchFamily="18" charset="0"/>
              </a:rPr>
              <a:t>“I want to drive a car”</a:t>
            </a:r>
            <a:endParaRPr lang="en-IN" sz="1800" b="1" i="1" dirty="0">
              <a:solidFill>
                <a:srgbClr val="7030A0"/>
              </a:solidFill>
              <a:cs typeface="Times New Roman" pitchFamily="18" charset="0"/>
            </a:endParaRPr>
          </a:p>
          <a:p>
            <a:pPr>
              <a:buNone/>
            </a:pPr>
            <a:r>
              <a:rPr lang="en-IN" sz="1800" dirty="0"/>
              <a:t>Hails from bangle-making family of Firozabad</a:t>
            </a:r>
          </a:p>
          <a:p>
            <a:pPr marL="0" indent="0">
              <a:buNone/>
            </a:pPr>
            <a:r>
              <a:rPr lang="en-IN" sz="1800" dirty="0"/>
              <a:t>Jung visits Mukesh’ house &amp; interacts with  his  grandparents, Savita</a:t>
            </a:r>
          </a:p>
          <a:p>
            <a:pPr marL="0" indent="0">
              <a:buNone/>
            </a:pPr>
            <a:r>
              <a:rPr lang="en-IN" sz="1800" dirty="0"/>
              <a:t>Experience of  their horrible life…</a:t>
            </a:r>
          </a:p>
          <a:p>
            <a:pPr marL="0" indent="0">
              <a:buNone/>
            </a:pPr>
            <a:r>
              <a:rPr lang="en-IN" sz="1800" dirty="0"/>
              <a:t>                                                    - early loss of eye-sight</a:t>
            </a:r>
            <a:br>
              <a:rPr lang="en-IN" sz="1800" dirty="0"/>
            </a:br>
            <a:r>
              <a:rPr lang="en-IN" sz="1800" dirty="0"/>
              <a:t>                                                    -  single room existence with furnace</a:t>
            </a:r>
          </a:p>
          <a:p>
            <a:pPr marL="0" indent="0">
              <a:buNone/>
            </a:pPr>
            <a:r>
              <a:rPr lang="en-IN" sz="1800" b="1" dirty="0">
                <a:solidFill>
                  <a:srgbClr val="7030A0"/>
                </a:solidFill>
                <a:cs typeface="Times New Roman" pitchFamily="18" charset="0"/>
              </a:rPr>
              <a:t>                               “… </a:t>
            </a:r>
            <a:r>
              <a:rPr lang="en-US" sz="1800" b="1" dirty="0">
                <a:solidFill>
                  <a:srgbClr val="7030A0"/>
                </a:solidFill>
                <a:cs typeface="Times New Roman" pitchFamily="18" charset="0"/>
              </a:rPr>
              <a:t>I wonder if she knows the sanctity of the bangles she helps make”</a:t>
            </a:r>
          </a:p>
          <a:p>
            <a:pPr marL="0" lvl="0" indent="0">
              <a:buNone/>
            </a:pPr>
            <a:r>
              <a:rPr lang="en-IN" sz="1800" dirty="0"/>
              <a:t>To anything else mean to dare. And daring is not part of his growing up. The author is cheered when she senses a flash of it in Mukesh who wants to be a motor mechanic.</a:t>
            </a:r>
          </a:p>
          <a:p>
            <a:pPr marL="0" indent="0">
              <a:buNone/>
            </a:pPr>
            <a:endParaRPr lang="en-IN" sz="1800" b="1" dirty="0">
              <a:solidFill>
                <a:srgbClr val="7030A0"/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en-IN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1EF745A-B7CD-4F6D-A5A6-24E8102BA35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08366" y="0"/>
            <a:ext cx="1478809" cy="1047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9613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>
              <a:buNone/>
            </a:pPr>
            <a:r>
              <a:rPr lang="en-IN" sz="2400" b="1" u="sng" dirty="0">
                <a:solidFill>
                  <a:srgbClr val="FF0000"/>
                </a:solidFill>
              </a:rPr>
              <a:t>Browsing through VOCABULARY</a:t>
            </a:r>
            <a:br>
              <a:rPr lang="en-IN" sz="6600" b="1" u="sng" dirty="0">
                <a:solidFill>
                  <a:srgbClr val="FF0000"/>
                </a:solidFill>
              </a:rPr>
            </a:br>
            <a:r>
              <a:rPr lang="en-IN" b="1" dirty="0"/>
              <a:t>( of hitherto portion of the lesson</a:t>
            </a:r>
            <a:r>
              <a:rPr lang="en-IN" sz="4400" b="1" dirty="0"/>
              <a:t>)</a:t>
            </a:r>
          </a:p>
          <a:p>
            <a:pPr>
              <a:buNone/>
            </a:pPr>
            <a:r>
              <a:rPr lang="en-US" dirty="0"/>
              <a:t>                    </a:t>
            </a:r>
            <a:r>
              <a:rPr lang="en-US" sz="2000" dirty="0"/>
              <a:t> </a:t>
            </a:r>
            <a:br>
              <a:rPr lang="en-US" sz="2000" dirty="0"/>
            </a:br>
            <a:r>
              <a:rPr lang="en-US" sz="2000" dirty="0"/>
              <a:t> 		-Canister –steel container </a:t>
            </a:r>
          </a:p>
          <a:p>
            <a:pPr>
              <a:buNone/>
            </a:pPr>
            <a:r>
              <a:rPr lang="en-US" sz="2000" dirty="0"/>
              <a:t> 			-Mirage  - illusion</a:t>
            </a:r>
          </a:p>
          <a:p>
            <a:pPr>
              <a:buNone/>
            </a:pPr>
            <a:r>
              <a:rPr lang="en-US" sz="2000" dirty="0"/>
              <a:t> 			-Slog      - </a:t>
            </a:r>
            <a:r>
              <a:rPr lang="en-IN" sz="2000" dirty="0"/>
              <a:t>to work hard and steadily .</a:t>
            </a:r>
            <a:endParaRPr lang="en-US" sz="2000" dirty="0"/>
          </a:p>
          <a:p>
            <a:pPr>
              <a:buNone/>
            </a:pPr>
            <a:r>
              <a:rPr lang="en-US" sz="2000" dirty="0"/>
              <a:t> 			-Wobbly  -unstable </a:t>
            </a:r>
          </a:p>
          <a:p>
            <a:pPr>
              <a:buNone/>
            </a:pPr>
            <a:r>
              <a:rPr lang="en-US" sz="2000" dirty="0"/>
              <a:t> 			-Renovate -rebuild</a:t>
            </a:r>
          </a:p>
          <a:p>
            <a:pPr>
              <a:buNone/>
            </a:pPr>
            <a:r>
              <a:rPr lang="en-US" sz="2000" dirty="0"/>
              <a:t> 			-</a:t>
            </a:r>
            <a:r>
              <a:rPr lang="en-IN" sz="2000" b="1" dirty="0"/>
              <a:t> </a:t>
            </a:r>
            <a:r>
              <a:rPr lang="en-IN" sz="2000" dirty="0"/>
              <a:t>lineage- ancestry.</a:t>
            </a:r>
            <a:endParaRPr lang="en-US" sz="2000" dirty="0"/>
          </a:p>
          <a:p>
            <a:pPr>
              <a:buNone/>
            </a:pPr>
            <a:r>
              <a:rPr lang="en-US" sz="2000" dirty="0"/>
              <a:t> 			-Mounds-</a:t>
            </a:r>
            <a:r>
              <a:rPr lang="en-IN" sz="2000" dirty="0"/>
              <a:t>  large pile or quantity of something</a:t>
            </a:r>
            <a:endParaRPr lang="en-US" sz="2000" dirty="0"/>
          </a:p>
          <a:p>
            <a:pPr>
              <a:buNone/>
            </a:pPr>
            <a:r>
              <a:rPr lang="en-US" sz="2000" dirty="0"/>
              <a:t> 			-Unkempt -</a:t>
            </a:r>
            <a:r>
              <a:rPr lang="en-IN" sz="2000" dirty="0"/>
              <a:t> untidy</a:t>
            </a:r>
            <a:endParaRPr lang="en-US" sz="2000" dirty="0"/>
          </a:p>
          <a:p>
            <a:pPr marL="0" indent="0">
              <a:buNone/>
            </a:pPr>
            <a:endParaRPr lang="en-IN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1EF745A-B7CD-4F6D-A5A6-24E8102BA35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08366" y="0"/>
            <a:ext cx="1478809" cy="1047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4132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650"/>
            <a:ext cx="9144000" cy="6838350"/>
          </a:xfrm>
        </p:spPr>
        <p:txBody>
          <a:bodyPr/>
          <a:lstStyle/>
          <a:p>
            <a:pPr marL="0" indent="0">
              <a:buNone/>
            </a:pPr>
            <a:endParaRPr lang="en-IN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IN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IN" b="1" u="sng" dirty="0">
                <a:solidFill>
                  <a:srgbClr val="FF0000"/>
                </a:solidFill>
              </a:rPr>
              <a:t>May I  check up </a:t>
            </a:r>
            <a:br>
              <a:rPr lang="en-IN" b="1" u="sng" dirty="0">
                <a:solidFill>
                  <a:srgbClr val="FF0000"/>
                </a:solidFill>
              </a:rPr>
            </a:br>
            <a:r>
              <a:rPr lang="en-IN" b="1" u="sng" dirty="0">
                <a:solidFill>
                  <a:srgbClr val="FF0000"/>
                </a:solidFill>
              </a:rPr>
              <a:t>your Comprehension</a:t>
            </a:r>
            <a:r>
              <a:rPr lang="en-IN" b="1" dirty="0">
                <a:solidFill>
                  <a:srgbClr val="FF0000"/>
                </a:solidFill>
              </a:rPr>
              <a:t>?</a:t>
            </a:r>
          </a:p>
          <a:p>
            <a:pPr lvl="0">
              <a:buFont typeface="Wingdings" pitchFamily="2" charset="2"/>
              <a:buChar char="Ø"/>
            </a:pPr>
            <a:r>
              <a:rPr lang="en-US" sz="2000" i="1" dirty="0"/>
              <a:t>Which  forces conspire to keep the workers in the bangle industry of Firozabad in poverty?</a:t>
            </a:r>
            <a:endParaRPr lang="en-IN" sz="2000" i="1" dirty="0"/>
          </a:p>
          <a:p>
            <a:pPr lvl="0">
              <a:buFont typeface="Wingdings" pitchFamily="2" charset="2"/>
              <a:buChar char="Ø"/>
            </a:pPr>
            <a:r>
              <a:rPr lang="en-US" sz="2000" i="1" dirty="0"/>
              <a:t>Which two distinct worlds does the author notice among the bangle –making industry?</a:t>
            </a:r>
            <a:endParaRPr lang="en-IN" sz="2000" i="1" dirty="0"/>
          </a:p>
          <a:p>
            <a:pPr>
              <a:buFont typeface="Wingdings" pitchFamily="2" charset="2"/>
              <a:buChar char="Ø"/>
            </a:pPr>
            <a:r>
              <a:rPr lang="en-US" sz="2000" i="1" dirty="0"/>
              <a:t>What do you perceive about the living reality of Mukesh?</a:t>
            </a:r>
          </a:p>
          <a:p>
            <a:pPr>
              <a:buFont typeface="Wingdings" pitchFamily="2" charset="2"/>
              <a:buChar char="Ø"/>
            </a:pPr>
            <a:endParaRPr lang="en-US" sz="2000" i="1" dirty="0"/>
          </a:p>
          <a:p>
            <a:pPr>
              <a:buFont typeface="Wingdings" pitchFamily="2" charset="2"/>
              <a:buChar char="Ø"/>
            </a:pPr>
            <a:endParaRPr lang="en-IN" sz="2000" i="1" dirty="0"/>
          </a:p>
          <a:p>
            <a:pPr>
              <a:buFont typeface="Wingdings" pitchFamily="2" charset="2"/>
              <a:buChar char="Ø"/>
            </a:pPr>
            <a:endParaRPr lang="en-IN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1EF745A-B7CD-4F6D-A5A6-24E8102BA35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08366" y="0"/>
            <a:ext cx="1478809" cy="1047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8483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457200" lvl="0" indent="0" algn="ctr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4000"/>
              <a:buNone/>
            </a:pPr>
            <a:endParaRPr lang="en-IN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ctr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4000"/>
              <a:buNone/>
            </a:pPr>
            <a:endParaRPr lang="en-IN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ctr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4000"/>
              <a:buNone/>
            </a:pPr>
            <a:endParaRPr lang="en-IN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ctr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4000"/>
              <a:buNone/>
            </a:pPr>
            <a:endParaRPr lang="en-IN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ctr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4000"/>
              <a:buNone/>
            </a:pPr>
            <a:r>
              <a:rPr lang="en-IN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</a:p>
          <a:p>
            <a:pPr marL="457200" lvl="0" indent="0" algn="ctr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ts val="4000"/>
              <a:buNone/>
            </a:pPr>
            <a:r>
              <a:rPr lang="en-IN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1EF745A-B7CD-4F6D-A5A6-24E8102BA35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08366" y="0"/>
            <a:ext cx="1478809" cy="1047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237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en-IN" sz="2400" dirty="0"/>
          </a:p>
          <a:p>
            <a:pPr>
              <a:buNone/>
            </a:pPr>
            <a:r>
              <a:rPr lang="en-IN" u="sng" dirty="0">
                <a:solidFill>
                  <a:srgbClr val="FF0000"/>
                </a:solidFill>
              </a:rPr>
              <a:t>Expected learning outcomes.</a:t>
            </a:r>
          </a:p>
          <a:p>
            <a:pPr>
              <a:buFont typeface="Wingdings" pitchFamily="2" charset="2"/>
              <a:buChar char="Ø"/>
            </a:pPr>
            <a:endParaRPr lang="en-IN" sz="2400" dirty="0"/>
          </a:p>
          <a:p>
            <a:pPr>
              <a:buFont typeface="Wingdings" pitchFamily="2" charset="2"/>
              <a:buChar char="Ø"/>
            </a:pPr>
            <a:r>
              <a:rPr lang="en-IN" sz="2400" dirty="0"/>
              <a:t>Students will be able to relate with the child labour prevailing in our country.</a:t>
            </a:r>
          </a:p>
          <a:p>
            <a:pPr>
              <a:buFont typeface="Wingdings" pitchFamily="2" charset="2"/>
              <a:buChar char="Ø"/>
            </a:pPr>
            <a:r>
              <a:rPr lang="en-IN" sz="2400" dirty="0"/>
              <a:t>Students will be able to co-relate the importance of education </a:t>
            </a:r>
          </a:p>
          <a:p>
            <a:pPr>
              <a:buFont typeface="Wingdings" pitchFamily="2" charset="2"/>
              <a:buChar char="Ø"/>
            </a:pPr>
            <a:r>
              <a:rPr lang="en-IN" sz="2400" dirty="0"/>
              <a:t>Students will be familiarized with the plight and pathetic condition of the children living in Seemapuri and Firozabad.</a:t>
            </a:r>
          </a:p>
          <a:p>
            <a:pPr>
              <a:buFont typeface="Wingdings" pitchFamily="2" charset="2"/>
              <a:buChar char="Ø"/>
            </a:pPr>
            <a:r>
              <a:rPr lang="en-IN" sz="2400" dirty="0"/>
              <a:t>Students will be able </a:t>
            </a:r>
            <a:r>
              <a:rPr lang="en-IN" sz="2400"/>
              <a:t>to build </a:t>
            </a:r>
            <a:r>
              <a:rPr lang="en-IN" sz="2400" dirty="0"/>
              <a:t>their perspective on the theme .</a:t>
            </a:r>
          </a:p>
          <a:p>
            <a:pPr>
              <a:buFont typeface="Wingdings" pitchFamily="2" charset="2"/>
              <a:buChar char="Ø"/>
            </a:pPr>
            <a:r>
              <a:rPr lang="en-IN" sz="2400" dirty="0"/>
              <a:t>Students will be able to reflect on the title of the story.</a:t>
            </a:r>
          </a:p>
          <a:p>
            <a:pPr>
              <a:buNone/>
            </a:pP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1EF745A-B7CD-4F6D-A5A6-24E8102BA35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08366" y="0"/>
            <a:ext cx="1478809" cy="104702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/>
            <a:endParaRPr lang="en-IN" b="1" u="sng" dirty="0">
              <a:solidFill>
                <a:srgbClr val="FF0000"/>
              </a:solidFill>
            </a:endParaRPr>
          </a:p>
          <a:p>
            <a:pPr algn="l"/>
            <a:r>
              <a:rPr lang="en-IN" b="1" u="sng" dirty="0">
                <a:solidFill>
                  <a:srgbClr val="FF0000"/>
                </a:solidFill>
              </a:rPr>
              <a:t>A few facts about the Writer</a:t>
            </a:r>
            <a:br>
              <a:rPr lang="en-IN" b="1" dirty="0">
                <a:solidFill>
                  <a:srgbClr val="FF0000"/>
                </a:solidFill>
              </a:rPr>
            </a:br>
            <a:r>
              <a:rPr lang="en-IN" b="1" dirty="0">
                <a:solidFill>
                  <a:srgbClr val="FF0000"/>
                </a:solidFill>
              </a:rPr>
              <a:t>ANEES JUNG:</a:t>
            </a:r>
          </a:p>
          <a:p>
            <a:pPr algn="l"/>
            <a:endParaRPr lang="en-IN" b="1" dirty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en-US" sz="1800" dirty="0">
                <a:solidFill>
                  <a:schemeClr val="tx1"/>
                </a:solidFill>
              </a:rPr>
              <a:t>Was born in Rourkela; brought up in Hyderabad.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 </a:t>
            </a:r>
          </a:p>
          <a:p>
            <a:pPr algn="l">
              <a:buFont typeface="Wingdings" pitchFamily="2" charset="2"/>
              <a:buChar char="Ø"/>
            </a:pPr>
            <a:r>
              <a:rPr lang="en-US" sz="1800" dirty="0">
                <a:solidFill>
                  <a:schemeClr val="tx1"/>
                </a:solidFill>
              </a:rPr>
              <a:t>Received education in Hyderabad and in the USA.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 </a:t>
            </a:r>
          </a:p>
          <a:p>
            <a:pPr algn="l">
              <a:buFont typeface="Wingdings" pitchFamily="2" charset="2"/>
              <a:buChar char="Ø"/>
            </a:pPr>
            <a:r>
              <a:rPr lang="en-US" sz="1800" dirty="0">
                <a:solidFill>
                  <a:schemeClr val="tx1"/>
                </a:solidFill>
              </a:rPr>
              <a:t>Began writing career under her writer-parents</a:t>
            </a:r>
          </a:p>
          <a:p>
            <a:pPr algn="l">
              <a:buFont typeface="Wingdings" pitchFamily="2" charset="2"/>
              <a:buChar char="Ø"/>
            </a:pPr>
            <a:endParaRPr lang="en-US" sz="1800" dirty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en-US" sz="1800" dirty="0">
                <a:solidFill>
                  <a:schemeClr val="tx1"/>
                </a:solidFill>
              </a:rPr>
              <a:t>Was an Editor, Columnist  and Author . 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en-US" sz="1800" dirty="0">
                <a:solidFill>
                  <a:schemeClr val="tx1"/>
                </a:solidFill>
              </a:rPr>
              <a:t>This lesson is an excerpt from her book-”</a:t>
            </a:r>
            <a:r>
              <a:rPr lang="en-US" sz="1800" i="1" dirty="0">
                <a:solidFill>
                  <a:schemeClr val="tx1"/>
                </a:solidFill>
              </a:rPr>
              <a:t>Lost Spring-Stories of Stolen Childhood”.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en-IN" sz="1800" dirty="0">
                <a:solidFill>
                  <a:schemeClr val="tx1"/>
                </a:solidFill>
              </a:rPr>
              <a:t>“Unveiling India” (1987) was her noted work on Indian women</a:t>
            </a:r>
          </a:p>
          <a:p>
            <a:pPr algn="l"/>
            <a:endParaRPr lang="en-IN" dirty="0"/>
          </a:p>
        </p:txBody>
      </p:sp>
      <p:pic>
        <p:nvPicPr>
          <p:cNvPr id="4" name="Picture 3" descr="Anees Ju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055" y="1357298"/>
            <a:ext cx="4067945" cy="328498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1EF745A-B7CD-4F6D-A5A6-24E8102BA35C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08366" y="0"/>
            <a:ext cx="1478809" cy="1047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40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IN" dirty="0"/>
          </a:p>
          <a:p>
            <a:r>
              <a:rPr lang="en-IN" sz="4000" b="1" u="sng" dirty="0">
                <a:solidFill>
                  <a:srgbClr val="FF0000"/>
                </a:solidFill>
              </a:rPr>
              <a:t>Video Links</a:t>
            </a:r>
          </a:p>
          <a:p>
            <a:endParaRPr lang="en-IN" dirty="0"/>
          </a:p>
          <a:p>
            <a:r>
              <a:rPr lang="en-IN" dirty="0">
                <a:solidFill>
                  <a:schemeClr val="accent1">
                    <a:lumMod val="75000"/>
                  </a:schemeClr>
                </a:solidFill>
                <a:hlinkClick r:id="rId2"/>
              </a:rPr>
              <a:t>https://youtu.be/ZQ-wxr-2K98</a:t>
            </a:r>
            <a:endParaRPr lang="en-IN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IN" dirty="0">
                <a:solidFill>
                  <a:schemeClr val="accent1">
                    <a:lumMod val="75000"/>
                  </a:schemeClr>
                </a:solidFill>
              </a:rPr>
              <a:t>(bangle makers of Firozabad)</a:t>
            </a:r>
          </a:p>
          <a:p>
            <a:r>
              <a:rPr lang="en-IN" dirty="0">
                <a:solidFill>
                  <a:schemeClr val="accent1">
                    <a:lumMod val="75000"/>
                  </a:schemeClr>
                </a:solidFill>
                <a:hlinkClick r:id="rId3"/>
              </a:rPr>
              <a:t>https://youtu.be/6tECfeOdLIY</a:t>
            </a:r>
            <a:endParaRPr lang="en-IN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IN" dirty="0">
                <a:solidFill>
                  <a:schemeClr val="accent1">
                    <a:lumMod val="75000"/>
                  </a:schemeClr>
                </a:solidFill>
              </a:rPr>
              <a:t>(rag-pickers of India –The harsh reality)</a:t>
            </a:r>
          </a:p>
          <a:p>
            <a:endParaRPr lang="en-IN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1EF745A-B7CD-4F6D-A5A6-24E8102BA35C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08366" y="0"/>
            <a:ext cx="1478809" cy="104702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IN" u="sng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IN" u="sng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IN" sz="2800" b="1" u="sng" dirty="0">
                <a:solidFill>
                  <a:srgbClr val="FF0000"/>
                </a:solidFill>
              </a:rPr>
              <a:t>Theme of the Lesson</a:t>
            </a:r>
            <a:r>
              <a:rPr lang="en-IN" u="sng" dirty="0">
                <a:solidFill>
                  <a:srgbClr val="C00000"/>
                </a:solidFill>
              </a:rPr>
              <a:t>:                 </a:t>
            </a:r>
          </a:p>
          <a:p>
            <a:pPr marL="0" indent="0">
              <a:buNone/>
            </a:pPr>
            <a:endParaRPr lang="en-IN" u="sng" dirty="0">
              <a:solidFill>
                <a:srgbClr val="C00000"/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en-US" sz="2800" dirty="0"/>
              <a:t>Child Labor, a national shame</a:t>
            </a:r>
          </a:p>
          <a:p>
            <a:pPr lvl="0">
              <a:buFont typeface="Wingdings" pitchFamily="2" charset="2"/>
              <a:buChar char="Ø"/>
            </a:pPr>
            <a:endParaRPr lang="en-IN" sz="2800" dirty="0"/>
          </a:p>
          <a:p>
            <a:pPr lvl="0">
              <a:buFont typeface="Wingdings" pitchFamily="2" charset="2"/>
              <a:buChar char="Ø"/>
            </a:pPr>
            <a:r>
              <a:rPr lang="en-US" sz="2800" dirty="0"/>
              <a:t>Poor children condemned to a life of exploitation</a:t>
            </a:r>
          </a:p>
          <a:p>
            <a:pPr lvl="0">
              <a:buFont typeface="Wingdings" pitchFamily="2" charset="2"/>
              <a:buChar char="Ø"/>
            </a:pPr>
            <a:endParaRPr lang="en-IN" sz="2800" dirty="0"/>
          </a:p>
          <a:p>
            <a:pPr lvl="0">
              <a:buFont typeface="Wingdings" pitchFamily="2" charset="2"/>
              <a:buChar char="Ø"/>
            </a:pPr>
            <a:r>
              <a:rPr lang="en-US" sz="2800" dirty="0"/>
              <a:t>Grinding Poverty without</a:t>
            </a:r>
            <a:r>
              <a:rPr lang="en-IN" sz="2800" dirty="0"/>
              <a:t> </a:t>
            </a:r>
            <a:r>
              <a:rPr lang="en-US" sz="2800" dirty="0"/>
              <a:t>childhood, innocence, education and enjoyment </a:t>
            </a:r>
          </a:p>
          <a:p>
            <a:pPr lvl="0">
              <a:buFont typeface="Wingdings" pitchFamily="2" charset="2"/>
              <a:buChar char="Ø"/>
            </a:pPr>
            <a:endParaRPr lang="en-IN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Childhood replaced by premature adulthood</a:t>
            </a:r>
            <a:endParaRPr lang="en-IN" sz="2800" dirty="0"/>
          </a:p>
          <a:p>
            <a:pPr marL="0" indent="0">
              <a:buNone/>
            </a:pPr>
            <a:r>
              <a:rPr lang="en-IN" sz="2800" dirty="0"/>
              <a:t>                                                                          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dirty="0"/>
              <a:t>                                                                                 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1EF745A-B7CD-4F6D-A5A6-24E8102BA35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08366" y="0"/>
            <a:ext cx="1478809" cy="1047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012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>
              <a:buNone/>
            </a:pPr>
            <a:endParaRPr lang="en-IN" u="sng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IN" b="1" u="sng" dirty="0">
                <a:solidFill>
                  <a:srgbClr val="FF0000"/>
                </a:solidFill>
              </a:rPr>
              <a:t>Background information on the Lesson:</a:t>
            </a:r>
          </a:p>
          <a:p>
            <a:pPr marL="0" indent="0">
              <a:buNone/>
            </a:pPr>
            <a:endParaRPr lang="en-IN" b="1" u="sng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n-IN" sz="2000" dirty="0"/>
              <a:t>An Anecdotal account                                                     </a:t>
            </a:r>
          </a:p>
          <a:p>
            <a:pPr>
              <a:buFont typeface="Wingdings" pitchFamily="2" charset="2"/>
              <a:buChar char="ü"/>
            </a:pPr>
            <a:r>
              <a:rPr lang="en-IN" sz="2000" dirty="0"/>
              <a:t>Writer’s social concern on Child labour</a:t>
            </a:r>
          </a:p>
          <a:p>
            <a:pPr>
              <a:buFont typeface="Wingdings" pitchFamily="2" charset="2"/>
              <a:buChar char="ü"/>
            </a:pPr>
            <a:r>
              <a:rPr lang="en-IN" sz="2000" dirty="0"/>
              <a:t>Awareness creation on the issue by                                   </a:t>
            </a:r>
            <a:br>
              <a:rPr lang="en-IN" sz="2000" dirty="0"/>
            </a:br>
            <a:r>
              <a:rPr lang="en-IN" sz="2000" dirty="0"/>
              <a:t>           - Analysis of the problems involved </a:t>
            </a:r>
          </a:p>
          <a:p>
            <a:pPr>
              <a:buNone/>
            </a:pPr>
            <a:r>
              <a:rPr lang="en-IN" sz="2000" dirty="0"/>
              <a:t>                 - Suggestive solutions</a:t>
            </a:r>
          </a:p>
          <a:p>
            <a:pPr marL="0" indent="0">
              <a:buNone/>
            </a:pPr>
            <a:endParaRPr lang="en-IN" b="1" dirty="0">
              <a:solidFill>
                <a:srgbClr val="FF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1EF745A-B7CD-4F6D-A5A6-24E8102BA35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08366" y="0"/>
            <a:ext cx="1478809" cy="1047023"/>
          </a:xfrm>
          <a:prstGeom prst="rect">
            <a:avLst/>
          </a:prstGeom>
        </p:spPr>
      </p:pic>
      <p:pic>
        <p:nvPicPr>
          <p:cNvPr id="7" name="Picture 6" descr="UNI12312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4876" y="1428737"/>
            <a:ext cx="3857652" cy="4929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46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en-IN" sz="2600" dirty="0">
              <a:cs typeface="Times New Roman" pitchFamily="18" charset="0"/>
            </a:endParaRPr>
          </a:p>
          <a:p>
            <a:pPr>
              <a:buNone/>
            </a:pPr>
            <a:endParaRPr lang="en-IN" sz="2600" dirty="0">
              <a:cs typeface="Times New Roman" pitchFamily="18" charset="0"/>
            </a:endParaRPr>
          </a:p>
          <a:p>
            <a:pPr>
              <a:buNone/>
            </a:pPr>
            <a:r>
              <a:rPr lang="en-IN" sz="3600" b="1" u="sng" dirty="0">
                <a:solidFill>
                  <a:srgbClr val="FF0000"/>
                </a:solidFill>
              </a:rPr>
              <a:t>Characters involved</a:t>
            </a:r>
            <a:endParaRPr lang="en-IN" sz="3600" dirty="0">
              <a:solidFill>
                <a:srgbClr val="FF0000"/>
              </a:solidFill>
              <a:cs typeface="Times New Roman" pitchFamily="18" charset="0"/>
            </a:endParaRPr>
          </a:p>
          <a:p>
            <a:pPr>
              <a:buNone/>
            </a:pPr>
            <a:endParaRPr lang="en-IN" sz="2600" dirty="0">
              <a:cs typeface="Times New Roman" pitchFamily="18" charset="0"/>
            </a:endParaRPr>
          </a:p>
          <a:p>
            <a:pPr>
              <a:buNone/>
            </a:pPr>
            <a:r>
              <a:rPr lang="en-IN" sz="2600" b="1" u="sng" dirty="0">
                <a:cs typeface="Times New Roman" pitchFamily="18" charset="0"/>
              </a:rPr>
              <a:t>Predominantly Three  Characters </a:t>
            </a:r>
            <a:r>
              <a:rPr lang="en-IN" sz="2600" dirty="0">
                <a:cs typeface="Times New Roman" pitchFamily="18" charset="0"/>
              </a:rPr>
              <a:t>–                                                   </a:t>
            </a:r>
          </a:p>
          <a:p>
            <a:pPr>
              <a:buNone/>
            </a:pPr>
            <a:r>
              <a:rPr lang="en-IN" sz="2600" dirty="0"/>
              <a:t>          </a:t>
            </a:r>
            <a:br>
              <a:rPr lang="en-IN" sz="2600" dirty="0"/>
            </a:br>
            <a:r>
              <a:rPr lang="en-IN" sz="2600" dirty="0"/>
              <a:t>          1. Anees Jung, the writer	</a:t>
            </a:r>
          </a:p>
          <a:p>
            <a:pPr>
              <a:buNone/>
            </a:pPr>
            <a:r>
              <a:rPr lang="en-IN" sz="2600" dirty="0"/>
              <a:t> 		2. </a:t>
            </a:r>
            <a:r>
              <a:rPr lang="en-IN" sz="2600" dirty="0" err="1"/>
              <a:t>Saheb</a:t>
            </a:r>
            <a:r>
              <a:rPr lang="en-IN" sz="2600" dirty="0"/>
              <a:t>-e-</a:t>
            </a:r>
            <a:r>
              <a:rPr lang="en-IN" sz="2600" dirty="0" err="1"/>
              <a:t>Alam</a:t>
            </a:r>
            <a:r>
              <a:rPr lang="en-IN" sz="2600" dirty="0"/>
              <a:t>  </a:t>
            </a:r>
            <a:br>
              <a:rPr lang="en-IN" sz="2600" dirty="0"/>
            </a:br>
            <a:r>
              <a:rPr lang="en-IN" sz="2600" dirty="0"/>
              <a:t> 		- a poor boy of ten years</a:t>
            </a:r>
            <a:br>
              <a:rPr lang="en-IN" sz="2600" dirty="0"/>
            </a:br>
            <a:r>
              <a:rPr lang="en-IN" sz="2600" dirty="0"/>
              <a:t>    		-   a rag picker by profession</a:t>
            </a:r>
            <a:br>
              <a:rPr lang="en-IN" sz="2600" dirty="0"/>
            </a:br>
            <a:r>
              <a:rPr lang="en-IN" sz="2600" dirty="0"/>
              <a:t> 		-  lives in Seemapuri</a:t>
            </a:r>
            <a:br>
              <a:rPr lang="en-IN" sz="2600" dirty="0"/>
            </a:br>
            <a:r>
              <a:rPr lang="en-IN" sz="2600" dirty="0"/>
              <a:t> 		-  without the charms of childhood</a:t>
            </a:r>
          </a:p>
          <a:p>
            <a:pPr>
              <a:buNone/>
            </a:pPr>
            <a:r>
              <a:rPr lang="en-IN" sz="2600" dirty="0"/>
              <a:t> 		3. Mukesh 	-  a bangle maker</a:t>
            </a:r>
            <a:br>
              <a:rPr lang="en-IN" sz="2600" dirty="0"/>
            </a:br>
            <a:r>
              <a:rPr lang="en-IN" sz="2600" dirty="0"/>
              <a:t> 			-   lives in Firozabad</a:t>
            </a:r>
          </a:p>
          <a:p>
            <a:pPr>
              <a:buNone/>
            </a:pPr>
            <a:r>
              <a:rPr lang="en-IN" sz="2600" dirty="0"/>
              <a:t>  *</a:t>
            </a:r>
            <a:r>
              <a:rPr lang="en-IN" sz="2600" b="1" u="sng" dirty="0">
                <a:cs typeface="Times New Roman" pitchFamily="18" charset="0"/>
              </a:rPr>
              <a:t>Minor Characters </a:t>
            </a:r>
            <a:r>
              <a:rPr lang="en-IN" sz="2600" dirty="0">
                <a:cs typeface="Times New Roman" pitchFamily="18" charset="0"/>
              </a:rPr>
              <a:t>– </a:t>
            </a:r>
            <a:br>
              <a:rPr lang="en-IN" sz="2600" dirty="0"/>
            </a:br>
            <a:br>
              <a:rPr lang="en-IN" sz="2600" dirty="0"/>
            </a:br>
            <a:r>
              <a:rPr lang="en-IN" sz="2600" dirty="0"/>
              <a:t>          1. Savita – a bangle-making young girl </a:t>
            </a:r>
            <a:br>
              <a:rPr lang="en-IN" sz="2600" dirty="0"/>
            </a:br>
            <a:r>
              <a:rPr lang="en-IN" sz="2600" dirty="0"/>
              <a:t>                                    in Mukesh’ family</a:t>
            </a:r>
            <a:br>
              <a:rPr lang="en-IN" sz="2600" dirty="0"/>
            </a:br>
            <a:br>
              <a:rPr lang="en-IN" sz="2600" dirty="0"/>
            </a:br>
            <a:r>
              <a:rPr lang="en-IN" sz="2600" dirty="0"/>
              <a:t>              2. </a:t>
            </a:r>
            <a:r>
              <a:rPr lang="en-IN" sz="2600" dirty="0">
                <a:cs typeface="Times New Roman" pitchFamily="18" charset="0"/>
              </a:rPr>
              <a:t>Grand parents of Mukesh.</a:t>
            </a:r>
          </a:p>
          <a:p>
            <a:pPr>
              <a:buNone/>
            </a:pPr>
            <a:r>
              <a:rPr lang="en-IN" sz="4400" dirty="0"/>
              <a:t>			</a:t>
            </a:r>
          </a:p>
          <a:p>
            <a:pPr>
              <a:buNone/>
            </a:pPr>
            <a:r>
              <a:rPr lang="en-IN" dirty="0"/>
              <a:t>	 			</a:t>
            </a:r>
          </a:p>
          <a:p>
            <a:endParaRPr lang="en-IN" dirty="0"/>
          </a:p>
        </p:txBody>
      </p:sp>
      <p:pic>
        <p:nvPicPr>
          <p:cNvPr id="4" name="Picture 3" descr="Anees Jung...fro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0958" y="1500174"/>
            <a:ext cx="1449154" cy="1995704"/>
          </a:xfrm>
          <a:prstGeom prst="rect">
            <a:avLst/>
          </a:prstGeom>
        </p:spPr>
      </p:pic>
      <p:pic>
        <p:nvPicPr>
          <p:cNvPr id="5" name="Picture 4" descr="Ragpicker.jpg"/>
          <p:cNvPicPr>
            <a:picLocks noChangeAspect="1"/>
          </p:cNvPicPr>
          <p:nvPr/>
        </p:nvPicPr>
        <p:blipFill>
          <a:blip r:embed="rId3"/>
          <a:srcRect l="9239" t="6044" r="13315" b="14285"/>
          <a:stretch>
            <a:fillRect/>
          </a:stretch>
        </p:blipFill>
        <p:spPr>
          <a:xfrm>
            <a:off x="6072198" y="2428868"/>
            <a:ext cx="1438956" cy="1790510"/>
          </a:xfrm>
          <a:prstGeom prst="rect">
            <a:avLst/>
          </a:prstGeom>
        </p:spPr>
      </p:pic>
      <p:pic>
        <p:nvPicPr>
          <p:cNvPr id="6" name="Picture 5" descr="bangle maker.jpg"/>
          <p:cNvPicPr>
            <a:picLocks noChangeAspect="1"/>
          </p:cNvPicPr>
          <p:nvPr/>
        </p:nvPicPr>
        <p:blipFill>
          <a:blip r:embed="rId4"/>
          <a:srcRect l="16981"/>
          <a:stretch>
            <a:fillRect/>
          </a:stretch>
        </p:blipFill>
        <p:spPr>
          <a:xfrm>
            <a:off x="7500958" y="3500438"/>
            <a:ext cx="1427366" cy="201622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1EF745A-B7CD-4F6D-A5A6-24E8102BA35C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608366" y="0"/>
            <a:ext cx="1478809" cy="1047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15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en-IN" dirty="0"/>
          </a:p>
          <a:p>
            <a:pPr marL="0" indent="0">
              <a:buNone/>
            </a:pPr>
            <a:r>
              <a:rPr lang="en-IN" sz="2800" b="1" u="sng" dirty="0">
                <a:solidFill>
                  <a:srgbClr val="FF0000"/>
                </a:solidFill>
              </a:rPr>
              <a:t>Lesson-Contents of</a:t>
            </a:r>
            <a:br>
              <a:rPr lang="en-IN" sz="2800" u="sng" dirty="0">
                <a:solidFill>
                  <a:srgbClr val="FF0000"/>
                </a:solidFill>
              </a:rPr>
            </a:br>
            <a:r>
              <a:rPr lang="en-IN" sz="2800" b="1" u="sng" dirty="0">
                <a:solidFill>
                  <a:srgbClr val="FF0000"/>
                </a:solidFill>
              </a:rPr>
              <a:t>LOST SPRING </a:t>
            </a:r>
            <a:br>
              <a:rPr lang="en-IN" sz="2800" b="1" u="sng" dirty="0">
                <a:solidFill>
                  <a:srgbClr val="FF0000"/>
                </a:solidFill>
              </a:rPr>
            </a:br>
            <a:endParaRPr lang="en-IN" sz="2800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IN" sz="1800" dirty="0"/>
              <a:t>“Lost Spring”- its </a:t>
            </a:r>
            <a:r>
              <a:rPr lang="en-IN" sz="1800" i="1" dirty="0"/>
              <a:t>metaphorical connotation</a:t>
            </a:r>
          </a:p>
          <a:p>
            <a:pPr>
              <a:buFont typeface="Wingdings" pitchFamily="2" charset="2"/>
              <a:buChar char="Ø"/>
            </a:pPr>
            <a:r>
              <a:rPr lang="en-IN" sz="1800" b="1" dirty="0">
                <a:solidFill>
                  <a:srgbClr val="002060"/>
                </a:solidFill>
              </a:rPr>
              <a:t>And the Lesson </a:t>
            </a:r>
            <a:r>
              <a:rPr lang="en-IN" sz="1800" b="1" i="1" dirty="0">
                <a:solidFill>
                  <a:srgbClr val="002060"/>
                </a:solidFill>
              </a:rPr>
              <a:t>B E G I N S…</a:t>
            </a:r>
          </a:p>
          <a:p>
            <a:pPr>
              <a:buFont typeface="Wingdings" pitchFamily="2" charset="2"/>
              <a:buChar char="Ø"/>
            </a:pPr>
            <a:endParaRPr lang="en-IN" sz="1800" i="1" dirty="0"/>
          </a:p>
          <a:p>
            <a:pPr>
              <a:buNone/>
            </a:pPr>
            <a:r>
              <a:rPr lang="en-US" sz="1800" b="1" i="1" dirty="0"/>
              <a:t>        ‘Sometimes I find a Rupee in the garbage’</a:t>
            </a:r>
            <a:endParaRPr lang="en-IN" sz="1800" b="1" i="1" dirty="0"/>
          </a:p>
          <a:p>
            <a:pPr>
              <a:buNone/>
            </a:pPr>
            <a:r>
              <a:rPr lang="en-US" sz="1800" i="1" dirty="0"/>
              <a:t>   </a:t>
            </a:r>
            <a:r>
              <a:rPr lang="en-US" sz="1800" b="1" i="1" dirty="0"/>
              <a:t>“Why do you do this?” </a:t>
            </a:r>
            <a:r>
              <a:rPr lang="en-US" sz="1800" i="1" dirty="0"/>
              <a:t>I ask </a:t>
            </a:r>
            <a:r>
              <a:rPr lang="en-US" sz="1800" b="1" i="1" dirty="0"/>
              <a:t>Saheb</a:t>
            </a:r>
            <a:r>
              <a:rPr lang="en-US" sz="1800" i="1" dirty="0"/>
              <a:t> whom I encounter every morning scrounging for gold in the garbage dumps of my neighborhood. </a:t>
            </a:r>
          </a:p>
          <a:p>
            <a:pPr>
              <a:buNone/>
            </a:pPr>
            <a:endParaRPr lang="en-US" i="1" dirty="0"/>
          </a:p>
          <a:p>
            <a:pPr algn="r">
              <a:buNone/>
            </a:pPr>
            <a:r>
              <a:rPr lang="en-US" i="1" dirty="0"/>
              <a:t>  	</a:t>
            </a:r>
            <a:r>
              <a:rPr lang="en-US" sz="2400" b="1" i="1" dirty="0">
                <a:solidFill>
                  <a:srgbClr val="0070C0"/>
                </a:solidFill>
              </a:rPr>
              <a:t>… </a:t>
            </a:r>
            <a:r>
              <a:rPr lang="en-US" sz="2400" i="1" dirty="0"/>
              <a:t>further interactions of Jung with Saheb continues…</a:t>
            </a:r>
            <a:endParaRPr lang="en-IN" i="1" dirty="0"/>
          </a:p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1EF745A-B7CD-4F6D-A5A6-24E8102BA35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08366" y="0"/>
            <a:ext cx="1478809" cy="1047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105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b="1" dirty="0">
                <a:solidFill>
                  <a:srgbClr val="FF0000"/>
                </a:solidFill>
              </a:rPr>
              <a:t>            </a:t>
            </a:r>
          </a:p>
          <a:p>
            <a:pPr marL="0" indent="0">
              <a:buNone/>
            </a:pPr>
            <a:r>
              <a:rPr lang="en-IN" b="1" dirty="0">
                <a:solidFill>
                  <a:srgbClr val="FF0000"/>
                </a:solidFill>
              </a:rPr>
              <a:t>         Jung-Saheb interactions </a:t>
            </a:r>
            <a:r>
              <a:rPr lang="en-IN" sz="2400" b="1" dirty="0">
                <a:solidFill>
                  <a:srgbClr val="FF0000"/>
                </a:solidFill>
              </a:rPr>
              <a:t>brought forward…</a:t>
            </a:r>
          </a:p>
          <a:p>
            <a:pPr>
              <a:buFont typeface="Wingdings" pitchFamily="2" charset="2"/>
              <a:buChar char="Ø"/>
            </a:pPr>
            <a:r>
              <a:rPr lang="en-IN" sz="1800" dirty="0"/>
              <a:t>Saheb’s migration from Bangladesh</a:t>
            </a:r>
          </a:p>
          <a:p>
            <a:pPr>
              <a:buFont typeface="Wingdings" pitchFamily="2" charset="2"/>
              <a:buChar char="Ø"/>
            </a:pPr>
            <a:r>
              <a:rPr lang="en-IN" sz="1800" dirty="0"/>
              <a:t>Offer of studentship in writer’s School</a:t>
            </a:r>
          </a:p>
          <a:p>
            <a:pPr>
              <a:buFont typeface="Wingdings" pitchFamily="2" charset="2"/>
              <a:buChar char="Ø"/>
            </a:pPr>
            <a:r>
              <a:rPr lang="en-IN" sz="1800" dirty="0"/>
              <a:t>Actual Name of Saheb unveiled</a:t>
            </a:r>
          </a:p>
          <a:p>
            <a:pPr>
              <a:buFont typeface="Wingdings" pitchFamily="2" charset="2"/>
              <a:buChar char="Ø"/>
            </a:pPr>
            <a:r>
              <a:rPr lang="en-IN" sz="1800" dirty="0"/>
              <a:t>Chappal context raised…reality pointed out</a:t>
            </a:r>
          </a:p>
          <a:p>
            <a:pPr marL="0" indent="0">
              <a:buNone/>
            </a:pPr>
            <a:r>
              <a:rPr lang="en-IN" sz="1800" b="1" i="1" dirty="0">
                <a:solidFill>
                  <a:srgbClr val="7030A0"/>
                </a:solidFill>
                <a:cs typeface="Times New Roman" pitchFamily="18" charset="0"/>
              </a:rPr>
              <a:t>                                                                              </a:t>
            </a:r>
            <a:r>
              <a:rPr lang="en-US" sz="1800" b="1" i="1" dirty="0">
                <a:solidFill>
                  <a:srgbClr val="7030A0"/>
                </a:solidFill>
                <a:cs typeface="Times New Roman" pitchFamily="18" charset="0"/>
              </a:rPr>
              <a:t>       “I wonder if this is only an excuse to </a:t>
            </a:r>
          </a:p>
          <a:p>
            <a:pPr algn="r">
              <a:buNone/>
            </a:pPr>
            <a:r>
              <a:rPr lang="en-US" sz="1800" b="1" i="1" dirty="0">
                <a:solidFill>
                  <a:srgbClr val="7030A0"/>
                </a:solidFill>
                <a:cs typeface="Times New Roman" pitchFamily="18" charset="0"/>
              </a:rPr>
              <a:t>Explain away a perpetual state of poverty.”</a:t>
            </a:r>
            <a:endParaRPr lang="en-IN" sz="1800" b="1" i="1" dirty="0">
              <a:solidFill>
                <a:srgbClr val="7030A0"/>
              </a:solidFill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IN" sz="1800" dirty="0"/>
              <a:t>       Story of a man from Udipi </a:t>
            </a:r>
            <a:br>
              <a:rPr lang="en-IN" sz="1800" dirty="0"/>
            </a:br>
            <a:r>
              <a:rPr lang="en-IN" sz="1800" dirty="0"/>
              <a:t>       </a:t>
            </a:r>
            <a:r>
              <a:rPr lang="en-US" sz="1800" dirty="0"/>
              <a:t>Seemapuri &amp;  20000 poor rag-pickers</a:t>
            </a:r>
          </a:p>
          <a:p>
            <a:pPr marL="0" indent="0">
              <a:buNone/>
            </a:pPr>
            <a:br>
              <a:rPr lang="en-US" sz="1800" dirty="0"/>
            </a:br>
            <a:r>
              <a:rPr lang="en-US" sz="1800" dirty="0"/>
              <a:t>                                                   </a:t>
            </a:r>
            <a:r>
              <a:rPr lang="en-US" sz="1800" b="1" i="1" dirty="0">
                <a:solidFill>
                  <a:srgbClr val="7030A0"/>
                </a:solidFill>
                <a:cs typeface="Times New Roman" pitchFamily="18" charset="0"/>
              </a:rPr>
              <a:t>… Seemapuri, a place on the periphery of Delhi </a:t>
            </a:r>
          </a:p>
          <a:p>
            <a:pPr>
              <a:buNone/>
            </a:pPr>
            <a:r>
              <a:rPr lang="en-US" sz="1800" b="1" i="1" dirty="0">
                <a:solidFill>
                  <a:srgbClr val="7030A0"/>
                </a:solidFill>
                <a:cs typeface="Times New Roman" pitchFamily="18" charset="0"/>
              </a:rPr>
              <a:t>                                                               yet miles away from it, metaphorically.</a:t>
            </a:r>
            <a:br>
              <a:rPr lang="en-US" sz="1800" b="1" i="1" dirty="0">
                <a:solidFill>
                  <a:srgbClr val="7030A0"/>
                </a:solidFill>
                <a:cs typeface="Times New Roman" pitchFamily="18" charset="0"/>
              </a:rPr>
            </a:br>
            <a:r>
              <a:rPr lang="en-US" sz="1800" b="1" i="1" dirty="0">
                <a:solidFill>
                  <a:srgbClr val="7030A0"/>
                </a:solidFill>
                <a:cs typeface="Times New Roman" pitchFamily="18" charset="0"/>
              </a:rPr>
              <a:t>                                          … Garbage to them is gold.</a:t>
            </a:r>
            <a:r>
              <a:rPr lang="en-US" sz="2200" b="1" i="1" dirty="0">
                <a:solidFill>
                  <a:srgbClr val="7030A0"/>
                </a:solidFill>
                <a:cs typeface="Times New Roman" pitchFamily="18" charset="0"/>
              </a:rPr>
              <a:t> </a:t>
            </a:r>
            <a:endParaRPr lang="en-IN" sz="2200" b="1" i="1" dirty="0">
              <a:solidFill>
                <a:srgbClr val="7030A0"/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1EF745A-B7CD-4F6D-A5A6-24E8102BA35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08366" y="0"/>
            <a:ext cx="1478809" cy="1047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370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1665</TotalTime>
  <Words>959</Words>
  <Application>Microsoft Office PowerPoint</Application>
  <PresentationFormat>On-screen Show (4:3)</PresentationFormat>
  <Paragraphs>137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Pratyusa Mishra</cp:lastModifiedBy>
  <cp:revision>16</cp:revision>
  <dcterms:created xsi:type="dcterms:W3CDTF">2020-07-22T07:51:37Z</dcterms:created>
  <dcterms:modified xsi:type="dcterms:W3CDTF">2022-03-29T17:50:53Z</dcterms:modified>
</cp:coreProperties>
</file>