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08" r:id="rId2"/>
    <p:sldId id="356" r:id="rId3"/>
    <p:sldId id="362" r:id="rId4"/>
    <p:sldId id="291" r:id="rId5"/>
    <p:sldId id="363" r:id="rId6"/>
    <p:sldId id="364" r:id="rId7"/>
    <p:sldId id="353" r:id="rId8"/>
    <p:sldId id="3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3955" autoAdjust="0"/>
  </p:normalViewPr>
  <p:slideViewPr>
    <p:cSldViewPr>
      <p:cViewPr>
        <p:scale>
          <a:sx n="58" d="100"/>
          <a:sy n="58" d="100"/>
        </p:scale>
        <p:origin x="944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477CC-B423-4375-8E5E-D616D183B1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0C429EA8-B1B6-4166-BD55-F6E36AFCB4F1}">
      <dgm:prSet phldrT="[Text]"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POSTURAL DEFORMITIES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91841A-F812-42CD-A029-4A512354ADD0}" type="parTrans" cxnId="{E05B477A-8F2B-4A1A-8B98-0AF5D2F214AC}">
      <dgm:prSet/>
      <dgm:spPr/>
      <dgm:t>
        <a:bodyPr/>
        <a:lstStyle/>
        <a:p>
          <a:endParaRPr lang="en-IN"/>
        </a:p>
      </dgm:t>
    </dgm:pt>
    <dgm:pt modelId="{C38C0F11-0516-4D7C-87D9-83E3518804DE}" type="sibTrans" cxnId="{E05B477A-8F2B-4A1A-8B98-0AF5D2F214AC}">
      <dgm:prSet/>
      <dgm:spPr/>
      <dgm:t>
        <a:bodyPr/>
        <a:lstStyle/>
        <a:p>
          <a:endParaRPr lang="en-IN"/>
        </a:p>
      </dgm:t>
    </dgm:pt>
    <dgm:pt modelId="{3FF548A4-2A68-41B1-BE94-C42E4AC4C78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Functional Deformities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B186E8-3422-4752-A768-22C2F73D0445}" type="parTrans" cxnId="{D4B58568-99A6-4E35-A6A9-178A29973BB4}">
      <dgm:prSet/>
      <dgm:spPr/>
      <dgm:t>
        <a:bodyPr/>
        <a:lstStyle/>
        <a:p>
          <a:endParaRPr lang="en-IN"/>
        </a:p>
      </dgm:t>
    </dgm:pt>
    <dgm:pt modelId="{38D763B8-712B-42C2-8476-CC563C6557F1}" type="sibTrans" cxnId="{D4B58568-99A6-4E35-A6A9-178A29973BB4}">
      <dgm:prSet/>
      <dgm:spPr/>
      <dgm:t>
        <a:bodyPr/>
        <a:lstStyle/>
        <a:p>
          <a:endParaRPr lang="en-IN"/>
        </a:p>
      </dgm:t>
    </dgm:pt>
    <dgm:pt modelId="{48AA76E5-8388-4DE1-9723-0D221901A21A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Structural Deformities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91AE937-FF37-4BE2-B540-F1E8049D8A3A}" type="parTrans" cxnId="{8B9F78A0-F92C-4A42-B6D0-34A9071949D4}">
      <dgm:prSet/>
      <dgm:spPr/>
      <dgm:t>
        <a:bodyPr/>
        <a:lstStyle/>
        <a:p>
          <a:endParaRPr lang="en-IN"/>
        </a:p>
      </dgm:t>
    </dgm:pt>
    <dgm:pt modelId="{DAE57B8A-84DE-4193-93FC-6341CA719094}" type="sibTrans" cxnId="{8B9F78A0-F92C-4A42-B6D0-34A9071949D4}">
      <dgm:prSet/>
      <dgm:spPr/>
      <dgm:t>
        <a:bodyPr/>
        <a:lstStyle/>
        <a:p>
          <a:endParaRPr lang="en-IN"/>
        </a:p>
      </dgm:t>
    </dgm:pt>
    <dgm:pt modelId="{CE6EA77D-6E18-4734-8A57-9B3D6F41233E}" type="pres">
      <dgm:prSet presAssocID="{B53477CC-B423-4375-8E5E-D616D183B1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C0A0B9-1B6B-4A23-867E-C8E05B019427}" type="pres">
      <dgm:prSet presAssocID="{0C429EA8-B1B6-4166-BD55-F6E36AFCB4F1}" presName="root1" presStyleCnt="0"/>
      <dgm:spPr/>
    </dgm:pt>
    <dgm:pt modelId="{BA7EB5C4-DE59-4094-855C-70C26771672F}" type="pres">
      <dgm:prSet presAssocID="{0C429EA8-B1B6-4166-BD55-F6E36AFCB4F1}" presName="LevelOneTextNode" presStyleLbl="node0" presStyleIdx="0" presStyleCnt="1">
        <dgm:presLayoutVars>
          <dgm:chPref val="3"/>
        </dgm:presLayoutVars>
      </dgm:prSet>
      <dgm:spPr/>
    </dgm:pt>
    <dgm:pt modelId="{F61B6B75-261B-46AA-A987-FEFE66D77679}" type="pres">
      <dgm:prSet presAssocID="{0C429EA8-B1B6-4166-BD55-F6E36AFCB4F1}" presName="level2hierChild" presStyleCnt="0"/>
      <dgm:spPr/>
    </dgm:pt>
    <dgm:pt modelId="{79373D69-443D-4C94-A14C-1AFD0E4333B8}" type="pres">
      <dgm:prSet presAssocID="{DAB186E8-3422-4752-A768-22C2F73D0445}" presName="conn2-1" presStyleLbl="parChTrans1D2" presStyleIdx="0" presStyleCnt="2"/>
      <dgm:spPr/>
    </dgm:pt>
    <dgm:pt modelId="{AC6AB5ED-0D78-45FD-9B65-8DD16A7AF663}" type="pres">
      <dgm:prSet presAssocID="{DAB186E8-3422-4752-A768-22C2F73D0445}" presName="connTx" presStyleLbl="parChTrans1D2" presStyleIdx="0" presStyleCnt="2"/>
      <dgm:spPr/>
    </dgm:pt>
    <dgm:pt modelId="{575CBF7D-F606-47E0-9736-559EC4D2D970}" type="pres">
      <dgm:prSet presAssocID="{3FF548A4-2A68-41B1-BE94-C42E4AC4C784}" presName="root2" presStyleCnt="0"/>
      <dgm:spPr/>
    </dgm:pt>
    <dgm:pt modelId="{56D87482-47E4-47AE-A390-261042055392}" type="pres">
      <dgm:prSet presAssocID="{3FF548A4-2A68-41B1-BE94-C42E4AC4C784}" presName="LevelTwoTextNode" presStyleLbl="node2" presStyleIdx="0" presStyleCnt="2">
        <dgm:presLayoutVars>
          <dgm:chPref val="3"/>
        </dgm:presLayoutVars>
      </dgm:prSet>
      <dgm:spPr/>
    </dgm:pt>
    <dgm:pt modelId="{44421384-1D4E-4E61-B629-2397230A3F86}" type="pres">
      <dgm:prSet presAssocID="{3FF548A4-2A68-41B1-BE94-C42E4AC4C784}" presName="level3hierChild" presStyleCnt="0"/>
      <dgm:spPr/>
    </dgm:pt>
    <dgm:pt modelId="{D146B226-CF33-402D-8772-E03285C4A161}" type="pres">
      <dgm:prSet presAssocID="{691AE937-FF37-4BE2-B540-F1E8049D8A3A}" presName="conn2-1" presStyleLbl="parChTrans1D2" presStyleIdx="1" presStyleCnt="2"/>
      <dgm:spPr/>
    </dgm:pt>
    <dgm:pt modelId="{B4AF5E25-ED89-4DD2-BCA4-F9628BBC85F2}" type="pres">
      <dgm:prSet presAssocID="{691AE937-FF37-4BE2-B540-F1E8049D8A3A}" presName="connTx" presStyleLbl="parChTrans1D2" presStyleIdx="1" presStyleCnt="2"/>
      <dgm:spPr/>
    </dgm:pt>
    <dgm:pt modelId="{61EB6A6B-7529-4876-AF19-6B1CAA909BD6}" type="pres">
      <dgm:prSet presAssocID="{48AA76E5-8388-4DE1-9723-0D221901A21A}" presName="root2" presStyleCnt="0"/>
      <dgm:spPr/>
    </dgm:pt>
    <dgm:pt modelId="{1FD4FBFB-7F77-4F7F-B088-758B777DE81A}" type="pres">
      <dgm:prSet presAssocID="{48AA76E5-8388-4DE1-9723-0D221901A21A}" presName="LevelTwoTextNode" presStyleLbl="node2" presStyleIdx="1" presStyleCnt="2">
        <dgm:presLayoutVars>
          <dgm:chPref val="3"/>
        </dgm:presLayoutVars>
      </dgm:prSet>
      <dgm:spPr/>
    </dgm:pt>
    <dgm:pt modelId="{CAD46C28-0C1D-4C49-890A-7A17CB5FB296}" type="pres">
      <dgm:prSet presAssocID="{48AA76E5-8388-4DE1-9723-0D221901A21A}" presName="level3hierChild" presStyleCnt="0"/>
      <dgm:spPr/>
    </dgm:pt>
  </dgm:ptLst>
  <dgm:cxnLst>
    <dgm:cxn modelId="{0F82F909-A9BF-4C1A-A26F-FF878DF7BAB8}" type="presOf" srcId="{691AE937-FF37-4BE2-B540-F1E8049D8A3A}" destId="{D146B226-CF33-402D-8772-E03285C4A161}" srcOrd="0" destOrd="0" presId="urn:microsoft.com/office/officeart/2008/layout/HorizontalMultiLevelHierarchy"/>
    <dgm:cxn modelId="{4860EE27-CD6B-4686-AE46-A4D9115F1FB5}" type="presOf" srcId="{DAB186E8-3422-4752-A768-22C2F73D0445}" destId="{AC6AB5ED-0D78-45FD-9B65-8DD16A7AF663}" srcOrd="1" destOrd="0" presId="urn:microsoft.com/office/officeart/2008/layout/HorizontalMultiLevelHierarchy"/>
    <dgm:cxn modelId="{D4B58568-99A6-4E35-A6A9-178A29973BB4}" srcId="{0C429EA8-B1B6-4166-BD55-F6E36AFCB4F1}" destId="{3FF548A4-2A68-41B1-BE94-C42E4AC4C784}" srcOrd="0" destOrd="0" parTransId="{DAB186E8-3422-4752-A768-22C2F73D0445}" sibTransId="{38D763B8-712B-42C2-8476-CC563C6557F1}"/>
    <dgm:cxn modelId="{49327974-8350-437D-83E3-FB2FB150C11C}" type="presOf" srcId="{48AA76E5-8388-4DE1-9723-0D221901A21A}" destId="{1FD4FBFB-7F77-4F7F-B088-758B777DE81A}" srcOrd="0" destOrd="0" presId="urn:microsoft.com/office/officeart/2008/layout/HorizontalMultiLevelHierarchy"/>
    <dgm:cxn modelId="{BE44B779-99CB-4C2B-AA18-E94F8A2B22F8}" type="presOf" srcId="{3FF548A4-2A68-41B1-BE94-C42E4AC4C784}" destId="{56D87482-47E4-47AE-A390-261042055392}" srcOrd="0" destOrd="0" presId="urn:microsoft.com/office/officeart/2008/layout/HorizontalMultiLevelHierarchy"/>
    <dgm:cxn modelId="{E05B477A-8F2B-4A1A-8B98-0AF5D2F214AC}" srcId="{B53477CC-B423-4375-8E5E-D616D183B1D8}" destId="{0C429EA8-B1B6-4166-BD55-F6E36AFCB4F1}" srcOrd="0" destOrd="0" parTransId="{CF91841A-F812-42CD-A029-4A512354ADD0}" sibTransId="{C38C0F11-0516-4D7C-87D9-83E3518804DE}"/>
    <dgm:cxn modelId="{8B9F78A0-F92C-4A42-B6D0-34A9071949D4}" srcId="{0C429EA8-B1B6-4166-BD55-F6E36AFCB4F1}" destId="{48AA76E5-8388-4DE1-9723-0D221901A21A}" srcOrd="1" destOrd="0" parTransId="{691AE937-FF37-4BE2-B540-F1E8049D8A3A}" sibTransId="{DAE57B8A-84DE-4193-93FC-6341CA719094}"/>
    <dgm:cxn modelId="{861C00AC-4875-4B68-B08D-39EF9797DCF6}" type="presOf" srcId="{B53477CC-B423-4375-8E5E-D616D183B1D8}" destId="{CE6EA77D-6E18-4734-8A57-9B3D6F41233E}" srcOrd="0" destOrd="0" presId="urn:microsoft.com/office/officeart/2008/layout/HorizontalMultiLevelHierarchy"/>
    <dgm:cxn modelId="{DBBA00CA-01AA-4188-9374-0BDBBE966314}" type="presOf" srcId="{0C429EA8-B1B6-4166-BD55-F6E36AFCB4F1}" destId="{BA7EB5C4-DE59-4094-855C-70C26771672F}" srcOrd="0" destOrd="0" presId="urn:microsoft.com/office/officeart/2008/layout/HorizontalMultiLevelHierarchy"/>
    <dgm:cxn modelId="{8E4104F2-5072-4B94-A530-1889FF65E40F}" type="presOf" srcId="{DAB186E8-3422-4752-A768-22C2F73D0445}" destId="{79373D69-443D-4C94-A14C-1AFD0E4333B8}" srcOrd="0" destOrd="0" presId="urn:microsoft.com/office/officeart/2008/layout/HorizontalMultiLevelHierarchy"/>
    <dgm:cxn modelId="{151A42FD-A6E9-4AEE-81FB-62F2AE0706D3}" type="presOf" srcId="{691AE937-FF37-4BE2-B540-F1E8049D8A3A}" destId="{B4AF5E25-ED89-4DD2-BCA4-F9628BBC85F2}" srcOrd="1" destOrd="0" presId="urn:microsoft.com/office/officeart/2008/layout/HorizontalMultiLevelHierarchy"/>
    <dgm:cxn modelId="{8CCE98A3-CC5B-4FE8-972C-4CCCF8CCC376}" type="presParOf" srcId="{CE6EA77D-6E18-4734-8A57-9B3D6F41233E}" destId="{97C0A0B9-1B6B-4A23-867E-C8E05B019427}" srcOrd="0" destOrd="0" presId="urn:microsoft.com/office/officeart/2008/layout/HorizontalMultiLevelHierarchy"/>
    <dgm:cxn modelId="{200BCF6B-D6BD-4917-B303-951B5C820E91}" type="presParOf" srcId="{97C0A0B9-1B6B-4A23-867E-C8E05B019427}" destId="{BA7EB5C4-DE59-4094-855C-70C26771672F}" srcOrd="0" destOrd="0" presId="urn:microsoft.com/office/officeart/2008/layout/HorizontalMultiLevelHierarchy"/>
    <dgm:cxn modelId="{96B7187D-40C6-4714-BB38-32553BAC419E}" type="presParOf" srcId="{97C0A0B9-1B6B-4A23-867E-C8E05B019427}" destId="{F61B6B75-261B-46AA-A987-FEFE66D77679}" srcOrd="1" destOrd="0" presId="urn:microsoft.com/office/officeart/2008/layout/HorizontalMultiLevelHierarchy"/>
    <dgm:cxn modelId="{E9A513D7-0A62-4DD0-9259-DE879B937BDC}" type="presParOf" srcId="{F61B6B75-261B-46AA-A987-FEFE66D77679}" destId="{79373D69-443D-4C94-A14C-1AFD0E4333B8}" srcOrd="0" destOrd="0" presId="urn:microsoft.com/office/officeart/2008/layout/HorizontalMultiLevelHierarchy"/>
    <dgm:cxn modelId="{C4D58024-6059-4AE7-9B1D-F7665A3D5A95}" type="presParOf" srcId="{79373D69-443D-4C94-A14C-1AFD0E4333B8}" destId="{AC6AB5ED-0D78-45FD-9B65-8DD16A7AF663}" srcOrd="0" destOrd="0" presId="urn:microsoft.com/office/officeart/2008/layout/HorizontalMultiLevelHierarchy"/>
    <dgm:cxn modelId="{D11693E8-8889-4813-A4DE-57D45C51B5F2}" type="presParOf" srcId="{F61B6B75-261B-46AA-A987-FEFE66D77679}" destId="{575CBF7D-F606-47E0-9736-559EC4D2D970}" srcOrd="1" destOrd="0" presId="urn:microsoft.com/office/officeart/2008/layout/HorizontalMultiLevelHierarchy"/>
    <dgm:cxn modelId="{7C8F1B92-721A-4E1A-BC85-4C91684F4846}" type="presParOf" srcId="{575CBF7D-F606-47E0-9736-559EC4D2D970}" destId="{56D87482-47E4-47AE-A390-261042055392}" srcOrd="0" destOrd="0" presId="urn:microsoft.com/office/officeart/2008/layout/HorizontalMultiLevelHierarchy"/>
    <dgm:cxn modelId="{C489E3F6-961B-44CB-85F6-A597331652E7}" type="presParOf" srcId="{575CBF7D-F606-47E0-9736-559EC4D2D970}" destId="{44421384-1D4E-4E61-B629-2397230A3F86}" srcOrd="1" destOrd="0" presId="urn:microsoft.com/office/officeart/2008/layout/HorizontalMultiLevelHierarchy"/>
    <dgm:cxn modelId="{77DFF3B5-BCC6-416E-8E31-14CC91E9BEE7}" type="presParOf" srcId="{F61B6B75-261B-46AA-A987-FEFE66D77679}" destId="{D146B226-CF33-402D-8772-E03285C4A161}" srcOrd="2" destOrd="0" presId="urn:microsoft.com/office/officeart/2008/layout/HorizontalMultiLevelHierarchy"/>
    <dgm:cxn modelId="{3C2FAA4E-2C86-42AD-98AE-B267D72E14D4}" type="presParOf" srcId="{D146B226-CF33-402D-8772-E03285C4A161}" destId="{B4AF5E25-ED89-4DD2-BCA4-F9628BBC85F2}" srcOrd="0" destOrd="0" presId="urn:microsoft.com/office/officeart/2008/layout/HorizontalMultiLevelHierarchy"/>
    <dgm:cxn modelId="{F32F0CA6-98A7-452C-9F2E-41921139D20D}" type="presParOf" srcId="{F61B6B75-261B-46AA-A987-FEFE66D77679}" destId="{61EB6A6B-7529-4876-AF19-6B1CAA909BD6}" srcOrd="3" destOrd="0" presId="urn:microsoft.com/office/officeart/2008/layout/HorizontalMultiLevelHierarchy"/>
    <dgm:cxn modelId="{B2B299EC-7A46-44EC-A520-660C7CC9DA26}" type="presParOf" srcId="{61EB6A6B-7529-4876-AF19-6B1CAA909BD6}" destId="{1FD4FBFB-7F77-4F7F-B088-758B777DE81A}" srcOrd="0" destOrd="0" presId="urn:microsoft.com/office/officeart/2008/layout/HorizontalMultiLevelHierarchy"/>
    <dgm:cxn modelId="{F00C40A5-8CEB-473E-AC83-B6C13D2BD9CF}" type="presParOf" srcId="{61EB6A6B-7529-4876-AF19-6B1CAA909BD6}" destId="{CAD46C28-0C1D-4C49-890A-7A17CB5FB2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6B226-CF33-402D-8772-E03285C4A161}">
      <dsp:nvSpPr>
        <dsp:cNvPr id="0" name=""/>
        <dsp:cNvSpPr/>
      </dsp:nvSpPr>
      <dsp:spPr>
        <a:xfrm>
          <a:off x="1404794" y="3082256"/>
          <a:ext cx="768344" cy="73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172" y="0"/>
              </a:lnTo>
              <a:lnTo>
                <a:pt x="384172" y="732035"/>
              </a:lnTo>
              <a:lnTo>
                <a:pt x="768344" y="73203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762435" y="3421743"/>
        <a:ext cx="53062" cy="53062"/>
      </dsp:txXfrm>
    </dsp:sp>
    <dsp:sp modelId="{79373D69-443D-4C94-A14C-1AFD0E4333B8}">
      <dsp:nvSpPr>
        <dsp:cNvPr id="0" name=""/>
        <dsp:cNvSpPr/>
      </dsp:nvSpPr>
      <dsp:spPr>
        <a:xfrm>
          <a:off x="1404794" y="2350220"/>
          <a:ext cx="768344" cy="732035"/>
        </a:xfrm>
        <a:custGeom>
          <a:avLst/>
          <a:gdLst/>
          <a:ahLst/>
          <a:cxnLst/>
          <a:rect l="0" t="0" r="0" b="0"/>
          <a:pathLst>
            <a:path>
              <a:moveTo>
                <a:pt x="0" y="732035"/>
              </a:moveTo>
              <a:lnTo>
                <a:pt x="384172" y="732035"/>
              </a:lnTo>
              <a:lnTo>
                <a:pt x="384172" y="0"/>
              </a:lnTo>
              <a:lnTo>
                <a:pt x="76834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762435" y="2689707"/>
        <a:ext cx="53062" cy="53062"/>
      </dsp:txXfrm>
    </dsp:sp>
    <dsp:sp modelId="{BA7EB5C4-DE59-4094-855C-70C26771672F}">
      <dsp:nvSpPr>
        <dsp:cNvPr id="0" name=""/>
        <dsp:cNvSpPr/>
      </dsp:nvSpPr>
      <dsp:spPr>
        <a:xfrm rot="16200000">
          <a:off x="-2263091" y="2496627"/>
          <a:ext cx="6164513" cy="11712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latin typeface="Cambria" panose="02040503050406030204" pitchFamily="18" charset="0"/>
              <a:ea typeface="Cambria" panose="02040503050406030204" pitchFamily="18" charset="0"/>
            </a:rPr>
            <a:t>POSTURAL DEFORMITIES</a:t>
          </a:r>
          <a:endParaRPr lang="en-IN" sz="4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-2263091" y="2496627"/>
        <a:ext cx="6164513" cy="1171257"/>
      </dsp:txXfrm>
    </dsp:sp>
    <dsp:sp modelId="{56D87482-47E4-47AE-A390-261042055392}">
      <dsp:nvSpPr>
        <dsp:cNvPr id="0" name=""/>
        <dsp:cNvSpPr/>
      </dsp:nvSpPr>
      <dsp:spPr>
        <a:xfrm>
          <a:off x="2173138" y="1764591"/>
          <a:ext cx="3841724" cy="11712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Cambria" panose="02040503050406030204" pitchFamily="18" charset="0"/>
              <a:ea typeface="Cambria" panose="02040503050406030204" pitchFamily="18" charset="0"/>
            </a:rPr>
            <a:t>Functional Deformities</a:t>
          </a:r>
          <a:endParaRPr lang="en-IN" sz="4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3138" y="1764591"/>
        <a:ext cx="3841724" cy="1171257"/>
      </dsp:txXfrm>
    </dsp:sp>
    <dsp:sp modelId="{1FD4FBFB-7F77-4F7F-B088-758B777DE81A}">
      <dsp:nvSpPr>
        <dsp:cNvPr id="0" name=""/>
        <dsp:cNvSpPr/>
      </dsp:nvSpPr>
      <dsp:spPr>
        <a:xfrm>
          <a:off x="2173138" y="3228663"/>
          <a:ext cx="3841724" cy="11712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Cambria" panose="02040503050406030204" pitchFamily="18" charset="0"/>
              <a:ea typeface="Cambria" panose="02040503050406030204" pitchFamily="18" charset="0"/>
            </a:rPr>
            <a:t>Structural Deformities</a:t>
          </a:r>
          <a:endParaRPr lang="en-IN" sz="4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3138" y="3228663"/>
        <a:ext cx="3841724" cy="117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5137" y="19812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DERORMITIES</a:t>
            </a:r>
            <a:endParaRPr lang="en-IN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3C967-2DF5-4DF3-8588-B74965E3F9A8}"/>
              </a:ext>
            </a:extLst>
          </p:cNvPr>
          <p:cNvSpPr txBox="1"/>
          <p:nvPr/>
        </p:nvSpPr>
        <p:spPr>
          <a:xfrm>
            <a:off x="457200" y="3911931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05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CHILDREN AND WOMEN IN SPORTS</a:t>
            </a:r>
            <a:endParaRPr lang="en-US"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39F0C066-2480-4471-9272-EF2622F8FF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A1837-0D13-4F20-9FAB-C89ED5EEF42E}"/>
              </a:ext>
            </a:extLst>
          </p:cNvPr>
          <p:cNvSpPr txBox="1"/>
          <p:nvPr/>
        </p:nvSpPr>
        <p:spPr>
          <a:xfrm>
            <a:off x="2181069" y="0"/>
            <a:ext cx="7829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3100"/>
            </a:pPr>
            <a:r>
              <a:rPr lang="en-I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2F863416-DC6A-4ACE-89E0-83D0E581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189876"/>
            <a:ext cx="6076012" cy="6668123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B67F275-6535-4E4F-B11A-5D2466B3E53C}"/>
              </a:ext>
            </a:extLst>
          </p:cNvPr>
          <p:cNvSpPr/>
          <p:nvPr/>
        </p:nvSpPr>
        <p:spPr>
          <a:xfrm>
            <a:off x="5867400" y="1219200"/>
            <a:ext cx="6076012" cy="1371600"/>
          </a:xfrm>
          <a:prstGeom prst="wedgeRectCallout">
            <a:avLst>
              <a:gd name="adj1" fmla="val -87316"/>
              <a:gd name="adj2" fmla="val -101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189" indent="-457189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sz="2000" b="1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WE WILL BE ABLE TO KNOW ABOUT THE ‘CORRECTIVE MEASURES FOR ALL DEFORMITIES.’</a:t>
            </a: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58BF8BEE-5396-4ED5-A3F6-B5D871F8C7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31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7D94A7-BDF6-43F5-955E-6F764E97884F}"/>
              </a:ext>
            </a:extLst>
          </p:cNvPr>
          <p:cNvSpPr txBox="1"/>
          <p:nvPr/>
        </p:nvSpPr>
        <p:spPr>
          <a:xfrm>
            <a:off x="2476500" y="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ACTIVITIES AS A CORRECTIVE MEASURE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F7DC07-011B-4FC4-8797-11514E1D4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754944"/>
              </p:ext>
            </p:extLst>
          </p:nvPr>
        </p:nvGraphicFramePr>
        <p:xfrm>
          <a:off x="-152400" y="520171"/>
          <a:ext cx="6248400" cy="616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1629927-3617-472B-89AA-2BC698A42E8F}"/>
              </a:ext>
            </a:extLst>
          </p:cNvPr>
          <p:cNvSpPr/>
          <p:nvPr/>
        </p:nvSpPr>
        <p:spPr>
          <a:xfrm>
            <a:off x="7467600" y="1828800"/>
            <a:ext cx="4648200" cy="1371600"/>
          </a:xfrm>
          <a:prstGeom prst="wedgeRoundRectCallout">
            <a:avLst>
              <a:gd name="adj1" fmla="val -83662"/>
              <a:gd name="adj2" fmla="val 2815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Only the soft tissues, i.e., the muscles and the ligaments are affected.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correction is possible through various corrective measure.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FE04931-018F-47A8-8FFA-74A97043CD13}"/>
              </a:ext>
            </a:extLst>
          </p:cNvPr>
          <p:cNvSpPr/>
          <p:nvPr/>
        </p:nvSpPr>
        <p:spPr>
          <a:xfrm>
            <a:off x="7467600" y="4048539"/>
            <a:ext cx="4648200" cy="1371600"/>
          </a:xfrm>
          <a:prstGeom prst="wedgeRoundRectCallout">
            <a:avLst>
              <a:gd name="adj1" fmla="val -84739"/>
              <a:gd name="adj2" fmla="val -2184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bone structure is affected.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This type of deformities can be corrected by surgery only.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76DFB14F-DD93-4FEA-ACCE-26B2E5ABCD5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3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4" y="38100"/>
            <a:ext cx="636844" cy="6781800"/>
          </a:xfrm>
        </p:spPr>
        <p:txBody>
          <a:bodyPr vert="vert270">
            <a:no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DEFORMITIES</a:t>
            </a:r>
          </a:p>
        </p:txBody>
      </p:sp>
      <p:pic>
        <p:nvPicPr>
          <p:cNvPr id="7" name="Content Placeholder 6" descr="Back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51038" y="3391743"/>
            <a:ext cx="504162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07aab6c7b02c3e8e29945e118aca2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581" y="3398346"/>
            <a:ext cx="504162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C567FB-6A4B-4095-B83F-01A3049822F5}"/>
              </a:ext>
            </a:extLst>
          </p:cNvPr>
          <p:cNvSpPr txBox="1">
            <a:spLocks/>
          </p:cNvSpPr>
          <p:nvPr/>
        </p:nvSpPr>
        <p:spPr>
          <a:xfrm>
            <a:off x="3371850" y="0"/>
            <a:ext cx="5448300" cy="62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KYPHOSIS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CB59BC-6338-48B4-A9AE-31EB65B2BF39}"/>
              </a:ext>
            </a:extLst>
          </p:cNvPr>
          <p:cNvSpPr txBox="1">
            <a:spLocks/>
          </p:cNvSpPr>
          <p:nvPr/>
        </p:nvSpPr>
        <p:spPr>
          <a:xfrm>
            <a:off x="888859" y="937125"/>
            <a:ext cx="11303141" cy="311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Lay on the belly and put your hands behind the neck, then a partner will pull your hands backwards.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Lie down in the prone position, and perform DHANURASANA regularly.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CHAKRASANA &amp; BHUJANGASANA is recommended.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Swimming is recommended.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Finger behind back and pull your shoulders upward and backward. 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Always keep a pillow under your back while sleeping.</a:t>
            </a:r>
          </a:p>
        </p:txBody>
      </p:sp>
      <p:pic>
        <p:nvPicPr>
          <p:cNvPr id="11" name="Google Shape;63;p14">
            <a:extLst>
              <a:ext uri="{FF2B5EF4-FFF2-40B4-BE49-F238E27FC236}">
                <a16:creationId xmlns:a16="http://schemas.microsoft.com/office/drawing/2014/main" id="{8452DD57-9AE1-4936-A8DC-B138868737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400x400_10_Yoga_Poses_That_Can_Improve_the_Health_of_your_Thyroid_Plow_Pose.gif">
            <a:extLst>
              <a:ext uri="{FF2B5EF4-FFF2-40B4-BE49-F238E27FC236}">
                <a16:creationId xmlns:a16="http://schemas.microsoft.com/office/drawing/2014/main" id="{F238F3CD-0C76-44D7-A0FC-15A7615F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44" y="3388146"/>
            <a:ext cx="5257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orward-fold-5989fe260d327a00115d1905.gif">
            <a:extLst>
              <a:ext uri="{FF2B5EF4-FFF2-40B4-BE49-F238E27FC236}">
                <a16:creationId xmlns:a16="http://schemas.microsoft.com/office/drawing/2014/main" id="{95E2F034-F713-47E4-8E96-39C3206F3A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276" y="3420777"/>
            <a:ext cx="5257800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07F7E6-928B-47E9-8A26-6A5CFCCF365B}"/>
              </a:ext>
            </a:extLst>
          </p:cNvPr>
          <p:cNvSpPr txBox="1">
            <a:spLocks/>
          </p:cNvSpPr>
          <p:nvPr/>
        </p:nvSpPr>
        <p:spPr>
          <a:xfrm>
            <a:off x="3467100" y="19319"/>
            <a:ext cx="5257800" cy="62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LORDOSIS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05F69-4F47-489E-8D86-30F2E827D6E9}"/>
              </a:ext>
            </a:extLst>
          </p:cNvPr>
          <p:cNvSpPr txBox="1"/>
          <p:nvPr/>
        </p:nvSpPr>
        <p:spPr>
          <a:xfrm>
            <a:off x="1080319" y="918289"/>
            <a:ext cx="10945556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Lie down in prone position, with hands under abdomen. Then keep hips and shoulder down, press your hands up on the abdomen and raise the lower back.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From standing position, bend forward from hip level. Repeat this exercise for 10 times.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You should lie down in supine position,(back) then should raise your legs at 45 degree angle.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sit-ups regularly.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HALASANA should be performed regularly.</a:t>
            </a: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3B9F4DBA-5380-4B12-A853-26A893E3BE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77BD96A-C7AB-4A21-8430-52DFAD0E13E8}"/>
              </a:ext>
            </a:extLst>
          </p:cNvPr>
          <p:cNvSpPr txBox="1">
            <a:spLocks/>
          </p:cNvSpPr>
          <p:nvPr/>
        </p:nvSpPr>
        <p:spPr>
          <a:xfrm>
            <a:off x="61794" y="38100"/>
            <a:ext cx="636844" cy="6781800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DEFORMITIES</a:t>
            </a:r>
            <a:endParaRPr lang="en-US" sz="2800" b="1" dirty="0">
              <a:ln w="0"/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30 Bird Dog Exercise GIFs | Find the best GIF on Gfycat">
            <a:extLst>
              <a:ext uri="{FF2B5EF4-FFF2-40B4-BE49-F238E27FC236}">
                <a16:creationId xmlns:a16="http://schemas.microsoft.com/office/drawing/2014/main" id="{6DE84201-7EDB-4D18-88BC-37F674CF1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19" y="3299792"/>
            <a:ext cx="5029200" cy="3558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d1f5a5467d48bba79daae223fc5da88.gif">
            <a:extLst>
              <a:ext uri="{FF2B5EF4-FFF2-40B4-BE49-F238E27FC236}">
                <a16:creationId xmlns:a16="http://schemas.microsoft.com/office/drawing/2014/main" id="{58C8232C-9DB4-4150-AA53-35430198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261692"/>
            <a:ext cx="5029200" cy="3558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41E976-2B01-4E10-986A-355560D58FA6}"/>
              </a:ext>
            </a:extLst>
          </p:cNvPr>
          <p:cNvSpPr txBox="1">
            <a:spLocks/>
          </p:cNvSpPr>
          <p:nvPr/>
        </p:nvSpPr>
        <p:spPr>
          <a:xfrm>
            <a:off x="3581400" y="0"/>
            <a:ext cx="5029200" cy="62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SCOLIOSIS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159D5-D975-4A11-B231-7AA3A6EBAFBC}"/>
              </a:ext>
            </a:extLst>
          </p:cNvPr>
          <p:cNvSpPr txBox="1"/>
          <p:nvPr/>
        </p:nvSpPr>
        <p:spPr>
          <a:xfrm>
            <a:off x="1295735" y="762000"/>
            <a:ext cx="8489674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Arm and leg raises.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Latissimus dorsi stretch.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Practice alternate toe-touch.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For the curve of ‘C’ bend in the opposite direction of the curve.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Swimming with breast-stroke techniques is the best.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 plank.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4A536AA8-F0A1-4AF9-A86D-876AF5D9F3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B5E132-AD5C-4B8E-8102-85DA489B7534}"/>
              </a:ext>
            </a:extLst>
          </p:cNvPr>
          <p:cNvSpPr txBox="1">
            <a:spLocks/>
          </p:cNvSpPr>
          <p:nvPr/>
        </p:nvSpPr>
        <p:spPr>
          <a:xfrm>
            <a:off x="61794" y="38100"/>
            <a:ext cx="636844" cy="6781800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DEFORMITIES</a:t>
            </a:r>
            <a:endParaRPr lang="en-US" sz="2800" b="1" dirty="0">
              <a:ln w="0"/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11 [licensed for non-commercial use only] / Grade 11-1">
            <a:extLst>
              <a:ext uri="{FF2B5EF4-FFF2-40B4-BE49-F238E27FC236}">
                <a16:creationId xmlns:a16="http://schemas.microsoft.com/office/drawing/2014/main" id="{5EA39C87-A5BA-428B-85AD-8157E1E89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28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E2FE9-6499-4CB5-AF37-C91600AF6099}"/>
              </a:ext>
            </a:extLst>
          </p:cNvPr>
          <p:cNvSpPr txBox="1"/>
          <p:nvPr/>
        </p:nvSpPr>
        <p:spPr>
          <a:xfrm>
            <a:off x="-1" y="2438400"/>
            <a:ext cx="11854724" cy="243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corrective measures for kyphosis.</a:t>
            </a:r>
          </a:p>
          <a:p>
            <a:pPr marL="457189" indent="-457189">
              <a:lnSpc>
                <a:spcPct val="200000"/>
              </a:lnSpc>
              <a:buFontTx/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corrective measures for Lordosis.</a:t>
            </a:r>
          </a:p>
          <a:p>
            <a:pPr marL="457189" indent="-457189">
              <a:lnSpc>
                <a:spcPct val="200000"/>
              </a:lnSpc>
              <a:buFontTx/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corrective measures for Scoliosis.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71D41D53-D91A-49AB-B75B-C9498FD590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28600" y="1647900"/>
            <a:ext cx="11125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00DEA7EB-ADC1-4B89-8B56-536A566E97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7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</TotalTime>
  <Words>329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Imprint MT Shadow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CORRECTIVE MEASURES FOR POSTURAL DEFORMITIES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699</cp:revision>
  <dcterms:created xsi:type="dcterms:W3CDTF">2020-05-07T03:12:15Z</dcterms:created>
  <dcterms:modified xsi:type="dcterms:W3CDTF">2021-12-15T15:45:24Z</dcterms:modified>
</cp:coreProperties>
</file>