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08" r:id="rId2"/>
    <p:sldId id="39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407" r:id="rId12"/>
    <p:sldId id="297" r:id="rId13"/>
    <p:sldId id="320" r:id="rId14"/>
    <p:sldId id="378" r:id="rId15"/>
    <p:sldId id="327" r:id="rId16"/>
    <p:sldId id="377" r:id="rId17"/>
    <p:sldId id="290" r:id="rId18"/>
    <p:sldId id="396" r:id="rId19"/>
    <p:sldId id="349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56" r:id="rId35"/>
    <p:sldId id="397" r:id="rId36"/>
    <p:sldId id="376" r:id="rId37"/>
    <p:sldId id="299" r:id="rId38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13"/>
  </p:normalViewPr>
  <p:slideViewPr>
    <p:cSldViewPr snapToGrid="0" snapToObjects="1">
      <p:cViewPr varScale="1">
        <p:scale>
          <a:sx n="82" d="100"/>
          <a:sy n="82" d="100"/>
        </p:scale>
        <p:origin x="81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>
                <a:solidFill>
                  <a:srgbClr val="FF0000"/>
                </a:solidFill>
              </a:rPr>
              <a:t>Deficiency</a:t>
            </a:r>
            <a:r>
              <a:rPr lang="en-US" sz="1100" baseline="0" dirty="0">
                <a:solidFill>
                  <a:srgbClr val="FF0000"/>
                </a:solidFill>
              </a:rPr>
              <a:t> of vitamins</a:t>
            </a:r>
            <a:endParaRPr lang="en-IN" sz="1100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44-4987-BAC4-35705AA9F5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844-4987-BAC4-35705AA9F5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844-4987-BAC4-35705AA9F5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844-4987-BAC4-35705AA9F57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D</c:v>
                </c:pt>
                <c:pt idx="2">
                  <c:v>E</c:v>
                </c:pt>
                <c:pt idx="3">
                  <c:v>K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44-4987-BAC4-35705AA9F5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528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84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3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3B4B7-B267-41E3-8F37-7B92EA14B396}"/>
              </a:ext>
            </a:extLst>
          </p:cNvPr>
          <p:cNvSpPr txBox="1"/>
          <p:nvPr/>
        </p:nvSpPr>
        <p:spPr>
          <a:xfrm>
            <a:off x="1" y="617369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What type of questions are asked in 12</a:t>
            </a:r>
            <a:r>
              <a:rPr lang="en-US" sz="3200" baseline="30000" dirty="0">
                <a:solidFill>
                  <a:srgbClr val="FF0000"/>
                </a:solidFill>
                <a:latin typeface="Colonna MT" panose="04020805060202030203" pitchFamily="82" charset="0"/>
              </a:rPr>
              <a:t>th</a:t>
            </a:r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 board exam (Term 1)?</a:t>
            </a:r>
            <a:endParaRPr lang="en-IN" sz="32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CA2A0-B921-4C0B-AB45-773187B06CED}"/>
              </a:ext>
            </a:extLst>
          </p:cNvPr>
          <p:cNvSpPr txBox="1"/>
          <p:nvPr/>
        </p:nvSpPr>
        <p:spPr>
          <a:xfrm>
            <a:off x="2378751" y="1694587"/>
            <a:ext cx="43864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MULTIPLE-CHOICE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MATCH THE FOLLOWING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ASSERTION-REASON TYPE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DATA-BASED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PICTURE-BASED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800" b="1" dirty="0">
                <a:latin typeface="Colonna MT" panose="04020805060202030203" pitchFamily="82" charset="0"/>
              </a:rPr>
              <a:t>CASE-BASED QUESTIONS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83421771-5FBB-48F5-84D9-1589001CBD28}"/>
              </a:ext>
            </a:extLst>
          </p:cNvPr>
          <p:cNvSpPr/>
          <p:nvPr/>
        </p:nvSpPr>
        <p:spPr>
          <a:xfrm>
            <a:off x="734518" y="1660509"/>
            <a:ext cx="1544735" cy="1822480"/>
          </a:xfrm>
          <a:prstGeom prst="leftBrace">
            <a:avLst>
              <a:gd name="adj1" fmla="val 47699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4BDE1-296C-4AA4-B66B-FEB72A09FBF8}"/>
              </a:ext>
            </a:extLst>
          </p:cNvPr>
          <p:cNvSpPr txBox="1"/>
          <p:nvPr/>
        </p:nvSpPr>
        <p:spPr>
          <a:xfrm>
            <a:off x="0" y="1251741"/>
            <a:ext cx="923330" cy="26400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lonna MT" panose="04020805060202030203" pitchFamily="82" charset="0"/>
              </a:rPr>
              <a:t>ALL MCQ</a:t>
            </a:r>
            <a:endParaRPr lang="en-IN" sz="4800" b="1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3BD206D0-6252-42DD-8D8A-B72DBF19F0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6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6B14DF-89DF-4EC8-BD3C-D7405C4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400987"/>
            <a:ext cx="3683603" cy="43415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B944B-3B05-48D2-87AB-34B081516C29}"/>
              </a:ext>
            </a:extLst>
          </p:cNvPr>
          <p:cNvSpPr txBox="1"/>
          <p:nvPr/>
        </p:nvSpPr>
        <p:spPr>
          <a:xfrm>
            <a:off x="1937478" y="0"/>
            <a:ext cx="5269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PICTURE-BASED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536A1-8905-4789-8464-1F0425DF649A}"/>
              </a:ext>
            </a:extLst>
          </p:cNvPr>
          <p:cNvSpPr txBox="1"/>
          <p:nvPr/>
        </p:nvSpPr>
        <p:spPr>
          <a:xfrm>
            <a:off x="3162923" y="712509"/>
            <a:ext cx="54639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b="1" dirty="0">
                <a:solidFill>
                  <a:srgbClr val="FFC000"/>
                </a:solidFill>
              </a:rPr>
              <a:t>Identify the food item, answer the following questions.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7AC27-CDCF-410E-B6B5-703D1DC395CC}"/>
              </a:ext>
            </a:extLst>
          </p:cNvPr>
          <p:cNvSpPr txBox="1"/>
          <p:nvPr/>
        </p:nvSpPr>
        <p:spPr>
          <a:xfrm>
            <a:off x="3934918" y="1107117"/>
            <a:ext cx="5085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Which vitamin we can found very high in this food?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If you don’t take this food may be the deficiency of ___</a:t>
            </a:r>
            <a:endParaRPr lang="en-IN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This food items helps us _____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9FF7A-1861-4618-A204-7B6F9D16ED6A}"/>
              </a:ext>
            </a:extLst>
          </p:cNvPr>
          <p:cNvSpPr txBox="1"/>
          <p:nvPr/>
        </p:nvSpPr>
        <p:spPr>
          <a:xfrm>
            <a:off x="3934918" y="2742996"/>
            <a:ext cx="50217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FE73"/>
                </a:solidFill>
              </a:rPr>
              <a:t>ANSWER –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Vitamin C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Scurvy</a:t>
            </a: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00B050"/>
                </a:solidFill>
              </a:rPr>
              <a:t>Wounds are healed, increasing the metabolic rate.</a:t>
            </a:r>
            <a:endParaRPr lang="en-IN" b="1" dirty="0">
              <a:solidFill>
                <a:srgbClr val="00B050"/>
              </a:solidFill>
            </a:endParaRP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EF3D4568-0B27-4105-8102-EC391C15D0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01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B7102-EA4E-449F-A26E-A212FB9A99B5}"/>
              </a:ext>
            </a:extLst>
          </p:cNvPr>
          <p:cNvSpPr txBox="1"/>
          <p:nvPr/>
        </p:nvSpPr>
        <p:spPr>
          <a:xfrm>
            <a:off x="2286000" y="-2711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CASE-BASED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81C74-7302-480E-AE72-8A615ECCAFF6}"/>
              </a:ext>
            </a:extLst>
          </p:cNvPr>
          <p:cNvSpPr txBox="1"/>
          <p:nvPr/>
        </p:nvSpPr>
        <p:spPr>
          <a:xfrm>
            <a:off x="501916" y="654392"/>
            <a:ext cx="8124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Colonna MT" panose="04020805060202030203" pitchFamily="82" charset="0"/>
              </a:rPr>
              <a:t>The Body Mass Index or the BMI of a male was found to be 30.1.</a:t>
            </a:r>
            <a:endParaRPr lang="en-IN" sz="2400" b="1" dirty="0">
              <a:solidFill>
                <a:srgbClr val="00B0F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6CA12-B551-4E5B-995E-69DAC5D01D8A}"/>
              </a:ext>
            </a:extLst>
          </p:cNvPr>
          <p:cNvSpPr txBox="1"/>
          <p:nvPr/>
        </p:nvSpPr>
        <p:spPr>
          <a:xfrm>
            <a:off x="2420910" y="1066095"/>
            <a:ext cx="43021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C000"/>
                </a:solidFill>
              </a:rPr>
              <a:t>On the basis of the case given, answer the following questions:</a:t>
            </a:r>
            <a:endParaRPr lang="en-IN" sz="1050" b="1" dirty="0">
              <a:solidFill>
                <a:srgbClr val="FFC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AE9A5-1729-4C27-8F53-4438588C05F2}"/>
              </a:ext>
            </a:extLst>
          </p:cNvPr>
          <p:cNvSpPr txBox="1"/>
          <p:nvPr/>
        </p:nvSpPr>
        <p:spPr>
          <a:xfrm>
            <a:off x="0" y="129924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lonna MT" panose="04020805060202030203" pitchFamily="82" charset="0"/>
              </a:rPr>
              <a:t>1. In which category does the person fall?</a:t>
            </a:r>
            <a:endParaRPr lang="en-IN" sz="2000" b="1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05196-648C-4178-A62D-E84D57FE6DCE}"/>
              </a:ext>
            </a:extLst>
          </p:cNvPr>
          <p:cNvSpPr txBox="1"/>
          <p:nvPr/>
        </p:nvSpPr>
        <p:spPr>
          <a:xfrm>
            <a:off x="0" y="2096486"/>
            <a:ext cx="8439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lonna MT" panose="04020805060202030203" pitchFamily="82" charset="0"/>
              </a:rPr>
              <a:t>2. What does the person need to do in order to achieve the ideal weight?</a:t>
            </a:r>
            <a:endParaRPr lang="en-IN" sz="2000" b="1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ED61DF-9345-468D-AA69-76063B83B8DF}"/>
              </a:ext>
            </a:extLst>
          </p:cNvPr>
          <p:cNvSpPr txBox="1"/>
          <p:nvPr/>
        </p:nvSpPr>
        <p:spPr>
          <a:xfrm>
            <a:off x="0" y="3677295"/>
            <a:ext cx="6235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lonna MT" panose="04020805060202030203" pitchFamily="82" charset="0"/>
              </a:rPr>
              <a:t>3. The ideal BMI for a person should lie between ……. </a:t>
            </a:r>
            <a:endParaRPr lang="en-IN" sz="2000" b="1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8F5EFC-BE44-4CD5-BC2C-30A3613DEF2F}"/>
              </a:ext>
            </a:extLst>
          </p:cNvPr>
          <p:cNvSpPr txBox="1"/>
          <p:nvPr/>
        </p:nvSpPr>
        <p:spPr>
          <a:xfrm>
            <a:off x="0" y="1699351"/>
            <a:ext cx="8770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(a) Normal weight (b) Overweight (c) Obesity class 1 (d) Obesity class 2</a:t>
            </a:r>
            <a:endParaRPr lang="en-IN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5A1BBD-2CA0-475F-8226-666063F330BC}"/>
              </a:ext>
            </a:extLst>
          </p:cNvPr>
          <p:cNvSpPr txBox="1"/>
          <p:nvPr/>
        </p:nvSpPr>
        <p:spPr>
          <a:xfrm>
            <a:off x="0" y="2476966"/>
            <a:ext cx="7959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b="1" dirty="0"/>
              <a:t>Have a normal and wise attitude towards food selection and portion.</a:t>
            </a:r>
          </a:p>
          <a:p>
            <a:pPr marL="342900" indent="-342900">
              <a:buAutoNum type="alphaLcParenBoth"/>
            </a:pPr>
            <a:r>
              <a:rPr lang="en-US" sz="1600" b="1" dirty="0"/>
              <a:t>Have only cooked carrots</a:t>
            </a:r>
          </a:p>
          <a:p>
            <a:pPr marL="342900" indent="-342900">
              <a:buAutoNum type="alphaLcParenBoth"/>
            </a:pPr>
            <a:r>
              <a:rPr lang="en-US" sz="1600" b="1" dirty="0"/>
              <a:t>Only opt for fat-free products and avoid potato. </a:t>
            </a:r>
          </a:p>
          <a:p>
            <a:pPr marL="342900" indent="-342900">
              <a:buAutoNum type="alphaLcParenBoth"/>
            </a:pPr>
            <a:r>
              <a:rPr lang="en-US" sz="1600" b="1" dirty="0"/>
              <a:t>Reduce the calorie intake to nil. </a:t>
            </a:r>
            <a:endParaRPr lang="en-IN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5FBE96-C29A-4BB8-9385-FBD9638575C0}"/>
              </a:ext>
            </a:extLst>
          </p:cNvPr>
          <p:cNvSpPr txBox="1"/>
          <p:nvPr/>
        </p:nvSpPr>
        <p:spPr>
          <a:xfrm>
            <a:off x="0" y="4071768"/>
            <a:ext cx="55257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dirty="0"/>
              <a:t>(a) 25 – 29.9 (b) 18.3 – 24.9 (c) &lt; 20 (d) &lt; 40</a:t>
            </a:r>
            <a:endParaRPr lang="en-IN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9225FF-8867-47AE-B0A7-3D3B53664350}"/>
              </a:ext>
            </a:extLst>
          </p:cNvPr>
          <p:cNvSpPr txBox="1"/>
          <p:nvPr/>
        </p:nvSpPr>
        <p:spPr>
          <a:xfrm>
            <a:off x="2450890" y="4520615"/>
            <a:ext cx="4242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FE73"/>
                </a:solidFill>
              </a:rPr>
              <a:t>Answer – 1 (c), 2 (a), 3 (b)</a:t>
            </a:r>
            <a:endParaRPr lang="en-IN" sz="2400" b="1" dirty="0">
              <a:solidFill>
                <a:srgbClr val="00FE73"/>
              </a:solidFill>
            </a:endParaRPr>
          </a:p>
        </p:txBody>
      </p:sp>
      <p:pic>
        <p:nvPicPr>
          <p:cNvPr id="13" name="Google Shape;63;p14">
            <a:extLst>
              <a:ext uri="{FF2B5EF4-FFF2-40B4-BE49-F238E27FC236}">
                <a16:creationId xmlns:a16="http://schemas.microsoft.com/office/drawing/2014/main" id="{4317684D-73D3-422E-A3DD-61D132E5BD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0" y="2999895"/>
            <a:ext cx="8136610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SUBJECT : PHYSICAL EDUCATION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NUMBER: 2</a:t>
            </a:r>
            <a:endParaRPr sz="1600" b="1" dirty="0">
              <a:solidFill>
                <a:srgbClr val="7030A0"/>
              </a:solidFill>
              <a:latin typeface="Miriam Fixed" panose="020B0509050101010101" pitchFamily="49" charset="-79"/>
              <a:cs typeface="Miriam Fixed" panose="020B0509050101010101" pitchFamily="49" charset="-79"/>
            </a:endParaRPr>
          </a:p>
          <a:p>
            <a:r>
              <a:rPr lang="en" sz="1600" b="1" dirty="0">
                <a:solidFill>
                  <a:srgbClr val="7030A0"/>
                </a:solidFill>
                <a:latin typeface="Miriam Fixed" panose="020B0509050101010101" pitchFamily="49" charset="-79"/>
                <a:cs typeface="Miriam Fixed" panose="020B0509050101010101" pitchFamily="49" charset="-79"/>
              </a:rPr>
              <a:t>CHAPTER NAME : </a:t>
            </a:r>
            <a:r>
              <a:rPr lang="en-IN" sz="1600" b="1" dirty="0">
                <a:solidFill>
                  <a:srgbClr val="7030A0"/>
                </a:solidFill>
                <a:latin typeface="Miriam Fixed" panose="020B0509050101010101" pitchFamily="49" charset="-79"/>
                <a:ea typeface="Calibri"/>
                <a:cs typeface="Miriam Fixed" panose="020B0509050101010101" pitchFamily="49" charset="-79"/>
                <a:sym typeface="Calibri"/>
              </a:rPr>
              <a:t>SPORTS &amp; NUTRITION</a:t>
            </a:r>
            <a:endParaRPr lang="en-IN" sz="1600" b="1" i="0" u="none" strike="noStrike" cap="none" dirty="0">
              <a:solidFill>
                <a:srgbClr val="7030A0"/>
              </a:solidFill>
              <a:latin typeface="Miriam Fixed" panose="020B0509050101010101" pitchFamily="49" charset="-79"/>
              <a:ea typeface="Calibri"/>
              <a:cs typeface="Miriam Fixed" panose="020B0509050101010101" pitchFamily="49" charset="-79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700D7-66B5-4354-AACA-CFF71DD0B8F9}"/>
              </a:ext>
            </a:extLst>
          </p:cNvPr>
          <p:cNvSpPr txBox="1"/>
          <p:nvPr/>
        </p:nvSpPr>
        <p:spPr>
          <a:xfrm>
            <a:off x="0" y="1050481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MEANING OF HEALTHY WEIGHT</a:t>
            </a:r>
          </a:p>
        </p:txBody>
      </p:sp>
      <p:pic>
        <p:nvPicPr>
          <p:cNvPr id="6" name="Google Shape;55;p13">
            <a:extLst>
              <a:ext uri="{FF2B5EF4-FFF2-40B4-BE49-F238E27FC236}">
                <a16:creationId xmlns:a16="http://schemas.microsoft.com/office/drawing/2014/main" id="{F1B45A95-A531-4593-9E7D-60EE884D2C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341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3000">
              <a:srgbClr val="00B050"/>
            </a:gs>
            <a:gs pos="49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0" y="737209"/>
            <a:ext cx="5302999" cy="3008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the ‘</a:t>
            </a: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MEANING OF HEALTHY WEIGHT’.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</a:t>
            </a: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‘</a:t>
            </a:r>
            <a:r>
              <a:rPr lang="en-US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METHODS OF CONTROL HEALTHY BODY WEIGHT</a:t>
            </a:r>
            <a:r>
              <a:rPr lang="en-IN" sz="16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’.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‘BMI’.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interest among the students to Perform exercise every day for maintains healthy body weight.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37C7C53-6815-424D-8540-C7881D6F9C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5CB6DB-E6A7-49E9-8347-287768144920}"/>
              </a:ext>
            </a:extLst>
          </p:cNvPr>
          <p:cNvSpPr txBox="1"/>
          <p:nvPr/>
        </p:nvSpPr>
        <p:spPr>
          <a:xfrm>
            <a:off x="-7565" y="27125"/>
            <a:ext cx="615553" cy="47806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IDEAL BODY WEIGHT ?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ablet with solid fill">
            <a:extLst>
              <a:ext uri="{FF2B5EF4-FFF2-40B4-BE49-F238E27FC236}">
                <a16:creationId xmlns:a16="http://schemas.microsoft.com/office/drawing/2014/main" id="{97E94587-E206-4CEA-BF1B-84C3C76E3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67" y="-1536512"/>
            <a:ext cx="9338114" cy="7996735"/>
          </a:xfrm>
          <a:prstGeom prst="rect">
            <a:avLst/>
          </a:prstGeom>
        </p:spPr>
      </p:pic>
      <p:pic>
        <p:nvPicPr>
          <p:cNvPr id="2" name="How Much Should I Weigh_ Calculate Your Ideal Body Weight">
            <a:hlinkClick r:id="" action="ppaction://media"/>
            <a:extLst>
              <a:ext uri="{FF2B5EF4-FFF2-40B4-BE49-F238E27FC236}">
                <a16:creationId xmlns:a16="http://schemas.microsoft.com/office/drawing/2014/main" id="{3015C9FA-D625-4E1D-9926-072250A01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9" end="31351.46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361" y="548640"/>
            <a:ext cx="7449548" cy="373761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A6EDD356-50A9-41D8-974C-168BD3ABD65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4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8A344F-119B-4292-8926-0A3205C18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681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0A1696-35DA-4A2A-B253-D3426BFE6DCD}"/>
              </a:ext>
            </a:extLst>
          </p:cNvPr>
          <p:cNvSpPr txBox="1"/>
          <p:nvPr/>
        </p:nvSpPr>
        <p:spPr>
          <a:xfrm>
            <a:off x="1775790" y="0"/>
            <a:ext cx="5592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EATING FOR WEIGHT CONTROL – A HEALTHY WEIGHT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32185-84B1-4E3D-BECE-45A40456E21E}"/>
              </a:ext>
            </a:extLst>
          </p:cNvPr>
          <p:cNvSpPr txBox="1"/>
          <p:nvPr/>
        </p:nvSpPr>
        <p:spPr>
          <a:xfrm>
            <a:off x="-1" y="1048256"/>
            <a:ext cx="59900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According to the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Institute of Health (NIH)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“A </a:t>
            </a:r>
            <a:r>
              <a:rPr lang="en-I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WEIGHT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 is considered to be the one that is between </a:t>
            </a:r>
            <a:r>
              <a:rPr lang="en-I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 and 25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 (BMI). If the BMI is between </a:t>
            </a:r>
            <a:r>
              <a:rPr lang="en-IN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to 29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 an adult is considered </a:t>
            </a:r>
            <a:r>
              <a:rPr lang="en-IN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. If the BMI is </a:t>
            </a: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or greater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, the person is considered to be </a:t>
            </a: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OBESE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6EB304E7-DD59-4148-B9CE-E0628C9A27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188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C14D64-D6AF-47BB-A11D-BEA8E6634632}"/>
              </a:ext>
            </a:extLst>
          </p:cNvPr>
          <p:cNvSpPr txBox="1"/>
          <p:nvPr/>
        </p:nvSpPr>
        <p:spPr>
          <a:xfrm>
            <a:off x="-254243" y="201489"/>
            <a:ext cx="800219" cy="43788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BMI &amp; BP ?</a:t>
            </a:r>
            <a:endParaRPr lang="en-I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elevision with solid fill">
            <a:extLst>
              <a:ext uri="{FF2B5EF4-FFF2-40B4-BE49-F238E27FC236}">
                <a16:creationId xmlns:a16="http://schemas.microsoft.com/office/drawing/2014/main" id="{1DE8D348-BD69-44C0-90C7-157E82FD2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5976" y="-797310"/>
            <a:ext cx="8304550" cy="6376475"/>
          </a:xfrm>
          <a:prstGeom prst="rect">
            <a:avLst/>
          </a:prstGeom>
        </p:spPr>
      </p:pic>
      <p:pic>
        <p:nvPicPr>
          <p:cNvPr id="2" name="BMI &amp; BP">
            <a:hlinkClick r:id="" action="ppaction://media"/>
            <a:extLst>
              <a:ext uri="{FF2B5EF4-FFF2-40B4-BE49-F238E27FC236}">
                <a16:creationId xmlns:a16="http://schemas.microsoft.com/office/drawing/2014/main" id="{40A6B15B-692E-4CC2-BD04-0DCC42C2E2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61" end="147882.28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101" y="285750"/>
            <a:ext cx="7613946" cy="3504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51525-20CF-460F-9022-0A614C7C6D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277" b="32690"/>
          <a:stretch/>
        </p:blipFill>
        <p:spPr>
          <a:xfrm>
            <a:off x="3626688" y="4730645"/>
            <a:ext cx="2143125" cy="285750"/>
          </a:xfrm>
          <a:prstGeom prst="rect">
            <a:avLst/>
          </a:prstGeom>
        </p:spPr>
      </p:pic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A17DAFFF-1ABB-4E13-BCE8-D5C1F0AE40C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6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8163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C7424B-C1A9-45C0-A449-2DC28024B446}"/>
              </a:ext>
            </a:extLst>
          </p:cNvPr>
          <p:cNvSpPr txBox="1"/>
          <p:nvPr/>
        </p:nvSpPr>
        <p:spPr>
          <a:xfrm>
            <a:off x="2649511" y="0"/>
            <a:ext cx="3844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TO CALCULATE BMI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34E678-E93F-41E8-AA9C-E4174D0DF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98" y="547141"/>
            <a:ext cx="4448101" cy="444360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5CC28B-0688-470B-BA51-20D1034150C8}"/>
                  </a:ext>
                </a:extLst>
              </p:cNvPr>
              <p:cNvSpPr txBox="1"/>
              <p:nvPr/>
            </p:nvSpPr>
            <p:spPr>
              <a:xfrm>
                <a:off x="4309672" y="2322450"/>
                <a:ext cx="4834328" cy="7113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Jokerman" panose="04090605060D06020702" pitchFamily="82" charset="0"/>
                  </a:rPr>
                  <a:t>BMI</a:t>
                </a:r>
                <a:r>
                  <a:rPr lang="en-US" b="1" dirty="0">
                    <a:latin typeface="Jokerman" panose="04090605060D06020702" pitchFamily="8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𝑾𝑬𝑰𝑮𝑯𝑻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𝑲𝑮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𝑯𝑬𝑰𝑮𝑯𝑻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𝑯𝑬𝑰𝑮𝑯𝑻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𝑰𝑵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den>
                    </m:f>
                  </m:oMath>
                </a14:m>
                <a:endParaRPr lang="en-IN" b="1" dirty="0">
                  <a:latin typeface="Jokerman" panose="04090605060D06020702" pitchFamily="8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A5CC28B-0688-470B-BA51-20D103415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672" y="2322450"/>
                <a:ext cx="4834328" cy="711349"/>
              </a:xfrm>
              <a:prstGeom prst="rect">
                <a:avLst/>
              </a:prstGeom>
              <a:blipFill>
                <a:blip r:embed="rId5"/>
                <a:stretch>
                  <a:fillRect l="-5801" t="-8547" b="-2649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C8B19B64-4200-422C-B634-20CD3F81ED6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Man">
            <a:extLst>
              <a:ext uri="{FF2B5EF4-FFF2-40B4-BE49-F238E27FC236}">
                <a16:creationId xmlns:a16="http://schemas.microsoft.com/office/drawing/2014/main" id="{EEB603D5-9994-4016-B495-382CE8F8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141" y="1073544"/>
            <a:ext cx="726528" cy="3290341"/>
          </a:xfrm>
          <a:prstGeom prst="rect">
            <a:avLst/>
          </a:prstGeom>
        </p:spPr>
      </p:pic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6F85C7CF-772F-44EA-85CB-83F05119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6580" y="1073541"/>
            <a:ext cx="1158701" cy="3290341"/>
          </a:xfrm>
          <a:prstGeom prst="rect">
            <a:avLst/>
          </a:prstGeom>
        </p:spPr>
      </p:pic>
      <p:pic>
        <p:nvPicPr>
          <p:cNvPr id="7" name="Graphic 6" descr="Man">
            <a:extLst>
              <a:ext uri="{FF2B5EF4-FFF2-40B4-BE49-F238E27FC236}">
                <a16:creationId xmlns:a16="http://schemas.microsoft.com/office/drawing/2014/main" id="{E86ED7A0-D83A-4774-B193-8DD06C07D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40664" y="1056551"/>
            <a:ext cx="1369401" cy="3290340"/>
          </a:xfrm>
          <a:prstGeom prst="rect">
            <a:avLst/>
          </a:prstGeom>
        </p:spPr>
      </p:pic>
      <p:pic>
        <p:nvPicPr>
          <p:cNvPr id="8" name="Graphic 7" descr="Man">
            <a:extLst>
              <a:ext uri="{FF2B5EF4-FFF2-40B4-BE49-F238E27FC236}">
                <a16:creationId xmlns:a16="http://schemas.microsoft.com/office/drawing/2014/main" id="{A40867B0-656F-45D9-AC86-F261871BC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83382" y="1056551"/>
            <a:ext cx="1788411" cy="329034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700C45F6-222E-41D8-8E37-F8AA545359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58316" y="1088536"/>
            <a:ext cx="2270199" cy="3290339"/>
          </a:xfrm>
          <a:prstGeom prst="rect">
            <a:avLst/>
          </a:prstGeom>
        </p:spPr>
      </p:pic>
      <p:pic>
        <p:nvPicPr>
          <p:cNvPr id="10" name="Graphic 9" descr="Man">
            <a:extLst>
              <a:ext uri="{FF2B5EF4-FFF2-40B4-BE49-F238E27FC236}">
                <a16:creationId xmlns:a16="http://schemas.microsoft.com/office/drawing/2014/main" id="{1CBDE260-5FD9-4212-BAC5-D4889D733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9913" y="1056552"/>
            <a:ext cx="3658311" cy="3290339"/>
          </a:xfrm>
          <a:prstGeom prst="rect">
            <a:avLst/>
          </a:prstGeom>
        </p:spPr>
      </p:pic>
      <p:sp>
        <p:nvSpPr>
          <p:cNvPr id="11" name="Ribbon: Curved and Tilted Up 10">
            <a:extLst>
              <a:ext uri="{FF2B5EF4-FFF2-40B4-BE49-F238E27FC236}">
                <a16:creationId xmlns:a16="http://schemas.microsoft.com/office/drawing/2014/main" id="{4DDF61CC-CE0D-4776-8ABF-91DAD380E058}"/>
              </a:ext>
            </a:extLst>
          </p:cNvPr>
          <p:cNvSpPr/>
          <p:nvPr/>
        </p:nvSpPr>
        <p:spPr>
          <a:xfrm>
            <a:off x="1532744" y="0"/>
            <a:ext cx="6078511" cy="906905"/>
          </a:xfrm>
          <a:prstGeom prst="ellipseRibbon2">
            <a:avLst>
              <a:gd name="adj1" fmla="val 54752"/>
              <a:gd name="adj2" fmla="val 50000"/>
              <a:gd name="adj3" fmla="val 12500"/>
            </a:avLst>
          </a:prstGeom>
          <a:solidFill>
            <a:srgbClr val="00FE7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BMI &amp; CATEGORY</a:t>
            </a:r>
            <a:endParaRPr lang="en-IN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409C5-3C04-49EA-89BD-9EAA6B69C67E}"/>
              </a:ext>
            </a:extLst>
          </p:cNvPr>
          <p:cNvSpPr txBox="1"/>
          <p:nvPr/>
        </p:nvSpPr>
        <p:spPr>
          <a:xfrm>
            <a:off x="65675" y="1721157"/>
            <a:ext cx="461665" cy="17011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WEIGHT</a:t>
            </a:r>
            <a:endParaRPr lang="en-IN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1ADEE-A89F-4471-B863-336CD05881BA}"/>
              </a:ext>
            </a:extLst>
          </p:cNvPr>
          <p:cNvSpPr txBox="1"/>
          <p:nvPr/>
        </p:nvSpPr>
        <p:spPr>
          <a:xfrm>
            <a:off x="1121327" y="1662547"/>
            <a:ext cx="461665" cy="18183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WEIGHT</a:t>
            </a:r>
            <a:endParaRPr lang="en-IN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0D8F1F-72B3-4C0E-BFB5-E08126E0F743}"/>
              </a:ext>
            </a:extLst>
          </p:cNvPr>
          <p:cNvSpPr txBox="1"/>
          <p:nvPr/>
        </p:nvSpPr>
        <p:spPr>
          <a:xfrm>
            <a:off x="2509395" y="1827438"/>
            <a:ext cx="461665" cy="148860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OVERWEIGHT</a:t>
            </a:r>
            <a:endParaRPr lang="en-IN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12B1DF-4B53-4322-8FFC-F486ADC7D61C}"/>
              </a:ext>
            </a:extLst>
          </p:cNvPr>
          <p:cNvSpPr txBox="1"/>
          <p:nvPr/>
        </p:nvSpPr>
        <p:spPr>
          <a:xfrm>
            <a:off x="3793346" y="1691847"/>
            <a:ext cx="461665" cy="16346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 CLASS I</a:t>
            </a:r>
            <a:endParaRPr lang="en-IN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AF35AA-B295-4DCD-A19A-F6AD06F5593B}"/>
              </a:ext>
            </a:extLst>
          </p:cNvPr>
          <p:cNvSpPr txBox="1"/>
          <p:nvPr/>
        </p:nvSpPr>
        <p:spPr>
          <a:xfrm>
            <a:off x="5295763" y="1721153"/>
            <a:ext cx="461665" cy="17011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 CLASS II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695E05-7E35-4FAE-BB3E-175643E9B162}"/>
              </a:ext>
            </a:extLst>
          </p:cNvPr>
          <p:cNvSpPr txBox="1"/>
          <p:nvPr/>
        </p:nvSpPr>
        <p:spPr>
          <a:xfrm>
            <a:off x="6997707" y="1691847"/>
            <a:ext cx="461665" cy="17597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 CLASS III</a:t>
            </a:r>
            <a:endParaRPr lang="en-IN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5FF711-E479-45C4-A332-831B2244E425}"/>
              </a:ext>
            </a:extLst>
          </p:cNvPr>
          <p:cNvSpPr txBox="1"/>
          <p:nvPr/>
        </p:nvSpPr>
        <p:spPr>
          <a:xfrm>
            <a:off x="198873" y="896373"/>
            <a:ext cx="94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&lt;18.5</a:t>
            </a:r>
            <a:endParaRPr lang="en-IN" b="1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4395FA-23C9-4872-A699-502849EA71F7}"/>
              </a:ext>
            </a:extLst>
          </p:cNvPr>
          <p:cNvSpPr txBox="1"/>
          <p:nvPr/>
        </p:nvSpPr>
        <p:spPr>
          <a:xfrm>
            <a:off x="1162461" y="903870"/>
            <a:ext cx="136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18.5 – 24.9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96783F-CB17-4968-8745-1A1EE0948D2C}"/>
              </a:ext>
            </a:extLst>
          </p:cNvPr>
          <p:cNvSpPr txBox="1"/>
          <p:nvPr/>
        </p:nvSpPr>
        <p:spPr>
          <a:xfrm>
            <a:off x="2761614" y="909169"/>
            <a:ext cx="119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25 – 29.9</a:t>
            </a:r>
            <a:endParaRPr lang="en-IN" b="1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5D2CCD-2A03-4ED7-B49F-D47D61F87585}"/>
              </a:ext>
            </a:extLst>
          </p:cNvPr>
          <p:cNvSpPr txBox="1"/>
          <p:nvPr/>
        </p:nvSpPr>
        <p:spPr>
          <a:xfrm>
            <a:off x="4085685" y="909169"/>
            <a:ext cx="119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30 – 34.9</a:t>
            </a:r>
            <a:endParaRPr lang="en-IN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FB2360-314E-4502-B724-B328E1FD1E15}"/>
              </a:ext>
            </a:extLst>
          </p:cNvPr>
          <p:cNvSpPr txBox="1"/>
          <p:nvPr/>
        </p:nvSpPr>
        <p:spPr>
          <a:xfrm>
            <a:off x="5709092" y="909169"/>
            <a:ext cx="119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35 – 39.9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66BAA6-161F-445C-AFFD-EC55C6D84CB3}"/>
              </a:ext>
            </a:extLst>
          </p:cNvPr>
          <p:cNvSpPr txBox="1"/>
          <p:nvPr/>
        </p:nvSpPr>
        <p:spPr>
          <a:xfrm>
            <a:off x="7936712" y="888875"/>
            <a:ext cx="59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&gt;40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24" name="Google Shape;63;p14">
            <a:extLst>
              <a:ext uri="{FF2B5EF4-FFF2-40B4-BE49-F238E27FC236}">
                <a16:creationId xmlns:a16="http://schemas.microsoft.com/office/drawing/2014/main" id="{C1EBDF3F-023C-4D78-B41B-6235B3D17C07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4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s Do This by Crooked Line on Dribbble">
            <a:extLst>
              <a:ext uri="{FF2B5EF4-FFF2-40B4-BE49-F238E27FC236}">
                <a16:creationId xmlns:a16="http://schemas.microsoft.com/office/drawing/2014/main" id="{84CBCC1D-149F-4AB4-9BA0-23A88BA51C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" y="3541363"/>
            <a:ext cx="8986604" cy="15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Diagonal Corners Rounded 28">
            <a:extLst>
              <a:ext uri="{FF2B5EF4-FFF2-40B4-BE49-F238E27FC236}">
                <a16:creationId xmlns:a16="http://schemas.microsoft.com/office/drawing/2014/main" id="{BA367890-D186-4460-A7FD-6B5C369E86E0}"/>
              </a:ext>
            </a:extLst>
          </p:cNvPr>
          <p:cNvSpPr/>
          <p:nvPr/>
        </p:nvSpPr>
        <p:spPr>
          <a:xfrm>
            <a:off x="78698" y="902770"/>
            <a:ext cx="8986603" cy="461665"/>
          </a:xfrm>
          <a:prstGeom prst="round2DiagRect">
            <a:avLst>
              <a:gd name="adj1" fmla="val 50000"/>
              <a:gd name="adj2" fmla="val 0"/>
            </a:avLst>
          </a:prstGeom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out the BMI with Category of Suraj, if his weight is 87 kg and his height is 1.75 m.</a:t>
            </a:r>
            <a:endParaRPr lang="en-IN" sz="1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B489FD-AD72-44D8-B2F5-BCCFE69602F9}"/>
                  </a:ext>
                </a:extLst>
              </p:cNvPr>
              <p:cNvSpPr txBox="1"/>
              <p:nvPr/>
            </p:nvSpPr>
            <p:spPr>
              <a:xfrm>
                <a:off x="832537" y="1326379"/>
                <a:ext cx="2300991" cy="57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𝑾𝒆𝒊𝒈𝒉𝒕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𝑲𝒈</m:t>
                          </m:r>
                        </m:num>
                        <m:den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𝐇𝐞𝐢𝐠𝐡𝐭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𝑯𝒆𝒊𝒈𝒉𝒕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</m:oMath>
                  </m:oMathPara>
                </a14:m>
                <a:endParaRPr lang="en-IN" b="1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FB489FD-AD72-44D8-B2F5-BCCFE6960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537" y="1326379"/>
                <a:ext cx="2300991" cy="574773"/>
              </a:xfrm>
              <a:prstGeom prst="rect">
                <a:avLst/>
              </a:prstGeom>
              <a:blipFill>
                <a:blip r:embed="rId3"/>
                <a:stretch>
                  <a:fillRect l="-265" r="-26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272E7F6D-44EE-436E-A77D-41394887936D}"/>
              </a:ext>
            </a:extLst>
          </p:cNvPr>
          <p:cNvSpPr txBox="1"/>
          <p:nvPr/>
        </p:nvSpPr>
        <p:spPr>
          <a:xfrm>
            <a:off x="78698" y="1418646"/>
            <a:ext cx="83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BMI =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77403D-90A7-4925-A4A2-5E2FA515ADC2}"/>
                  </a:ext>
                </a:extLst>
              </p:cNvPr>
              <p:cNvSpPr txBox="1"/>
              <p:nvPr/>
            </p:nvSpPr>
            <p:spPr>
              <a:xfrm>
                <a:off x="3414588" y="1343080"/>
                <a:ext cx="1371601" cy="520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𝟖𝟕</m:t>
                          </m:r>
                        </m:num>
                        <m:den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𝟕𝟓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𝟕𝟓</m:t>
                          </m:r>
                        </m:den>
                      </m:f>
                    </m:oMath>
                  </m:oMathPara>
                </a14:m>
                <a:endParaRPr lang="en-IN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E77403D-90A7-4925-A4A2-5E2FA515A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588" y="1343080"/>
                <a:ext cx="1371601" cy="5204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F15AF01-66E2-4A0D-B8C6-1B3D968C29F5}"/>
                  </a:ext>
                </a:extLst>
              </p:cNvPr>
              <p:cNvSpPr txBox="1"/>
              <p:nvPr/>
            </p:nvSpPr>
            <p:spPr>
              <a:xfrm>
                <a:off x="5067249" y="1343080"/>
                <a:ext cx="956872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𝟖𝟕</m:t>
                          </m:r>
                        </m:num>
                        <m:den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𝟎𝟔𝟐𝟓</m:t>
                          </m:r>
                        </m:den>
                      </m:f>
                    </m:oMath>
                  </m:oMathPara>
                </a14:m>
                <a:endParaRPr lang="en-IN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F15AF01-66E2-4A0D-B8C6-1B3D968C2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249" y="1343080"/>
                <a:ext cx="956872" cy="404726"/>
              </a:xfrm>
              <a:prstGeom prst="rect">
                <a:avLst/>
              </a:prstGeom>
              <a:blipFill>
                <a:blip r:embed="rId5"/>
                <a:stretch>
                  <a:fillRect b="-2686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96C0E4B-FEEB-4B5A-9178-1D0907779525}"/>
              </a:ext>
            </a:extLst>
          </p:cNvPr>
          <p:cNvSpPr txBox="1"/>
          <p:nvPr/>
        </p:nvSpPr>
        <p:spPr>
          <a:xfrm>
            <a:off x="6197688" y="1486507"/>
            <a:ext cx="20603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28.408 (Overweight)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CDCEA1F0-32AE-4DEC-A9F9-B45276301A88}"/>
              </a:ext>
            </a:extLst>
          </p:cNvPr>
          <p:cNvSpPr/>
          <p:nvPr/>
        </p:nvSpPr>
        <p:spPr>
          <a:xfrm>
            <a:off x="78698" y="2531542"/>
            <a:ext cx="8986603" cy="461665"/>
          </a:xfrm>
          <a:prstGeom prst="round2DiagRect">
            <a:avLst>
              <a:gd name="adj1" fmla="val 50000"/>
              <a:gd name="adj2" fmla="val 0"/>
            </a:avLst>
          </a:prstGeom>
          <a:scene3d>
            <a:camera prst="perspectiveRelaxedModerately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out the Weight with Category of Kumar, if his BMI is 27.34 kg/m2 and his height is 1.60 m.</a:t>
            </a:r>
            <a:endParaRPr lang="en-IN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9D1501-C47C-4367-9B43-258E4B5333FC}"/>
              </a:ext>
            </a:extLst>
          </p:cNvPr>
          <p:cNvSpPr txBox="1"/>
          <p:nvPr/>
        </p:nvSpPr>
        <p:spPr>
          <a:xfrm>
            <a:off x="78697" y="3143963"/>
            <a:ext cx="83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BMI =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30085-D347-4702-B1D5-2D90717DE3A5}"/>
                  </a:ext>
                </a:extLst>
              </p:cNvPr>
              <p:cNvSpPr txBox="1"/>
              <p:nvPr/>
            </p:nvSpPr>
            <p:spPr>
              <a:xfrm>
                <a:off x="918146" y="3041242"/>
                <a:ext cx="2324970" cy="57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𝑾𝒆𝒊𝒈𝒉𝒕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𝑲𝒈</m:t>
                          </m:r>
                        </m:num>
                        <m:den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𝐇𝐞𝐢𝐠𝐡𝐭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𝑯𝒆𝒊𝒈𝒉𝒕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den>
                      </m:f>
                    </m:oMath>
                  </m:oMathPara>
                </a14:m>
                <a:endParaRPr lang="en-IN" b="1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9F30085-D347-4702-B1D5-2D90717DE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46" y="3041242"/>
                <a:ext cx="2324970" cy="5747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A1518C-926B-4AA4-92D6-1DFC24696C13}"/>
                  </a:ext>
                </a:extLst>
              </p:cNvPr>
              <p:cNvSpPr txBox="1"/>
              <p:nvPr/>
            </p:nvSpPr>
            <p:spPr>
              <a:xfrm>
                <a:off x="3523435" y="3041242"/>
                <a:ext cx="1753849" cy="5204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𝟓𝟔</m:t>
                          </m:r>
                        </m:den>
                      </m:f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𝟑𝟒</m:t>
                      </m:r>
                    </m:oMath>
                  </m:oMathPara>
                </a14:m>
                <a:endParaRPr lang="en-IN" b="1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A1518C-926B-4AA4-92D6-1DFC24696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435" y="3041242"/>
                <a:ext cx="1753849" cy="5204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6ED54BC2-BFF7-4E00-9CCB-01C523BA3825}"/>
              </a:ext>
            </a:extLst>
          </p:cNvPr>
          <p:cNvSpPr txBox="1"/>
          <p:nvPr/>
        </p:nvSpPr>
        <p:spPr>
          <a:xfrm>
            <a:off x="6197688" y="3213506"/>
            <a:ext cx="23624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69.9904 kg (Overweight)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oogle Shape;63;p14">
            <a:extLst>
              <a:ext uri="{FF2B5EF4-FFF2-40B4-BE49-F238E27FC236}">
                <a16:creationId xmlns:a16="http://schemas.microsoft.com/office/drawing/2014/main" id="{A8D25424-DB91-46E6-9F9F-4D2A6F66DD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7F7BC-45EE-4846-93F8-D93C0B0016DF}"/>
              </a:ext>
            </a:extLst>
          </p:cNvPr>
          <p:cNvSpPr txBox="1"/>
          <p:nvPr/>
        </p:nvSpPr>
        <p:spPr>
          <a:xfrm>
            <a:off x="1716373" y="-14832"/>
            <a:ext cx="5711254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MULTIPLE-CHOICE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3E64B-8970-41B9-AEF1-6AF3FE1B327B}"/>
              </a:ext>
            </a:extLst>
          </p:cNvPr>
          <p:cNvSpPr txBox="1"/>
          <p:nvPr/>
        </p:nvSpPr>
        <p:spPr>
          <a:xfrm>
            <a:off x="0" y="651832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lonna MT" panose="04020805060202030203" pitchFamily="82" charset="0"/>
              </a:rPr>
              <a:t>Which of the following points must be taken into consideration while planning a balanced diet?</a:t>
            </a:r>
            <a:endParaRPr lang="en-IN" sz="24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B57C-1D67-4A08-824F-400C3C83355E}"/>
              </a:ext>
            </a:extLst>
          </p:cNvPr>
          <p:cNvSpPr txBox="1"/>
          <p:nvPr/>
        </p:nvSpPr>
        <p:spPr>
          <a:xfrm>
            <a:off x="2193247" y="1672360"/>
            <a:ext cx="4757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lonna MT" panose="04020805060202030203" pitchFamily="82" charset="0"/>
              </a:rPr>
              <a:t>{A} Age, gender and body weight</a:t>
            </a:r>
          </a:p>
          <a:p>
            <a:r>
              <a:rPr lang="en-US" sz="2400" b="1" dirty="0">
                <a:latin typeface="Colonna MT" panose="04020805060202030203" pitchFamily="82" charset="0"/>
              </a:rPr>
              <a:t>{B} Activity level and eating habits</a:t>
            </a:r>
          </a:p>
          <a:p>
            <a:r>
              <a:rPr lang="en-US" sz="2400" b="1" dirty="0">
                <a:latin typeface="Colonna MT" panose="04020805060202030203" pitchFamily="82" charset="0"/>
              </a:rPr>
              <a:t>{C} Income level and social customs</a:t>
            </a:r>
          </a:p>
          <a:p>
            <a:r>
              <a:rPr lang="en-IN" sz="2400" b="1" dirty="0">
                <a:latin typeface="Colonna MT" panose="04020805060202030203" pitchFamily="82" charset="0"/>
              </a:rPr>
              <a:t>{D} All of these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DF11D-8116-45F4-8FBD-94EBA6C1197A}"/>
              </a:ext>
            </a:extLst>
          </p:cNvPr>
          <p:cNvSpPr txBox="1"/>
          <p:nvPr/>
        </p:nvSpPr>
        <p:spPr>
          <a:xfrm>
            <a:off x="2193248" y="3660672"/>
            <a:ext cx="475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ANSWER - {D} All of these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8ADEE69-483B-4F8F-94A6-2B917AF3F4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7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3E912-73F8-40DE-B1B5-087B9858EF78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w to set goals (and what goals to set) | by Mr. Elephant | ElephantsGroup  | Medium">
            <a:extLst>
              <a:ext uri="{FF2B5EF4-FFF2-40B4-BE49-F238E27FC236}">
                <a16:creationId xmlns:a16="http://schemas.microsoft.com/office/drawing/2014/main" id="{0D757FC8-785F-4921-BD3B-E283F3B0C3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84332"/>
            <a:ext cx="4448101" cy="440641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DAB1F-23B6-444E-9D3C-8ECCE6884F01}"/>
              </a:ext>
            </a:extLst>
          </p:cNvPr>
          <p:cNvSpPr txBox="1"/>
          <p:nvPr/>
        </p:nvSpPr>
        <p:spPr>
          <a:xfrm>
            <a:off x="-82446" y="705474"/>
            <a:ext cx="553998" cy="37325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SET AN APPROPRIATE GOAL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72E75-6504-41B3-A9CD-C3855C08435E}"/>
              </a:ext>
            </a:extLst>
          </p:cNvPr>
          <p:cNvSpPr txBox="1"/>
          <p:nvPr/>
        </p:nvSpPr>
        <p:spPr>
          <a:xfrm>
            <a:off x="3046980" y="1630468"/>
            <a:ext cx="6097020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 should set an appropriate goal, for losing bodyweight.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We should know about our capacities &amp; limitations.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Make a short-term goal then move to a long-term goal.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8E8C1EEA-9B42-456A-84F5-F6D8C8D803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4" name="Picture 2" descr="Top 30 Healthy GIFs | Find the best GIF on Gfycat">
            <a:extLst>
              <a:ext uri="{FF2B5EF4-FFF2-40B4-BE49-F238E27FC236}">
                <a16:creationId xmlns:a16="http://schemas.microsoft.com/office/drawing/2014/main" id="{02E20F4C-AB06-4B79-A5ED-29C66146F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799749"/>
            <a:ext cx="4448101" cy="425193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8B43A3-00C1-457C-B003-80B4FE0BDA51}"/>
              </a:ext>
            </a:extLst>
          </p:cNvPr>
          <p:cNvSpPr txBox="1"/>
          <p:nvPr/>
        </p:nvSpPr>
        <p:spPr>
          <a:xfrm>
            <a:off x="163120" y="352268"/>
            <a:ext cx="492443" cy="45120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LAY STRESS ON HEALTH NOT ON WEIGHT</a:t>
            </a:r>
            <a:endParaRPr lang="en-IN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AA3B1-6E8F-4705-88A5-097E9A85A964}"/>
              </a:ext>
            </a:extLst>
          </p:cNvPr>
          <p:cNvSpPr txBox="1"/>
          <p:nvPr/>
        </p:nvSpPr>
        <p:spPr>
          <a:xfrm>
            <a:off x="4562088" y="1164441"/>
            <a:ext cx="4532780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We should make efforts to achieve or maintain a BMI between the range of 18.5 to 24.9.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If your BMI and WHR measures beyond these limits, you may be at risk of various diseases. 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836CC77-E6DF-405E-A50D-172C365F78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7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70B57-DEEF-4F69-9745-18F45589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8" y="461665"/>
            <a:ext cx="4448101" cy="4582525"/>
          </a:xfrm>
          <a:prstGeom prst="round2DiagRect">
            <a:avLst>
              <a:gd name="adj1" fmla="val 45738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6D9F2-287B-46B1-A383-0EF02919A20F}"/>
              </a:ext>
            </a:extLst>
          </p:cNvPr>
          <p:cNvSpPr txBox="1"/>
          <p:nvPr/>
        </p:nvSpPr>
        <p:spPr>
          <a:xfrm>
            <a:off x="-57410" y="1210656"/>
            <a:ext cx="553998" cy="27221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CUT YOUR CALORIES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A8B4E-5A0C-4BDF-A915-B11F94E47895}"/>
              </a:ext>
            </a:extLst>
          </p:cNvPr>
          <p:cNvSpPr txBox="1"/>
          <p:nvPr/>
        </p:nvSpPr>
        <p:spPr>
          <a:xfrm>
            <a:off x="4678357" y="1325934"/>
            <a:ext cx="4448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Keep a plan ready to get back on track if your body weight begins to exceed the required level.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Just subtract only 100 calories a day. 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297F1-9CBF-40A0-BCEA-7A3FF13A4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4678"/>
            <a:ext cx="4448101" cy="214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9DE45B77-BA5E-479B-B030-0A5B539752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1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Acne And Exercise &gt; Dr. Health Clinic">
            <a:extLst>
              <a:ext uri="{FF2B5EF4-FFF2-40B4-BE49-F238E27FC236}">
                <a16:creationId xmlns:a16="http://schemas.microsoft.com/office/drawing/2014/main" id="{E921FBEF-14BA-418F-B6CC-FB633C979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00" y="461665"/>
            <a:ext cx="4965262" cy="452908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B806FC-7876-4B35-8420-ECB4B4529265}"/>
              </a:ext>
            </a:extLst>
          </p:cNvPr>
          <p:cNvSpPr txBox="1"/>
          <p:nvPr/>
        </p:nvSpPr>
        <p:spPr>
          <a:xfrm>
            <a:off x="-82446" y="1209988"/>
            <a:ext cx="615553" cy="27235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ACTIVE LIFESTYLE</a:t>
            </a:r>
            <a:endParaRPr lang="en-IN" sz="2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7D730-B9C6-4770-827F-C3D0C0ADF641}"/>
              </a:ext>
            </a:extLst>
          </p:cNvPr>
          <p:cNvSpPr txBox="1"/>
          <p:nvPr/>
        </p:nvSpPr>
        <p:spPr>
          <a:xfrm>
            <a:off x="4879299" y="1181760"/>
            <a:ext cx="4264701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School children should prefer to walk to school instead of going by car or motorbike.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Instead of watching TV for more hours, they should play outdoor games. 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20B97B4A-E3A8-4615-B494-232F5EE5F5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80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ow to Make a GIF With Visme [Plus Templates]">
            <a:extLst>
              <a:ext uri="{FF2B5EF4-FFF2-40B4-BE49-F238E27FC236}">
                <a16:creationId xmlns:a16="http://schemas.microsoft.com/office/drawing/2014/main" id="{DED79369-4EFE-48B6-AFD2-8D1E2432B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32151"/>
            <a:ext cx="4448101" cy="445859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1DE850-EDB4-4A5C-88B0-74B754F0328D}"/>
              </a:ext>
            </a:extLst>
          </p:cNvPr>
          <p:cNvSpPr txBox="1"/>
          <p:nvPr/>
        </p:nvSpPr>
        <p:spPr>
          <a:xfrm>
            <a:off x="-74951" y="1054479"/>
            <a:ext cx="553998" cy="287904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BRING OUT SUPPORT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1B7B4-C921-4E8D-9BD9-568137EF7C9D}"/>
              </a:ext>
            </a:extLst>
          </p:cNvPr>
          <p:cNvSpPr txBox="1"/>
          <p:nvPr/>
        </p:nvSpPr>
        <p:spPr>
          <a:xfrm>
            <a:off x="4572000" y="1294477"/>
            <a:ext cx="457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Tell people who are close to you about your intention that you are serious and committed to losing weight.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Tell them that you would appreciate their support.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Promising to meet your partner for the regularly scheduled gym time.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0512322F-F31A-4BDA-A44D-8FACD7A10B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👉योगासन प्रकार GIFs manish atram - ShareChat - अस्सल भारतीय सोशल नेटवर्क">
            <a:extLst>
              <a:ext uri="{FF2B5EF4-FFF2-40B4-BE49-F238E27FC236}">
                <a16:creationId xmlns:a16="http://schemas.microsoft.com/office/drawing/2014/main" id="{CC827D1E-E9B1-4135-BF9E-CB4966A17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62131"/>
            <a:ext cx="4448101" cy="442861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7095A9-4248-4315-9CA0-F92FA9699BEB}"/>
              </a:ext>
            </a:extLst>
          </p:cNvPr>
          <p:cNvSpPr txBox="1"/>
          <p:nvPr/>
        </p:nvSpPr>
        <p:spPr>
          <a:xfrm>
            <a:off x="-83084" y="1364573"/>
            <a:ext cx="553998" cy="24143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YOGIC EXERCISES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CAFCB2-12E9-495F-BC44-A51B479FA27C}"/>
              </a:ext>
            </a:extLst>
          </p:cNvPr>
          <p:cNvSpPr txBox="1"/>
          <p:nvPr/>
        </p:nvSpPr>
        <p:spPr>
          <a:xfrm>
            <a:off x="4648993" y="1899277"/>
            <a:ext cx="4448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can help in controlling as well as maintaining a proper weight.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Research studies have proved that stress and tension tend to increase weight.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Meditative asanas are beneficial in relieving stress &amp; tension. 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E11AE1E-9DEA-4CC3-8166-56E817C569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2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Tongue Cheek GIFs - Get the best GIF on GIPHY">
            <a:extLst>
              <a:ext uri="{FF2B5EF4-FFF2-40B4-BE49-F238E27FC236}">
                <a16:creationId xmlns:a16="http://schemas.microsoft.com/office/drawing/2014/main" id="{9831421C-7DDC-4D79-9127-A9ABE07DE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84616"/>
            <a:ext cx="4650469" cy="440613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C8D5F-2F3F-4B96-B8C8-606A0B8FCE75}"/>
              </a:ext>
            </a:extLst>
          </p:cNvPr>
          <p:cNvSpPr txBox="1"/>
          <p:nvPr/>
        </p:nvSpPr>
        <p:spPr>
          <a:xfrm>
            <a:off x="-85963" y="1206220"/>
            <a:ext cx="615553" cy="316292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AVOID FATTY FOODS</a:t>
            </a:r>
            <a:endParaRPr lang="en-IN" sz="2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C3F7D-9DE2-4487-A77C-DC603F90F25F}"/>
              </a:ext>
            </a:extLst>
          </p:cNvPr>
          <p:cNvSpPr txBox="1"/>
          <p:nvPr/>
        </p:nvSpPr>
        <p:spPr>
          <a:xfrm>
            <a:off x="4781771" y="1694587"/>
            <a:ext cx="4362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you want to lose or maintain weight, you should avoid fatty foods.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Fats are known to have a maximum number of calories.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These extra calories will be accumulated in your body.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03079A7E-9A40-4A00-959B-21FF70B1C4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81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10 Simple Tips to Stop Eating Junk Food – Healthy Blog">
            <a:extLst>
              <a:ext uri="{FF2B5EF4-FFF2-40B4-BE49-F238E27FC236}">
                <a16:creationId xmlns:a16="http://schemas.microsoft.com/office/drawing/2014/main" id="{92CD3727-7709-40CE-A949-943D030B7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17161"/>
            <a:ext cx="6115986" cy="4473589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D9E6E8-25A7-41C1-9B60-67285DE2CA41}"/>
              </a:ext>
            </a:extLst>
          </p:cNvPr>
          <p:cNvSpPr txBox="1"/>
          <p:nvPr/>
        </p:nvSpPr>
        <p:spPr>
          <a:xfrm>
            <a:off x="-75428" y="488464"/>
            <a:ext cx="615553" cy="41665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AVOID JUNK &amp; FAST FOODS</a:t>
            </a:r>
            <a:endParaRPr lang="en-IN" sz="2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9D2D5-CD63-4298-A503-8AD5DCFAE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19" t="7678"/>
          <a:stretch/>
        </p:blipFill>
        <p:spPr>
          <a:xfrm>
            <a:off x="6397467" y="461665"/>
            <a:ext cx="1232526" cy="4681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5FEE8-F4A1-46AC-A432-7CE1808E956D}"/>
              </a:ext>
            </a:extLst>
          </p:cNvPr>
          <p:cNvSpPr txBox="1"/>
          <p:nvPr/>
        </p:nvSpPr>
        <p:spPr>
          <a:xfrm>
            <a:off x="479684" y="1055928"/>
            <a:ext cx="8431967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foodstuffs are also rich in empty calories.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Intake of such foodstuffs leads to the condition of overweight. </a:t>
            </a:r>
            <a:endParaRPr lang="en-IN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B5F6DB85-492B-4C81-9D8C-2B6BD34A6E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02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Overeating GIFs - Get the best GIF on GIPHY">
            <a:extLst>
              <a:ext uri="{FF2B5EF4-FFF2-40B4-BE49-F238E27FC236}">
                <a16:creationId xmlns:a16="http://schemas.microsoft.com/office/drawing/2014/main" id="{5A504139-FEC1-4F5A-9537-B0E6564A5B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757199"/>
            <a:ext cx="4448101" cy="4233551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D11E8-8A57-485B-811D-B14442D16C40}"/>
              </a:ext>
            </a:extLst>
          </p:cNvPr>
          <p:cNvSpPr txBox="1"/>
          <p:nvPr/>
        </p:nvSpPr>
        <p:spPr>
          <a:xfrm>
            <a:off x="-67641" y="1008186"/>
            <a:ext cx="615553" cy="312712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AVOID OVEREATING</a:t>
            </a:r>
            <a:endParaRPr lang="en-IN" sz="28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12E656-2C73-4D95-A0B5-E3E1E07655B4}"/>
              </a:ext>
            </a:extLst>
          </p:cNvPr>
          <p:cNvSpPr txBox="1"/>
          <p:nvPr/>
        </p:nvSpPr>
        <p:spPr>
          <a:xfrm>
            <a:off x="3147934" y="1497937"/>
            <a:ext cx="5996065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 should eat food as per the requirement of your body.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Suppose, you require 2,000 calories per day, then you should take the food that consists of only 2,000 calories.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FEF915E-604D-4471-B24C-573CB4C3A2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7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Healthy Eating for Runners - Well Guides - The New York Times">
            <a:extLst>
              <a:ext uri="{FF2B5EF4-FFF2-40B4-BE49-F238E27FC236}">
                <a16:creationId xmlns:a16="http://schemas.microsoft.com/office/drawing/2014/main" id="{3BE3D642-EDB1-41A0-8D2F-AFAD67699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69626"/>
            <a:ext cx="4448101" cy="442112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709DD-34E0-4F45-9A6A-BDCF7301C922}"/>
              </a:ext>
            </a:extLst>
          </p:cNvPr>
          <p:cNvSpPr txBox="1"/>
          <p:nvPr/>
        </p:nvSpPr>
        <p:spPr>
          <a:xfrm>
            <a:off x="-52466" y="318541"/>
            <a:ext cx="492443" cy="450641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DON’T EAT SMALLER MEALS FREQUENTLY</a:t>
            </a:r>
            <a:endParaRPr lang="en-IN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79B86-A41E-4543-AB8B-C66B68C64F09}"/>
              </a:ext>
            </a:extLst>
          </p:cNvPr>
          <p:cNvSpPr txBox="1"/>
          <p:nvPr/>
        </p:nvSpPr>
        <p:spPr>
          <a:xfrm>
            <a:off x="4279691" y="715953"/>
            <a:ext cx="4864309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should not form a habit of eating smaller meals frequently.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So, avoid eating smaller meals frequently to avoid adding excess fat to the body.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3C636F79-7086-416F-B633-FFC6955CC9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4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7F7BC-45EE-4846-93F8-D93C0B0016DF}"/>
              </a:ext>
            </a:extLst>
          </p:cNvPr>
          <p:cNvSpPr txBox="1"/>
          <p:nvPr/>
        </p:nvSpPr>
        <p:spPr>
          <a:xfrm>
            <a:off x="1716373" y="-14832"/>
            <a:ext cx="5711254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MULTIPLE-CHOICE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3E64B-8970-41B9-AEF1-6AF3FE1B327B}"/>
              </a:ext>
            </a:extLst>
          </p:cNvPr>
          <p:cNvSpPr txBox="1"/>
          <p:nvPr/>
        </p:nvSpPr>
        <p:spPr>
          <a:xfrm>
            <a:off x="1" y="792043"/>
            <a:ext cx="9143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lonna MT" panose="04020805060202030203" pitchFamily="82" charset="0"/>
              </a:rPr>
              <a:t>Which of the following are </a:t>
            </a:r>
            <a:r>
              <a:rPr lang="en-US" sz="2400" u="sng" dirty="0">
                <a:solidFill>
                  <a:srgbClr val="FF0000"/>
                </a:solidFill>
                <a:latin typeface="Colonna MT" panose="04020805060202030203" pitchFamily="82" charset="0"/>
              </a:rPr>
              <a:t>not</a:t>
            </a:r>
            <a:r>
              <a:rPr lang="en-US" sz="2400" dirty="0">
                <a:solidFill>
                  <a:srgbClr val="FF0000"/>
                </a:solidFill>
                <a:latin typeface="Colonna MT" panose="04020805060202030203" pitchFamily="82" charset="0"/>
              </a:rPr>
              <a:t> macronutrients?</a:t>
            </a:r>
            <a:endParaRPr lang="en-IN" sz="24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B57C-1D67-4A08-824F-400C3C83355E}"/>
              </a:ext>
            </a:extLst>
          </p:cNvPr>
          <p:cNvSpPr txBox="1"/>
          <p:nvPr/>
        </p:nvSpPr>
        <p:spPr>
          <a:xfrm>
            <a:off x="3273944" y="1475808"/>
            <a:ext cx="25961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lonna MT" panose="04020805060202030203" pitchFamily="82" charset="0"/>
              </a:rPr>
              <a:t>{A} </a:t>
            </a:r>
            <a:r>
              <a:rPr lang="en-IN" sz="2400" b="1" dirty="0">
                <a:latin typeface="Colonna MT" panose="04020805060202030203" pitchFamily="82" charset="0"/>
              </a:rPr>
              <a:t>Carbohydrates</a:t>
            </a:r>
          </a:p>
          <a:p>
            <a:r>
              <a:rPr lang="en-US" sz="2400" b="1" dirty="0">
                <a:latin typeface="Colonna MT" panose="04020805060202030203" pitchFamily="82" charset="0"/>
              </a:rPr>
              <a:t>{B} </a:t>
            </a:r>
            <a:r>
              <a:rPr lang="en-IN" sz="2400" b="1" dirty="0">
                <a:latin typeface="Colonna MT" panose="04020805060202030203" pitchFamily="82" charset="0"/>
              </a:rPr>
              <a:t>Minerals</a:t>
            </a:r>
            <a:endParaRPr lang="en-US" sz="2400" b="1" dirty="0">
              <a:latin typeface="Colonna MT" panose="04020805060202030203" pitchFamily="82" charset="0"/>
            </a:endParaRPr>
          </a:p>
          <a:p>
            <a:r>
              <a:rPr lang="en-US" sz="2400" b="1" dirty="0">
                <a:latin typeface="Colonna MT" panose="04020805060202030203" pitchFamily="82" charset="0"/>
              </a:rPr>
              <a:t>{C} </a:t>
            </a:r>
            <a:r>
              <a:rPr lang="en-IN" sz="2400" b="1" dirty="0">
                <a:latin typeface="Colonna MT" panose="04020805060202030203" pitchFamily="82" charset="0"/>
              </a:rPr>
              <a:t>Water</a:t>
            </a:r>
            <a:endParaRPr lang="en-US" sz="2400" b="1" dirty="0">
              <a:latin typeface="Colonna MT" panose="04020805060202030203" pitchFamily="82" charset="0"/>
            </a:endParaRPr>
          </a:p>
          <a:p>
            <a:r>
              <a:rPr lang="en-IN" sz="2400" b="1" dirty="0">
                <a:latin typeface="Colonna MT" panose="04020805060202030203" pitchFamily="82" charset="0"/>
              </a:rPr>
              <a:t>{D} Proteins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DF11D-8116-45F4-8FBD-94EBA6C1197A}"/>
              </a:ext>
            </a:extLst>
          </p:cNvPr>
          <p:cNvSpPr txBox="1"/>
          <p:nvPr/>
        </p:nvSpPr>
        <p:spPr>
          <a:xfrm>
            <a:off x="2412010" y="3420830"/>
            <a:ext cx="4319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ANSWER - </a:t>
            </a:r>
            <a:r>
              <a:rPr lang="en-US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{B} </a:t>
            </a:r>
            <a:r>
              <a:rPr lang="en-IN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Minerals</a:t>
            </a:r>
            <a:endParaRPr lang="en-US" sz="3200" b="1" dirty="0">
              <a:solidFill>
                <a:srgbClr val="00FE73"/>
              </a:solidFill>
              <a:latin typeface="Colonna MT" panose="04020805060202030203" pitchFamily="82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97A304C-9BA9-4F9A-A406-CC38FA7F64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2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B8F993-4670-401A-80E2-C5D6CD9C8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9" y="524656"/>
            <a:ext cx="4394995" cy="450454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5A3A16-FADE-41CC-847B-BEC5AAA5D763}"/>
              </a:ext>
            </a:extLst>
          </p:cNvPr>
          <p:cNvSpPr txBox="1"/>
          <p:nvPr/>
        </p:nvSpPr>
        <p:spPr>
          <a:xfrm>
            <a:off x="-74951" y="230832"/>
            <a:ext cx="553998" cy="46769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AVOID RICH CARBOHYDRATE FOOD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C43C-2893-4E1B-BCD6-13C455D7F1DA}"/>
              </a:ext>
            </a:extLst>
          </p:cNvPr>
          <p:cNvSpPr txBox="1"/>
          <p:nvPr/>
        </p:nvSpPr>
        <p:spPr>
          <a:xfrm>
            <a:off x="4518894" y="752731"/>
            <a:ext cx="457264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does not mean that you should not take carbohydrates at all.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Carbohydrate is necessary to increase the level of energy.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Just reduce the number of carbohydrates in your diet.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Try to avoid sugar, rice, potatoes, chocolates, etc.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6D089D0B-FA9A-4C30-A6A4-C6011EE5DA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7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Pin on Health">
            <a:extLst>
              <a:ext uri="{FF2B5EF4-FFF2-40B4-BE49-F238E27FC236}">
                <a16:creationId xmlns:a16="http://schemas.microsoft.com/office/drawing/2014/main" id="{746BC628-C859-4283-9BE0-F9F0E5B45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80102"/>
            <a:ext cx="4448101" cy="4464087"/>
          </a:xfrm>
          <a:prstGeom prst="round2DiagRect">
            <a:avLst>
              <a:gd name="adj1" fmla="val 496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8E67A-CA14-42C1-ABA5-9F49C2E75103}"/>
              </a:ext>
            </a:extLst>
          </p:cNvPr>
          <p:cNvSpPr txBox="1"/>
          <p:nvPr/>
        </p:nvSpPr>
        <p:spPr>
          <a:xfrm>
            <a:off x="-83820" y="1292714"/>
            <a:ext cx="553998" cy="25580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DON’T SKIP MEALS</a:t>
            </a:r>
            <a:endParaRPr lang="en-IN" sz="24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59134A-F7D8-4B25-846F-42240E7409C7}"/>
              </a:ext>
            </a:extLst>
          </p:cNvPr>
          <p:cNvSpPr txBox="1"/>
          <p:nvPr/>
        </p:nvSpPr>
        <p:spPr>
          <a:xfrm>
            <a:off x="3459480" y="1733378"/>
            <a:ext cx="5684520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If you skip your meal, the next time you will definitely indulge in overeating which may lead to obesity.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Skipping meals increases hunger.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A21FABC-446E-4DCA-BB89-4CCB8B27F2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Fitness GIF Demonstrates 48 Exercises Perfect for New Year's Resolutions |  Workout videos, Excercise routine, Gym icon">
            <a:extLst>
              <a:ext uri="{FF2B5EF4-FFF2-40B4-BE49-F238E27FC236}">
                <a16:creationId xmlns:a16="http://schemas.microsoft.com/office/drawing/2014/main" id="{6F471899-1E27-4958-9131-A16F5352D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9" y="569626"/>
            <a:ext cx="4448101" cy="4421124"/>
          </a:xfrm>
          <a:prstGeom prst="round2DiagRect">
            <a:avLst>
              <a:gd name="adj1" fmla="val 46359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F3532C-0F41-4FAF-A381-7F99D0EC5687}"/>
              </a:ext>
            </a:extLst>
          </p:cNvPr>
          <p:cNvSpPr txBox="1"/>
          <p:nvPr/>
        </p:nvSpPr>
        <p:spPr>
          <a:xfrm>
            <a:off x="-67455" y="253227"/>
            <a:ext cx="492443" cy="46370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REGULAR EXERCISE OR PHYSICAL ACTIVITY</a:t>
            </a:r>
            <a:endParaRPr lang="en-IN" sz="2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27000-9A6A-46F3-8537-0ADC87C0BE9A}"/>
              </a:ext>
            </a:extLst>
          </p:cNvPr>
          <p:cNvSpPr txBox="1"/>
          <p:nvPr/>
        </p:nvSpPr>
        <p:spPr>
          <a:xfrm>
            <a:off x="4572000" y="1300568"/>
            <a:ext cx="4572001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Exercise helps to control your weight by using up excess calories.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Calories are used while breathing, sleeping, and digesting food.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You should never forget the significant role of exercise/physical activity.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720F5C54-2CBB-409B-8A51-8361F8850B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3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2E0AA-22F5-4548-8CBC-B1943DBCEC6D}"/>
              </a:ext>
            </a:extLst>
          </p:cNvPr>
          <p:cNvSpPr txBox="1"/>
          <p:nvPr/>
        </p:nvSpPr>
        <p:spPr>
          <a:xfrm>
            <a:off x="1416570" y="0"/>
            <a:ext cx="631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METHODS TO CONTROL HEALTHY BODY WEIGHT</a:t>
            </a:r>
            <a:endParaRPr lang="en-I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7F6FB4-7487-4C07-8907-F652D98F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98" y="884419"/>
            <a:ext cx="4448101" cy="4167265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C4C10-AA84-4D97-B1B5-807459F85632}"/>
              </a:ext>
            </a:extLst>
          </p:cNvPr>
          <p:cNvSpPr txBox="1"/>
          <p:nvPr/>
        </p:nvSpPr>
        <p:spPr>
          <a:xfrm>
            <a:off x="-91546" y="230832"/>
            <a:ext cx="430887" cy="468183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BALANCING THE INTAKE &amp; EXPENDITURE OF CALORIES </a:t>
            </a:r>
            <a:endParaRPr lang="en-IN" sz="16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61997C-80FE-4E4C-B1ED-FB67CED2F45D}"/>
              </a:ext>
            </a:extLst>
          </p:cNvPr>
          <p:cNvSpPr txBox="1"/>
          <p:nvPr/>
        </p:nvSpPr>
        <p:spPr>
          <a:xfrm>
            <a:off x="4571999" y="1075195"/>
            <a:ext cx="45720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You should always try to strike a balance between your intake &amp; expenditure of calories.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GAIN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intake more calories than you require.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LOSS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= intake fewer calories than you require.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CONSISTENCY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=intake &amp; expenditure of calories remain the same.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A8F621F-47A2-4E2B-8FB9-205ADB705B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7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1EB5400E-CDF3-46AF-976B-D2C57CC48822}"/>
              </a:ext>
            </a:extLst>
          </p:cNvPr>
          <p:cNvSpPr/>
          <p:nvPr/>
        </p:nvSpPr>
        <p:spPr>
          <a:xfrm>
            <a:off x="142407" y="0"/>
            <a:ext cx="6063522" cy="374754"/>
          </a:xfrm>
          <a:prstGeom prst="stripedRightArrow">
            <a:avLst/>
          </a:prstGeom>
          <a:solidFill>
            <a:srgbClr val="FF0000"/>
          </a:solidFill>
          <a:ln>
            <a:solidFill>
              <a:srgbClr val="29FF8A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Explain the Methods to Control Healthy Body weight</a:t>
            </a:r>
            <a:endParaRPr lang="en-IN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96AF3C11-EA92-43B6-B42C-EEA7DD29635D}"/>
              </a:ext>
            </a:extLst>
          </p:cNvPr>
          <p:cNvGraphicFramePr>
            <a:graphicFrameLocks noGrp="1"/>
          </p:cNvGraphicFramePr>
          <p:nvPr/>
        </p:nvGraphicFramePr>
        <p:xfrm>
          <a:off x="142407" y="374754"/>
          <a:ext cx="704537" cy="471808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04537">
                  <a:extLst>
                    <a:ext uri="{9D8B030D-6E8A-4147-A177-3AD203B41FA5}">
                      <a16:colId xmlns:a16="http://schemas.microsoft.com/office/drawing/2014/main" val="1929963269"/>
                    </a:ext>
                  </a:extLst>
                </a:gridCol>
              </a:tblGrid>
              <a:tr h="257006">
                <a:tc>
                  <a:txBody>
                    <a:bodyPr/>
                    <a:lstStyle/>
                    <a:p>
                      <a:r>
                        <a:rPr lang="en-US" sz="1100" dirty="0">
                          <a:ln>
                            <a:solidFill>
                              <a:srgbClr val="FF0000"/>
                            </a:solidFill>
                          </a:ln>
                          <a:solidFill>
                            <a:srgbClr val="FF0000"/>
                          </a:solidFill>
                        </a:rPr>
                        <a:t>SR. NO.</a:t>
                      </a:r>
                      <a:endParaRPr lang="en-IN" sz="11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4859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2830080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2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903806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3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66240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4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23352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5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513940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6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17100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7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15439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8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219344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9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79969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10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73373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11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697305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12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373758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13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909431"/>
                  </a:ext>
                </a:extLst>
              </a:tr>
              <a:tr h="318500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ln>
                            <a:solidFill>
                              <a:srgbClr val="FF0000"/>
                            </a:solidFill>
                          </a:ln>
                        </a:rPr>
                        <a:t>14</a:t>
                      </a:r>
                      <a:endParaRPr lang="en-IN" sz="1000" b="1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6129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78D40D-D4C1-4E15-B74B-FD5451F44F6E}"/>
              </a:ext>
            </a:extLst>
          </p:cNvPr>
          <p:cNvSpPr txBox="1"/>
          <p:nvPr/>
        </p:nvSpPr>
        <p:spPr>
          <a:xfrm>
            <a:off x="1341620" y="1565222"/>
            <a:ext cx="2529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Set an Appropriate Goal</a:t>
            </a:r>
            <a:endParaRPr lang="en-IN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B4443-E526-42E9-98A1-5042698D7472}"/>
              </a:ext>
            </a:extLst>
          </p:cNvPr>
          <p:cNvSpPr txBox="1"/>
          <p:nvPr/>
        </p:nvSpPr>
        <p:spPr>
          <a:xfrm>
            <a:off x="1345368" y="653335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Cut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47BB2E-FEC3-4A9F-B76F-B3464C00130A}"/>
              </a:ext>
            </a:extLst>
          </p:cNvPr>
          <p:cNvSpPr txBox="1"/>
          <p:nvPr/>
        </p:nvSpPr>
        <p:spPr>
          <a:xfrm>
            <a:off x="1341620" y="984413"/>
            <a:ext cx="884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Active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C7BC7-E0A4-499D-95FE-9FFF02CB4037}"/>
              </a:ext>
            </a:extLst>
          </p:cNvPr>
          <p:cNvSpPr txBox="1"/>
          <p:nvPr/>
        </p:nvSpPr>
        <p:spPr>
          <a:xfrm>
            <a:off x="1341619" y="1273657"/>
            <a:ext cx="801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Bring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1121AC-469B-4D2F-8CE9-8F4D14928D59}"/>
              </a:ext>
            </a:extLst>
          </p:cNvPr>
          <p:cNvSpPr txBox="1"/>
          <p:nvPr/>
        </p:nvSpPr>
        <p:spPr>
          <a:xfrm>
            <a:off x="1341619" y="1556052"/>
            <a:ext cx="704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Set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F283A-6736-4805-9BFA-BF5FCA229DCA}"/>
              </a:ext>
            </a:extLst>
          </p:cNvPr>
          <p:cNvSpPr txBox="1"/>
          <p:nvPr/>
        </p:nvSpPr>
        <p:spPr>
          <a:xfrm>
            <a:off x="1349974" y="653335"/>
            <a:ext cx="1954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Cut your Calories</a:t>
            </a:r>
            <a:endParaRPr lang="en-IN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592B4-C4DD-4B8B-B2F9-9213DD3BDA77}"/>
              </a:ext>
            </a:extLst>
          </p:cNvPr>
          <p:cNvSpPr txBox="1"/>
          <p:nvPr/>
        </p:nvSpPr>
        <p:spPr>
          <a:xfrm>
            <a:off x="1341620" y="970900"/>
            <a:ext cx="1678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Active Lifestyle</a:t>
            </a:r>
            <a:endParaRPr lang="en-IN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E4BC5-6A38-407B-B08E-382C47917CB0}"/>
              </a:ext>
            </a:extLst>
          </p:cNvPr>
          <p:cNvSpPr txBox="1"/>
          <p:nvPr/>
        </p:nvSpPr>
        <p:spPr>
          <a:xfrm>
            <a:off x="1341620" y="1271952"/>
            <a:ext cx="197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Bring Out Support</a:t>
            </a:r>
            <a:endParaRPr lang="en-IN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D8C93-E4F4-4C65-B7E4-3372C96FC18D}"/>
              </a:ext>
            </a:extLst>
          </p:cNvPr>
          <p:cNvSpPr txBox="1"/>
          <p:nvPr/>
        </p:nvSpPr>
        <p:spPr>
          <a:xfrm>
            <a:off x="1347240" y="1903776"/>
            <a:ext cx="125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Balancing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99BD6-FF5D-472D-B264-DF146DF773AB}"/>
              </a:ext>
            </a:extLst>
          </p:cNvPr>
          <p:cNvSpPr txBox="1"/>
          <p:nvPr/>
        </p:nvSpPr>
        <p:spPr>
          <a:xfrm>
            <a:off x="1341620" y="2211675"/>
            <a:ext cx="985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Ignore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8A4CB2-C1FF-4217-8E9D-2CAE96B80DDF}"/>
              </a:ext>
            </a:extLst>
          </p:cNvPr>
          <p:cNvSpPr txBox="1"/>
          <p:nvPr/>
        </p:nvSpPr>
        <p:spPr>
          <a:xfrm>
            <a:off x="1341619" y="2535474"/>
            <a:ext cx="985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Regular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322AB-ACAF-4AC9-807D-76B2F6804766}"/>
              </a:ext>
            </a:extLst>
          </p:cNvPr>
          <p:cNvSpPr txBox="1"/>
          <p:nvPr/>
        </p:nvSpPr>
        <p:spPr>
          <a:xfrm>
            <a:off x="1347240" y="2870837"/>
            <a:ext cx="884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Don’t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D967B-596D-44D7-8941-84D59F045468}"/>
              </a:ext>
            </a:extLst>
          </p:cNvPr>
          <p:cNvSpPr txBox="1"/>
          <p:nvPr/>
        </p:nvSpPr>
        <p:spPr>
          <a:xfrm>
            <a:off x="1349974" y="1900422"/>
            <a:ext cx="6063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</a:rPr>
              <a:t>Balancing the Intake of Calories and Expenditure of Calories</a:t>
            </a:r>
            <a:endParaRPr lang="en-IN" sz="16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AAFAFF-C9B6-4657-A117-C6AAF7EBF9FD}"/>
              </a:ext>
            </a:extLst>
          </p:cNvPr>
          <p:cNvSpPr txBox="1"/>
          <p:nvPr/>
        </p:nvSpPr>
        <p:spPr>
          <a:xfrm>
            <a:off x="1337872" y="2219827"/>
            <a:ext cx="3282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Ignore Rich Carbohydrate Food</a:t>
            </a:r>
            <a:endParaRPr lang="en-IN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AB67E0-71E0-4D39-9426-476778E7FA4F}"/>
              </a:ext>
            </a:extLst>
          </p:cNvPr>
          <p:cNvSpPr txBox="1"/>
          <p:nvPr/>
        </p:nvSpPr>
        <p:spPr>
          <a:xfrm>
            <a:off x="1337872" y="2529658"/>
            <a:ext cx="3785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Regular Exercise or Physical Activity</a:t>
            </a:r>
            <a:endParaRPr lang="en-IN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F56DD1-0C8D-4E39-A66B-1570D890ED10}"/>
              </a:ext>
            </a:extLst>
          </p:cNvPr>
          <p:cNvSpPr txBox="1"/>
          <p:nvPr/>
        </p:nvSpPr>
        <p:spPr>
          <a:xfrm>
            <a:off x="1341620" y="2871566"/>
            <a:ext cx="188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Don’t Skip Meals</a:t>
            </a:r>
            <a:endParaRPr lang="en-IN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86E99A-66AA-458D-9740-28C078508C3B}"/>
              </a:ext>
            </a:extLst>
          </p:cNvPr>
          <p:cNvSpPr txBox="1"/>
          <p:nvPr/>
        </p:nvSpPr>
        <p:spPr>
          <a:xfrm>
            <a:off x="1337871" y="3208160"/>
            <a:ext cx="1495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Lay Stress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DD5E4-FB85-48A9-A011-5152197DF2C9}"/>
              </a:ext>
            </a:extLst>
          </p:cNvPr>
          <p:cNvSpPr txBox="1"/>
          <p:nvPr/>
        </p:nvSpPr>
        <p:spPr>
          <a:xfrm>
            <a:off x="1337872" y="3551299"/>
            <a:ext cx="97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Yogic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1A6E6E-13E8-4A55-8A75-270DC8EEEA42}"/>
              </a:ext>
            </a:extLst>
          </p:cNvPr>
          <p:cNvSpPr txBox="1"/>
          <p:nvPr/>
        </p:nvSpPr>
        <p:spPr>
          <a:xfrm>
            <a:off x="1347240" y="3874800"/>
            <a:ext cx="987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EE96CE-74E4-4EE0-A07F-7160F0C48D21}"/>
              </a:ext>
            </a:extLst>
          </p:cNvPr>
          <p:cNvSpPr txBox="1"/>
          <p:nvPr/>
        </p:nvSpPr>
        <p:spPr>
          <a:xfrm>
            <a:off x="1337872" y="4153269"/>
            <a:ext cx="97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D9A34C-5D7D-48FE-A440-9164EA20DF74}"/>
              </a:ext>
            </a:extLst>
          </p:cNvPr>
          <p:cNvSpPr txBox="1"/>
          <p:nvPr/>
        </p:nvSpPr>
        <p:spPr>
          <a:xfrm>
            <a:off x="1345368" y="4463100"/>
            <a:ext cx="976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D1B350-44E5-4B88-B6EE-F40DC642F70E}"/>
              </a:ext>
            </a:extLst>
          </p:cNvPr>
          <p:cNvSpPr txBox="1"/>
          <p:nvPr/>
        </p:nvSpPr>
        <p:spPr>
          <a:xfrm>
            <a:off x="1337872" y="4751531"/>
            <a:ext cx="981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</a:t>
            </a:r>
            <a:endParaRPr lang="en-IN" sz="16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DF562E-221C-4F1C-BA95-315A973EDC3C}"/>
              </a:ext>
            </a:extLst>
          </p:cNvPr>
          <p:cNvSpPr txBox="1"/>
          <p:nvPr/>
        </p:nvSpPr>
        <p:spPr>
          <a:xfrm>
            <a:off x="1337871" y="3208889"/>
            <a:ext cx="37850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Lay Stress on Health Not on Weight</a:t>
            </a:r>
            <a:endParaRPr lang="en-IN" sz="16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2139E9-86EE-4288-81F2-63218D5CFA3E}"/>
              </a:ext>
            </a:extLst>
          </p:cNvPr>
          <p:cNvSpPr txBox="1"/>
          <p:nvPr/>
        </p:nvSpPr>
        <p:spPr>
          <a:xfrm>
            <a:off x="1341620" y="3549566"/>
            <a:ext cx="1776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Yogic Exercises</a:t>
            </a:r>
            <a:endParaRPr lang="en-IN" sz="16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874310-82BF-4546-9886-6EEE1795D92F}"/>
              </a:ext>
            </a:extLst>
          </p:cNvPr>
          <p:cNvSpPr txBox="1"/>
          <p:nvPr/>
        </p:nvSpPr>
        <p:spPr>
          <a:xfrm>
            <a:off x="1345368" y="3874800"/>
            <a:ext cx="3586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 Smaller Meals Frequently</a:t>
            </a:r>
            <a:endParaRPr lang="en-IN" sz="16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FC387-6567-4833-964E-A3EA06D83B95}"/>
              </a:ext>
            </a:extLst>
          </p:cNvPr>
          <p:cNvSpPr txBox="1"/>
          <p:nvPr/>
        </p:nvSpPr>
        <p:spPr>
          <a:xfrm>
            <a:off x="1337871" y="4149487"/>
            <a:ext cx="195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 Fatty Foods</a:t>
            </a:r>
            <a:endParaRPr lang="en-IN" sz="1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6E94CC-9FCB-4926-BCDE-8B00F78DE532}"/>
              </a:ext>
            </a:extLst>
          </p:cNvPr>
          <p:cNvSpPr txBox="1"/>
          <p:nvPr/>
        </p:nvSpPr>
        <p:spPr>
          <a:xfrm>
            <a:off x="1345368" y="4458213"/>
            <a:ext cx="1888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 Overeating</a:t>
            </a:r>
            <a:endParaRPr lang="en-IN" sz="16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56A597-5B37-46FA-A4B0-4B7791A68A08}"/>
              </a:ext>
            </a:extLst>
          </p:cNvPr>
          <p:cNvSpPr txBox="1"/>
          <p:nvPr/>
        </p:nvSpPr>
        <p:spPr>
          <a:xfrm>
            <a:off x="1337871" y="4744541"/>
            <a:ext cx="2865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Avoid Junk and Fast Foods</a:t>
            </a:r>
            <a:endParaRPr lang="en-IN" sz="1600" b="1" dirty="0"/>
          </a:p>
        </p:txBody>
      </p:sp>
      <p:pic>
        <p:nvPicPr>
          <p:cNvPr id="34" name="Google Shape;63;p14">
            <a:extLst>
              <a:ext uri="{FF2B5EF4-FFF2-40B4-BE49-F238E27FC236}">
                <a16:creationId xmlns:a16="http://schemas.microsoft.com/office/drawing/2014/main" id="{B06CDAB1-CDC7-46DE-B102-6BFDD566118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1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  <p:bldP spid="8" grpId="0"/>
      <p:bldP spid="9" grpId="0"/>
      <p:bldP spid="10" grpId="0"/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 QUESTIONS on Make a GIF">
            <a:extLst>
              <a:ext uri="{FF2B5EF4-FFF2-40B4-BE49-F238E27FC236}">
                <a16:creationId xmlns:a16="http://schemas.microsoft.com/office/drawing/2014/main" id="{716889AE-32D9-42FE-9687-C3FC3FE827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031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5CFD1-F65A-4501-A752-52F756A2A7BA}"/>
              </a:ext>
            </a:extLst>
          </p:cNvPr>
          <p:cNvSpPr txBox="1"/>
          <p:nvPr/>
        </p:nvSpPr>
        <p:spPr>
          <a:xfrm>
            <a:off x="2695731" y="495708"/>
            <a:ext cx="483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full form of NIH?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799F70-D28B-417F-A261-FF246E3D0409}"/>
              </a:ext>
            </a:extLst>
          </p:cNvPr>
          <p:cNvSpPr/>
          <p:nvPr/>
        </p:nvSpPr>
        <p:spPr>
          <a:xfrm>
            <a:off x="2633895" y="1043949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NATIONAL INFORMATION OF HEALTH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999072-C062-425A-AD8E-B855C8189657}"/>
              </a:ext>
            </a:extLst>
          </p:cNvPr>
          <p:cNvSpPr/>
          <p:nvPr/>
        </p:nvSpPr>
        <p:spPr>
          <a:xfrm>
            <a:off x="6069142" y="1064928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100" b="1" dirty="0">
                <a:latin typeface="Calibri" panose="020F0502020204030204" pitchFamily="34" charset="0"/>
                <a:cs typeface="Calibri" panose="020F0502020204030204" pitchFamily="34" charset="0"/>
              </a:rPr>
              <a:t>NATIONAL INSTITUTE OF HEART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521529-ECC8-412F-AA86-81FC51398E4B}"/>
              </a:ext>
            </a:extLst>
          </p:cNvPr>
          <p:cNvSpPr/>
          <p:nvPr/>
        </p:nvSpPr>
        <p:spPr>
          <a:xfrm>
            <a:off x="2633895" y="1528154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NATIONAL INSTITUTE OF HEALTH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8812F-76AB-46EB-9B83-4CBFA65488FB}"/>
              </a:ext>
            </a:extLst>
          </p:cNvPr>
          <p:cNvSpPr/>
          <p:nvPr/>
        </p:nvSpPr>
        <p:spPr>
          <a:xfrm>
            <a:off x="6069142" y="1528154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NONE OF THESE</a:t>
            </a:r>
            <a:endParaRPr lang="en-IN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790B44-24B8-4A4D-A4BC-78E1E366FC47}"/>
              </a:ext>
            </a:extLst>
          </p:cNvPr>
          <p:cNvSpPr/>
          <p:nvPr/>
        </p:nvSpPr>
        <p:spPr>
          <a:xfrm>
            <a:off x="2695731" y="10589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EBBD31-08B2-48CD-B834-C5E484700087}"/>
              </a:ext>
            </a:extLst>
          </p:cNvPr>
          <p:cNvSpPr/>
          <p:nvPr/>
        </p:nvSpPr>
        <p:spPr>
          <a:xfrm>
            <a:off x="6138472" y="1058938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575940-4DC2-4B6B-84BB-9FD47471354F}"/>
              </a:ext>
            </a:extLst>
          </p:cNvPr>
          <p:cNvSpPr/>
          <p:nvPr/>
        </p:nvSpPr>
        <p:spPr>
          <a:xfrm>
            <a:off x="2695731" y="1544632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420CDC-8CE9-4DE6-AA5A-EDFFFDEF0575}"/>
              </a:ext>
            </a:extLst>
          </p:cNvPr>
          <p:cNvSpPr/>
          <p:nvPr/>
        </p:nvSpPr>
        <p:spPr>
          <a:xfrm>
            <a:off x="6138472" y="154463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89422-DD67-4E29-9C14-14981BC39B9E}"/>
              </a:ext>
            </a:extLst>
          </p:cNvPr>
          <p:cNvSpPr txBox="1"/>
          <p:nvPr/>
        </p:nvSpPr>
        <p:spPr>
          <a:xfrm>
            <a:off x="2695731" y="1871713"/>
            <a:ext cx="638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WHO criteria, the Obesity II BMI should be _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E78CF-1DC4-48C9-8C4D-ECC80E5A2189}"/>
              </a:ext>
            </a:extLst>
          </p:cNvPr>
          <p:cNvSpPr/>
          <p:nvPr/>
        </p:nvSpPr>
        <p:spPr>
          <a:xfrm>
            <a:off x="2633895" y="2419954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25 – 29.9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CB2DF-4624-4DFC-9C2B-177AA8108691}"/>
              </a:ext>
            </a:extLst>
          </p:cNvPr>
          <p:cNvSpPr/>
          <p:nvPr/>
        </p:nvSpPr>
        <p:spPr>
          <a:xfrm>
            <a:off x="6069142" y="2440933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 – 34.9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8C8F5-187A-45A1-9B73-D69852036989}"/>
              </a:ext>
            </a:extLst>
          </p:cNvPr>
          <p:cNvSpPr/>
          <p:nvPr/>
        </p:nvSpPr>
        <p:spPr>
          <a:xfrm>
            <a:off x="2633895" y="2904159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35 – 39.9</a:t>
            </a:r>
            <a:endParaRPr lang="en-IN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5A9B72-8C3C-4E4D-8742-BD54F8DD8859}"/>
              </a:ext>
            </a:extLst>
          </p:cNvPr>
          <p:cNvSpPr/>
          <p:nvPr/>
        </p:nvSpPr>
        <p:spPr>
          <a:xfrm>
            <a:off x="6069142" y="2904159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30 – 39.9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BCA693-A5BE-4684-9852-76F0478E9924}"/>
              </a:ext>
            </a:extLst>
          </p:cNvPr>
          <p:cNvSpPr/>
          <p:nvPr/>
        </p:nvSpPr>
        <p:spPr>
          <a:xfrm>
            <a:off x="2695731" y="243494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1BFB9A-D699-484D-900A-B6497C0C5DEB}"/>
              </a:ext>
            </a:extLst>
          </p:cNvPr>
          <p:cNvSpPr/>
          <p:nvPr/>
        </p:nvSpPr>
        <p:spPr>
          <a:xfrm>
            <a:off x="6138472" y="243494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9938C9-302A-4253-874C-7577FD988406}"/>
              </a:ext>
            </a:extLst>
          </p:cNvPr>
          <p:cNvSpPr/>
          <p:nvPr/>
        </p:nvSpPr>
        <p:spPr>
          <a:xfrm>
            <a:off x="2695731" y="2920637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C4E704A-ACF9-4412-9FA4-B11D6BB3344E}"/>
              </a:ext>
            </a:extLst>
          </p:cNvPr>
          <p:cNvSpPr/>
          <p:nvPr/>
        </p:nvSpPr>
        <p:spPr>
          <a:xfrm>
            <a:off x="6138472" y="2920637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49839B-4A98-4502-A7C8-D68AAB5249D5}"/>
              </a:ext>
            </a:extLst>
          </p:cNvPr>
          <p:cNvSpPr txBox="1"/>
          <p:nvPr/>
        </p:nvSpPr>
        <p:spPr>
          <a:xfrm>
            <a:off x="2695730" y="3359504"/>
            <a:ext cx="6386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formula to calculate the BMI of an individual is 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09F5AE-4DFE-4D9A-98E7-4A7698F45BB8}"/>
                  </a:ext>
                </a:extLst>
              </p:cNvPr>
              <p:cNvSpPr/>
              <p:nvPr/>
            </p:nvSpPr>
            <p:spPr>
              <a:xfrm>
                <a:off x="2633895" y="3759614"/>
                <a:ext cx="3013022" cy="4559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𝐖𝐞𝐢𝐠𝐡𝐭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𝐤𝐠</m:t>
                          </m:r>
                        </m:num>
                        <m:den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𝐇𝐞𝐢𝐠𝐡𝐭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𝐦</m:t>
                          </m:r>
                        </m:den>
                      </m:f>
                    </m:oMath>
                  </m:oMathPara>
                </a14:m>
                <a:endParaRPr lang="en-IN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F09F5AE-4DFE-4D9A-98E7-4A7698F45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95" y="3759614"/>
                <a:ext cx="3013022" cy="455907"/>
              </a:xfrm>
              <a:prstGeom prst="rect">
                <a:avLst/>
              </a:prstGeom>
              <a:blipFill>
                <a:blip r:embed="rId3"/>
                <a:stretch>
                  <a:fillRect b="-126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C705BE2-4B9C-4DD1-A8D6-194ECAC128A1}"/>
                  </a:ext>
                </a:extLst>
              </p:cNvPr>
              <p:cNvSpPr/>
              <p:nvPr/>
            </p:nvSpPr>
            <p:spPr>
              <a:xfrm>
                <a:off x="6069142" y="3759614"/>
                <a:ext cx="3013022" cy="476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𝐦</m:t>
                          </m:r>
                        </m:num>
                        <m:den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𝐖𝐞𝐢𝐠𝐡𝐭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𝐤𝐠</m:t>
                          </m:r>
                        </m:den>
                      </m:f>
                    </m:oMath>
                  </m:oMathPara>
                </a14:m>
                <a:endParaRPr lang="en-IN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C705BE2-4B9C-4DD1-A8D6-194ECAC128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142" y="3759614"/>
                <a:ext cx="3013022" cy="476886"/>
              </a:xfrm>
              <a:prstGeom prst="rect">
                <a:avLst/>
              </a:prstGeom>
              <a:blipFill>
                <a:blip r:embed="rId4"/>
                <a:stretch>
                  <a:fillRect b="-1097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97E03C-E2E3-4287-841C-C52C729549AA}"/>
                  </a:ext>
                </a:extLst>
              </p:cNvPr>
              <p:cNvSpPr/>
              <p:nvPr/>
            </p:nvSpPr>
            <p:spPr>
              <a:xfrm>
                <a:off x="2633895" y="4391949"/>
                <a:ext cx="3013022" cy="45534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𝐖𝐞𝐢𝐠𝐡𝐭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𝐤𝐠</m:t>
                          </m:r>
                        </m:num>
                        <m:den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𝐂𝐦</m:t>
                          </m:r>
                        </m:den>
                      </m:f>
                    </m:oMath>
                  </m:oMathPara>
                </a14:m>
                <a:endParaRPr lang="en-IN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97E03C-E2E3-4287-841C-C52C72954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95" y="4391949"/>
                <a:ext cx="3013022" cy="455345"/>
              </a:xfrm>
              <a:prstGeom prst="rect">
                <a:avLst/>
              </a:prstGeom>
              <a:blipFill>
                <a:blip r:embed="rId5"/>
                <a:stretch>
                  <a:fillRect b="-126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62E2CE-C419-44C3-A15F-6D1FC72C8B6C}"/>
                  </a:ext>
                </a:extLst>
              </p:cNvPr>
              <p:cNvSpPr/>
              <p:nvPr/>
            </p:nvSpPr>
            <p:spPr>
              <a:xfrm>
                <a:off x="6069142" y="4391949"/>
                <a:ext cx="3013022" cy="47688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𝐖𝐞𝐢𝐠𝐡𝐭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𝐤𝐠</m:t>
                          </m:r>
                        </m:num>
                        <m:den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𝐇𝐞𝐢𝐠𝐡𝐭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𝐗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𝐇𝐞𝐢𝐠𝐡𝐭</m:t>
                          </m:r>
                          <m:r>
                            <a:rPr lang="en-IN" sz="1400" b="1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𝐢𝐧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IN" sz="1400" b="1" i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𝐦</m:t>
                          </m:r>
                        </m:den>
                      </m:f>
                    </m:oMath>
                  </m:oMathPara>
                </a14:m>
                <a:endParaRPr lang="en-IN" sz="1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E62E2CE-C419-44C3-A15F-6D1FC72C8B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142" y="4391949"/>
                <a:ext cx="3013022" cy="476885"/>
              </a:xfrm>
              <a:prstGeom prst="rect">
                <a:avLst/>
              </a:prstGeom>
              <a:blipFill>
                <a:blip r:embed="rId6"/>
                <a:stretch>
                  <a:fillRect b="-963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D6C48639-A2EB-40F6-A31B-B56D617ED47E}"/>
              </a:ext>
            </a:extLst>
          </p:cNvPr>
          <p:cNvSpPr/>
          <p:nvPr/>
        </p:nvSpPr>
        <p:spPr>
          <a:xfrm>
            <a:off x="2695731" y="3850157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002B9F-9CCB-453C-B1E8-210B0C864F7D}"/>
              </a:ext>
            </a:extLst>
          </p:cNvPr>
          <p:cNvSpPr/>
          <p:nvPr/>
        </p:nvSpPr>
        <p:spPr>
          <a:xfrm>
            <a:off x="6138472" y="3860647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0CF1E8D-0681-4E76-A9C0-ADAC85862A57}"/>
              </a:ext>
            </a:extLst>
          </p:cNvPr>
          <p:cNvSpPr/>
          <p:nvPr/>
        </p:nvSpPr>
        <p:spPr>
          <a:xfrm>
            <a:off x="2695731" y="4481107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BB6CFD7-F58F-4138-8587-926A62FFBF68}"/>
              </a:ext>
            </a:extLst>
          </p:cNvPr>
          <p:cNvSpPr/>
          <p:nvPr/>
        </p:nvSpPr>
        <p:spPr>
          <a:xfrm>
            <a:off x="6138472" y="4479536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1" name="Google Shape;63;p14">
            <a:extLst>
              <a:ext uri="{FF2B5EF4-FFF2-40B4-BE49-F238E27FC236}">
                <a16:creationId xmlns:a16="http://schemas.microsoft.com/office/drawing/2014/main" id="{BB8765D2-F305-44D3-88A3-F6E1559B09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0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ome work gif">
            <a:extLst>
              <a:ext uri="{FF2B5EF4-FFF2-40B4-BE49-F238E27FC236}">
                <a16:creationId xmlns:a16="http://schemas.microsoft.com/office/drawing/2014/main" id="{976B2DF3-9492-4DFE-BCAF-1F6B92B130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20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21E9E-A437-4F77-8A42-FCBC32C3BDF6}"/>
              </a:ext>
            </a:extLst>
          </p:cNvPr>
          <p:cNvSpPr txBox="1"/>
          <p:nvPr/>
        </p:nvSpPr>
        <p:spPr>
          <a:xfrm>
            <a:off x="2450184" y="804822"/>
            <a:ext cx="6926163" cy="2230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BMI?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mean by healthy weight?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methods to control healthy body weight for a lifetime.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the categories of BMI with the help of WHO criteria. 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EF249D3E-C9DA-4ACD-8594-3559AD8177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9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621425" y="743500"/>
            <a:ext cx="78012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082B46B4-AB78-498D-BA40-5172C7B1F4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59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7F7BC-45EE-4846-93F8-D93C0B0016DF}"/>
              </a:ext>
            </a:extLst>
          </p:cNvPr>
          <p:cNvSpPr txBox="1"/>
          <p:nvPr/>
        </p:nvSpPr>
        <p:spPr>
          <a:xfrm>
            <a:off x="1716373" y="-14832"/>
            <a:ext cx="5711254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MULTIPLE-CHOICE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3E64B-8970-41B9-AEF1-6AF3FE1B327B}"/>
              </a:ext>
            </a:extLst>
          </p:cNvPr>
          <p:cNvSpPr txBox="1"/>
          <p:nvPr/>
        </p:nvSpPr>
        <p:spPr>
          <a:xfrm>
            <a:off x="0" y="651832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Which of the following is </a:t>
            </a:r>
            <a:r>
              <a:rPr lang="en-US" sz="3200" u="sng" dirty="0">
                <a:solidFill>
                  <a:srgbClr val="FF0000"/>
                </a:solidFill>
                <a:latin typeface="Colonna MT" panose="04020805060202030203" pitchFamily="82" charset="0"/>
              </a:rPr>
              <a:t>not</a:t>
            </a:r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 a step to maintaining a healthy body weight?</a:t>
            </a:r>
            <a:endParaRPr lang="en-IN" sz="32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B57C-1D67-4A08-824F-400C3C83355E}"/>
              </a:ext>
            </a:extLst>
          </p:cNvPr>
          <p:cNvSpPr txBox="1"/>
          <p:nvPr/>
        </p:nvSpPr>
        <p:spPr>
          <a:xfrm>
            <a:off x="1999779" y="1844791"/>
            <a:ext cx="51444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lonna MT" panose="04020805060202030203" pitchFamily="82" charset="0"/>
              </a:rPr>
              <a:t>{A} </a:t>
            </a:r>
            <a:r>
              <a:rPr lang="en-IN" sz="2400" b="1" dirty="0">
                <a:latin typeface="Colonna MT" panose="04020805060202030203" pitchFamily="82" charset="0"/>
              </a:rPr>
              <a:t>Goal setting</a:t>
            </a:r>
            <a:endParaRPr lang="en-US" sz="2400" b="1" dirty="0">
              <a:latin typeface="Colonna MT" panose="04020805060202030203" pitchFamily="82" charset="0"/>
            </a:endParaRPr>
          </a:p>
          <a:p>
            <a:r>
              <a:rPr lang="en-US" sz="2400" b="1" dirty="0">
                <a:latin typeface="Colonna MT" panose="04020805060202030203" pitchFamily="82" charset="0"/>
              </a:rPr>
              <a:t>{B} </a:t>
            </a:r>
            <a:r>
              <a:rPr lang="en-IN" sz="2400" b="1" dirty="0">
                <a:latin typeface="Colonna MT" panose="04020805060202030203" pitchFamily="82" charset="0"/>
              </a:rPr>
              <a:t>Yoga</a:t>
            </a:r>
            <a:endParaRPr lang="en-US" sz="2400" b="1" dirty="0">
              <a:latin typeface="Colonna MT" panose="04020805060202030203" pitchFamily="82" charset="0"/>
            </a:endParaRPr>
          </a:p>
          <a:p>
            <a:r>
              <a:rPr lang="en-US" sz="2400" b="1" dirty="0">
                <a:latin typeface="Colonna MT" panose="04020805060202030203" pitchFamily="82" charset="0"/>
              </a:rPr>
              <a:t>{C} Intake of calories through drinking</a:t>
            </a:r>
          </a:p>
          <a:p>
            <a:r>
              <a:rPr lang="en-IN" sz="2400" b="1" dirty="0">
                <a:latin typeface="Colonna MT" panose="04020805060202030203" pitchFamily="82" charset="0"/>
              </a:rPr>
              <a:t>{D} Avoiding carbohydrate rich food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DF11D-8116-45F4-8FBD-94EBA6C1197A}"/>
              </a:ext>
            </a:extLst>
          </p:cNvPr>
          <p:cNvSpPr txBox="1"/>
          <p:nvPr/>
        </p:nvSpPr>
        <p:spPr>
          <a:xfrm>
            <a:off x="713884" y="3530192"/>
            <a:ext cx="7689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>
                <a:solidFill>
                  <a:srgbClr val="00FE73"/>
                </a:solidFill>
                <a:latin typeface="Colonna MT" panose="04020805060202030203" pitchFamily="82" charset="0"/>
              </a:rPr>
              <a:t>ANSWER - </a:t>
            </a:r>
            <a:r>
              <a:rPr lang="en-US" sz="2800" b="1" dirty="0">
                <a:solidFill>
                  <a:srgbClr val="00FE73"/>
                </a:solidFill>
                <a:latin typeface="Colonna MT" panose="04020805060202030203" pitchFamily="82" charset="0"/>
              </a:rPr>
              <a:t>{C} Intake of calories through drinking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FEA645ED-6EF0-4BC0-8B62-5F5BFDDB4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54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7F7BC-45EE-4846-93F8-D93C0B0016DF}"/>
              </a:ext>
            </a:extLst>
          </p:cNvPr>
          <p:cNvSpPr txBox="1"/>
          <p:nvPr/>
        </p:nvSpPr>
        <p:spPr>
          <a:xfrm>
            <a:off x="1716373" y="-14832"/>
            <a:ext cx="5711254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MULTIPLE-CHOICE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3E64B-8970-41B9-AEF1-6AF3FE1B327B}"/>
              </a:ext>
            </a:extLst>
          </p:cNvPr>
          <p:cNvSpPr txBox="1"/>
          <p:nvPr/>
        </p:nvSpPr>
        <p:spPr>
          <a:xfrm>
            <a:off x="1" y="684066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Cut calories a day if you have exceeded your ideal weight.</a:t>
            </a:r>
            <a:endParaRPr lang="en-IN" sz="32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B57C-1D67-4A08-824F-400C3C83355E}"/>
              </a:ext>
            </a:extLst>
          </p:cNvPr>
          <p:cNvSpPr txBox="1"/>
          <p:nvPr/>
        </p:nvSpPr>
        <p:spPr>
          <a:xfrm>
            <a:off x="3779862" y="1761944"/>
            <a:ext cx="15842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lonna MT" panose="04020805060202030203" pitchFamily="82" charset="0"/>
              </a:rPr>
              <a:t>{A} 200</a:t>
            </a:r>
          </a:p>
          <a:p>
            <a:r>
              <a:rPr lang="en-US" sz="2800" b="1" dirty="0">
                <a:latin typeface="Colonna MT" panose="04020805060202030203" pitchFamily="82" charset="0"/>
              </a:rPr>
              <a:t>{B} 100</a:t>
            </a:r>
          </a:p>
          <a:p>
            <a:r>
              <a:rPr lang="en-US" sz="2800" b="1" dirty="0">
                <a:latin typeface="Colonna MT" panose="04020805060202030203" pitchFamily="82" charset="0"/>
              </a:rPr>
              <a:t>{C} 250</a:t>
            </a:r>
          </a:p>
          <a:p>
            <a:r>
              <a:rPr lang="en-IN" sz="2800" b="1" dirty="0">
                <a:latin typeface="Colonna MT" panose="04020805060202030203" pitchFamily="82" charset="0"/>
              </a:rPr>
              <a:t>{D} 150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DF11D-8116-45F4-8FBD-94EBA6C1197A}"/>
              </a:ext>
            </a:extLst>
          </p:cNvPr>
          <p:cNvSpPr txBox="1"/>
          <p:nvPr/>
        </p:nvSpPr>
        <p:spPr>
          <a:xfrm>
            <a:off x="2947908" y="3794100"/>
            <a:ext cx="324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ANSWER - {B} 100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5363602-6ACB-4724-9FE6-FA93066F1BF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712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7F7BC-45EE-4846-93F8-D93C0B0016DF}"/>
              </a:ext>
            </a:extLst>
          </p:cNvPr>
          <p:cNvSpPr txBox="1"/>
          <p:nvPr/>
        </p:nvSpPr>
        <p:spPr>
          <a:xfrm>
            <a:off x="1716373" y="-14832"/>
            <a:ext cx="5711254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MULTIPLE-CHOICE QUESTIONS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3E64B-8970-41B9-AEF1-6AF3FE1B327B}"/>
              </a:ext>
            </a:extLst>
          </p:cNvPr>
          <p:cNvSpPr txBox="1"/>
          <p:nvPr/>
        </p:nvSpPr>
        <p:spPr>
          <a:xfrm>
            <a:off x="1" y="684066"/>
            <a:ext cx="9143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lonna MT" panose="04020805060202030203" pitchFamily="82" charset="0"/>
              </a:rPr>
              <a:t>Which of the following can be listed under food myths?</a:t>
            </a:r>
            <a:endParaRPr lang="en-IN" sz="3200" dirty="0">
              <a:solidFill>
                <a:srgbClr val="FF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5B57C-1D67-4A08-824F-400C3C83355E}"/>
              </a:ext>
            </a:extLst>
          </p:cNvPr>
          <p:cNvSpPr txBox="1"/>
          <p:nvPr/>
        </p:nvSpPr>
        <p:spPr>
          <a:xfrm>
            <a:off x="1716373" y="1834145"/>
            <a:ext cx="64987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olonna MT" panose="04020805060202030203" pitchFamily="82" charset="0"/>
              </a:rPr>
              <a:t>{A} </a:t>
            </a:r>
            <a:r>
              <a:rPr lang="en-IN" sz="2800" b="1" dirty="0">
                <a:latin typeface="Colonna MT" panose="04020805060202030203" pitchFamily="82" charset="0"/>
              </a:rPr>
              <a:t>Potatoes make you fat</a:t>
            </a:r>
            <a:endParaRPr lang="en-US" sz="2800" b="1" dirty="0">
              <a:latin typeface="Colonna MT" panose="04020805060202030203" pitchFamily="82" charset="0"/>
            </a:endParaRPr>
          </a:p>
          <a:p>
            <a:r>
              <a:rPr lang="en-US" sz="2800" b="1" dirty="0">
                <a:latin typeface="Colonna MT" panose="04020805060202030203" pitchFamily="82" charset="0"/>
              </a:rPr>
              <a:t>{B} </a:t>
            </a:r>
            <a:r>
              <a:rPr lang="en-IN" sz="2800" b="1" dirty="0">
                <a:latin typeface="Colonna MT" panose="04020805060202030203" pitchFamily="82" charset="0"/>
              </a:rPr>
              <a:t>Spicy food causes ulcer</a:t>
            </a:r>
            <a:endParaRPr lang="en-US" sz="2800" b="1" dirty="0">
              <a:latin typeface="Colonna MT" panose="04020805060202030203" pitchFamily="82" charset="0"/>
            </a:endParaRPr>
          </a:p>
          <a:p>
            <a:r>
              <a:rPr lang="en-US" sz="2800" b="1" dirty="0">
                <a:latin typeface="Colonna MT" panose="04020805060202030203" pitchFamily="82" charset="0"/>
              </a:rPr>
              <a:t>{C} Fat-free products help you lose weight</a:t>
            </a:r>
          </a:p>
          <a:p>
            <a:r>
              <a:rPr lang="en-IN" sz="2800" b="1" dirty="0">
                <a:latin typeface="Colonna MT" panose="04020805060202030203" pitchFamily="82" charset="0"/>
              </a:rPr>
              <a:t>{D} All of these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1DF11D-8116-45F4-8FBD-94EBA6C1197A}"/>
              </a:ext>
            </a:extLst>
          </p:cNvPr>
          <p:cNvSpPr txBox="1"/>
          <p:nvPr/>
        </p:nvSpPr>
        <p:spPr>
          <a:xfrm>
            <a:off x="2193248" y="4100037"/>
            <a:ext cx="4757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ANSWER - {D} All of these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DCEF04D7-55F2-4DFF-9AD0-C33734542A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05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E7ADFF-8925-415C-8015-A339066E20C7}"/>
              </a:ext>
            </a:extLst>
          </p:cNvPr>
          <p:cNvSpPr txBox="1"/>
          <p:nvPr/>
        </p:nvSpPr>
        <p:spPr>
          <a:xfrm>
            <a:off x="2256019" y="0"/>
            <a:ext cx="4631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MATCH THE FOLLOWING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FF566-C01E-4D50-A337-24F0801430CC}"/>
              </a:ext>
            </a:extLst>
          </p:cNvPr>
          <p:cNvSpPr txBox="1"/>
          <p:nvPr/>
        </p:nvSpPr>
        <p:spPr>
          <a:xfrm>
            <a:off x="620218" y="674173"/>
            <a:ext cx="7903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rgbClr val="FF0000"/>
                </a:solidFill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Match List I with List-II and select the correct answer from the code given below:</a:t>
            </a:r>
            <a:endParaRPr lang="en-IN" sz="18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D8F33D-52F9-41CA-A15C-FF5C0FE5F227}"/>
              </a:ext>
            </a:extLst>
          </p:cNvPr>
          <p:cNvGraphicFramePr>
            <a:graphicFrameLocks noGrp="1"/>
          </p:cNvGraphicFramePr>
          <p:nvPr/>
        </p:nvGraphicFramePr>
        <p:xfrm>
          <a:off x="3006621" y="3346027"/>
          <a:ext cx="3551575" cy="1726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8726">
                  <a:extLst>
                    <a:ext uri="{9D8B030D-6E8A-4147-A177-3AD203B41FA5}">
                      <a16:colId xmlns:a16="http://schemas.microsoft.com/office/drawing/2014/main" val="1142762185"/>
                    </a:ext>
                  </a:extLst>
                </a:gridCol>
                <a:gridCol w="708726">
                  <a:extLst>
                    <a:ext uri="{9D8B030D-6E8A-4147-A177-3AD203B41FA5}">
                      <a16:colId xmlns:a16="http://schemas.microsoft.com/office/drawing/2014/main" val="3714088284"/>
                    </a:ext>
                  </a:extLst>
                </a:gridCol>
                <a:gridCol w="708726">
                  <a:extLst>
                    <a:ext uri="{9D8B030D-6E8A-4147-A177-3AD203B41FA5}">
                      <a16:colId xmlns:a16="http://schemas.microsoft.com/office/drawing/2014/main" val="1632906466"/>
                    </a:ext>
                  </a:extLst>
                </a:gridCol>
                <a:gridCol w="708726">
                  <a:extLst>
                    <a:ext uri="{9D8B030D-6E8A-4147-A177-3AD203B41FA5}">
                      <a16:colId xmlns:a16="http://schemas.microsoft.com/office/drawing/2014/main" val="1636977421"/>
                    </a:ext>
                  </a:extLst>
                </a:gridCol>
                <a:gridCol w="716671">
                  <a:extLst>
                    <a:ext uri="{9D8B030D-6E8A-4147-A177-3AD203B41FA5}">
                      <a16:colId xmlns:a16="http://schemas.microsoft.com/office/drawing/2014/main" val="2133470146"/>
                    </a:ext>
                  </a:extLst>
                </a:gridCol>
              </a:tblGrid>
              <a:tr h="28296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tabLst>
                          <a:tab pos="2324100" algn="l"/>
                        </a:tabLst>
                      </a:pPr>
                      <a:r>
                        <a:rPr lang="en-IN" sz="1400" u="sng" dirty="0">
                          <a:effectLst/>
                        </a:rPr>
                        <a:t>CODE</a:t>
                      </a:r>
                      <a:endParaRPr lang="en-IN" sz="1800" u="sng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732146"/>
                  </a:ext>
                </a:extLst>
              </a:tr>
              <a:tr h="286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000">
                          <a:effectLst/>
                        </a:rPr>
                        <a:t> </a:t>
                      </a:r>
                      <a:endParaRPr lang="en-IN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267833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[A]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</a:t>
                      </a:r>
                      <a:endParaRPr lang="en-IN" sz="12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4064354"/>
                  </a:ext>
                </a:extLst>
              </a:tr>
              <a:tr h="286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[B]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216644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[C]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7883721"/>
                  </a:ext>
                </a:extLst>
              </a:tr>
              <a:tr h="2829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800" dirty="0">
                          <a:solidFill>
                            <a:srgbClr val="FF0000"/>
                          </a:solidFill>
                          <a:effectLst/>
                        </a:rPr>
                        <a:t>[D]</a:t>
                      </a:r>
                      <a:endParaRPr lang="en-IN" sz="24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B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IN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8581525"/>
                  </a:ext>
                </a:extLst>
              </a:tr>
            </a:tbl>
          </a:graphicData>
        </a:graphic>
      </p:graphicFrame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54D110FF-DE78-45A7-8093-8AA250604535}"/>
              </a:ext>
            </a:extLst>
          </p:cNvPr>
          <p:cNvGraphicFramePr>
            <a:graphicFrameLocks noGrp="1"/>
          </p:cNvGraphicFramePr>
          <p:nvPr/>
        </p:nvGraphicFramePr>
        <p:xfrm>
          <a:off x="1401892" y="1015663"/>
          <a:ext cx="6340215" cy="2145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913">
                  <a:extLst>
                    <a:ext uri="{9D8B030D-6E8A-4147-A177-3AD203B41FA5}">
                      <a16:colId xmlns:a16="http://schemas.microsoft.com/office/drawing/2014/main" val="2493050737"/>
                    </a:ext>
                  </a:extLst>
                </a:gridCol>
                <a:gridCol w="2773194">
                  <a:extLst>
                    <a:ext uri="{9D8B030D-6E8A-4147-A177-3AD203B41FA5}">
                      <a16:colId xmlns:a16="http://schemas.microsoft.com/office/drawing/2014/main" val="3621454493"/>
                    </a:ext>
                  </a:extLst>
                </a:gridCol>
                <a:gridCol w="352740">
                  <a:extLst>
                    <a:ext uri="{9D8B030D-6E8A-4147-A177-3AD203B41FA5}">
                      <a16:colId xmlns:a16="http://schemas.microsoft.com/office/drawing/2014/main" val="2662589542"/>
                    </a:ext>
                  </a:extLst>
                </a:gridCol>
                <a:gridCol w="2817368">
                  <a:extLst>
                    <a:ext uri="{9D8B030D-6E8A-4147-A177-3AD203B41FA5}">
                      <a16:colId xmlns:a16="http://schemas.microsoft.com/office/drawing/2014/main" val="3947088134"/>
                    </a:ext>
                  </a:extLst>
                </a:gridCol>
              </a:tblGrid>
              <a:tr h="43031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b="1" u="sng" dirty="0">
                          <a:effectLst/>
                        </a:rPr>
                        <a:t>List I</a:t>
                      </a:r>
                      <a:endParaRPr lang="en-IN" sz="1400" b="1" u="sng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1400" b="1" u="sng" dirty="0">
                          <a:effectLst/>
                        </a:rPr>
                        <a:t>List II</a:t>
                      </a:r>
                      <a:endParaRPr lang="en-IN" sz="1400" b="1" u="sng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7476459"/>
                  </a:ext>
                </a:extLst>
              </a:tr>
              <a:tr h="43031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Chromium 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Helps in blood clotting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27720914"/>
                  </a:ext>
                </a:extLst>
              </a:tr>
              <a:tr h="43031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Calcium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Yellow in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colour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89550443"/>
                  </a:ext>
                </a:extLst>
              </a:tr>
              <a:tr h="43031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Vitamin B2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Deficiency - Pellagra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111636"/>
                  </a:ext>
                </a:extLst>
              </a:tr>
              <a:tr h="4244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Vitamin B3</a:t>
                      </a:r>
                      <a:endParaRPr lang="en-IN" sz="1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Deficiency - Diabetes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1495483"/>
                  </a:ext>
                </a:extLst>
              </a:tr>
            </a:tbl>
          </a:graphicData>
        </a:graphic>
      </p:graphicFrame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C8565EC5-EBB6-4820-9161-1FA1C6B954F8}"/>
              </a:ext>
            </a:extLst>
          </p:cNvPr>
          <p:cNvGraphicFramePr>
            <a:graphicFrameLocks noGrp="1"/>
          </p:cNvGraphicFramePr>
          <p:nvPr/>
        </p:nvGraphicFramePr>
        <p:xfrm>
          <a:off x="4571999" y="1435040"/>
          <a:ext cx="3170108" cy="172632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59765">
                  <a:extLst>
                    <a:ext uri="{9D8B030D-6E8A-4147-A177-3AD203B41FA5}">
                      <a16:colId xmlns:a16="http://schemas.microsoft.com/office/drawing/2014/main" val="1258497328"/>
                    </a:ext>
                  </a:extLst>
                </a:gridCol>
                <a:gridCol w="2810343">
                  <a:extLst>
                    <a:ext uri="{9D8B030D-6E8A-4147-A177-3AD203B41FA5}">
                      <a16:colId xmlns:a16="http://schemas.microsoft.com/office/drawing/2014/main" val="2944196936"/>
                    </a:ext>
                  </a:extLst>
                </a:gridCol>
              </a:tblGrid>
              <a:tr h="43158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Deficiency - Diabetes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402940"/>
                  </a:ext>
                </a:extLst>
              </a:tr>
              <a:tr h="43158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Helps in blood clotting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866817"/>
                  </a:ext>
                </a:extLst>
              </a:tr>
              <a:tr h="43158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Yellow in </a:t>
                      </a:r>
                      <a:r>
                        <a:rPr lang="en-US" sz="1100" b="1" dirty="0" err="1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colour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976960"/>
                  </a:ext>
                </a:extLst>
              </a:tr>
              <a:tr h="431581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effectLst/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Deficiency - Pellagra</a:t>
                      </a:r>
                      <a:endParaRPr lang="en-IN" sz="1100" b="1" dirty="0">
                        <a:effectLst/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81617"/>
                  </a:ext>
                </a:extLst>
              </a:tr>
            </a:tbl>
          </a:graphicData>
        </a:graphic>
      </p:graphicFrame>
      <p:pic>
        <p:nvPicPr>
          <p:cNvPr id="9" name="Graphic 8" descr="Right pointing backhand index">
            <a:extLst>
              <a:ext uri="{FF2B5EF4-FFF2-40B4-BE49-F238E27FC236}">
                <a16:creationId xmlns:a16="http://schemas.microsoft.com/office/drawing/2014/main" id="{CD629822-4F34-49FC-B67D-42C02690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774" y="3947316"/>
            <a:ext cx="1184849" cy="1034322"/>
          </a:xfrm>
          <a:prstGeom prst="rect">
            <a:avLst/>
          </a:prstGeom>
        </p:spPr>
      </p:pic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65587AC3-EBB0-46D0-B814-A6C86288F38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3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197852-18D5-4949-92EE-F4A25665E90C}"/>
              </a:ext>
            </a:extLst>
          </p:cNvPr>
          <p:cNvSpPr txBox="1"/>
          <p:nvPr/>
        </p:nvSpPr>
        <p:spPr>
          <a:xfrm>
            <a:off x="1476307" y="-26375"/>
            <a:ext cx="61913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dirty="0">
                <a:latin typeface="Colonna MT" panose="04020805060202030203" pitchFamily="82" charset="0"/>
              </a:rPr>
              <a:t>ASSERTION-REASON TYPE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E8B59-2FD6-42D7-98C1-277B886114FA}"/>
              </a:ext>
            </a:extLst>
          </p:cNvPr>
          <p:cNvSpPr txBox="1"/>
          <p:nvPr/>
        </p:nvSpPr>
        <p:spPr>
          <a:xfrm>
            <a:off x="979197" y="866177"/>
            <a:ext cx="7185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C00000"/>
                </a:solidFill>
                <a:latin typeface="Colonna MT" panose="04020805060202030203" pitchFamily="82" charset="0"/>
              </a:rPr>
              <a:t>Given below are the two statements labeled Assertion (A) and Reason (R).</a:t>
            </a:r>
            <a:endParaRPr lang="en-IN" sz="1800" b="1" i="1" dirty="0">
              <a:solidFill>
                <a:srgbClr val="C00000"/>
              </a:solidFill>
              <a:latin typeface="Colonna MT" panose="04020805060202030203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C4FD3-BD15-4335-B5C0-B3CCAA61E152}"/>
              </a:ext>
            </a:extLst>
          </p:cNvPr>
          <p:cNvSpPr txBox="1"/>
          <p:nvPr/>
        </p:nvSpPr>
        <p:spPr>
          <a:xfrm>
            <a:off x="0" y="115384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olonna MT" panose="04020805060202030203" pitchFamily="82" charset="0"/>
              </a:rPr>
              <a:t>Assertion (A) : </a:t>
            </a:r>
            <a:r>
              <a:rPr lang="en-US" dirty="0">
                <a:solidFill>
                  <a:srgbClr val="7030A0"/>
                </a:solidFill>
                <a:latin typeface="Colonna MT" panose="04020805060202030203" pitchFamily="82" charset="0"/>
              </a:rPr>
              <a:t>Even what is considered nutritious, such as carbohydrates, should be consumed in appropriate amounts.</a:t>
            </a:r>
          </a:p>
          <a:p>
            <a:r>
              <a:rPr lang="en-US" b="1" dirty="0">
                <a:solidFill>
                  <a:srgbClr val="7030A0"/>
                </a:solidFill>
                <a:latin typeface="Colonna MT" panose="04020805060202030203" pitchFamily="82" charset="0"/>
              </a:rPr>
              <a:t>Reason (R) : </a:t>
            </a:r>
            <a:r>
              <a:rPr lang="en-US" dirty="0">
                <a:solidFill>
                  <a:srgbClr val="7030A0"/>
                </a:solidFill>
                <a:latin typeface="Colonna MT" panose="04020805060202030203" pitchFamily="82" charset="0"/>
              </a:rPr>
              <a:t>A balanced diet therefore has a standard or fixed structure.</a:t>
            </a:r>
            <a:endParaRPr lang="en-IN" b="1" dirty="0">
              <a:solidFill>
                <a:srgbClr val="7030A0"/>
              </a:solidFill>
              <a:latin typeface="Colonna MT" panose="04020805060202030203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041538-EE3C-43EF-BD79-3577CDDF3261}"/>
              </a:ext>
            </a:extLst>
          </p:cNvPr>
          <p:cNvSpPr txBox="1"/>
          <p:nvPr/>
        </p:nvSpPr>
        <p:spPr>
          <a:xfrm>
            <a:off x="0" y="2284095"/>
            <a:ext cx="7086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lonna MT" panose="04020805060202030203" pitchFamily="82" charset="0"/>
              </a:rPr>
              <a:t>Which one of the following is correct?</a:t>
            </a:r>
          </a:p>
          <a:p>
            <a:r>
              <a:rPr lang="en-US" b="1" dirty="0">
                <a:solidFill>
                  <a:srgbClr val="FF0000"/>
                </a:solidFill>
                <a:latin typeface="Colonna MT" panose="04020805060202030203" pitchFamily="82" charset="0"/>
              </a:rPr>
              <a:t>(a) Both (A) and (R) are true and (R) is the correct explanation of (A) </a:t>
            </a:r>
          </a:p>
          <a:p>
            <a:r>
              <a:rPr lang="en-US" b="1" dirty="0">
                <a:solidFill>
                  <a:srgbClr val="FF0000"/>
                </a:solidFill>
                <a:latin typeface="Colonna MT" panose="04020805060202030203" pitchFamily="82" charset="0"/>
              </a:rPr>
              <a:t>(b) Both (A) and (R) are true and (R) is not the correct explanation of (A) </a:t>
            </a:r>
          </a:p>
          <a:p>
            <a:r>
              <a:rPr lang="en-US" b="1" dirty="0">
                <a:solidFill>
                  <a:srgbClr val="FF0000"/>
                </a:solidFill>
                <a:latin typeface="Colonna MT" panose="04020805060202030203" pitchFamily="82" charset="0"/>
              </a:rPr>
              <a:t>(c) (A) is true, but (R) is false</a:t>
            </a:r>
          </a:p>
          <a:p>
            <a:r>
              <a:rPr lang="en-US" b="1" dirty="0">
                <a:solidFill>
                  <a:srgbClr val="FF0000"/>
                </a:solidFill>
                <a:latin typeface="Colonna MT" panose="04020805060202030203" pitchFamily="82" charset="0"/>
              </a:rPr>
              <a:t>(d) (A) is false, but (R) is 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42C48-F9DE-4377-80D6-03BAC5AF9D04}"/>
              </a:ext>
            </a:extLst>
          </p:cNvPr>
          <p:cNvSpPr txBox="1"/>
          <p:nvPr/>
        </p:nvSpPr>
        <p:spPr>
          <a:xfrm>
            <a:off x="1" y="4009543"/>
            <a:ext cx="679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E73"/>
                </a:solidFill>
                <a:latin typeface="Colonna MT" panose="04020805060202030203" pitchFamily="82" charset="0"/>
              </a:rPr>
              <a:t>Ans : (c) (A) is true, but (R) is false</a:t>
            </a:r>
          </a:p>
        </p:txBody>
      </p:sp>
      <p:pic>
        <p:nvPicPr>
          <p:cNvPr id="11" name="Google Shape;63;p14">
            <a:extLst>
              <a:ext uri="{FF2B5EF4-FFF2-40B4-BE49-F238E27FC236}">
                <a16:creationId xmlns:a16="http://schemas.microsoft.com/office/drawing/2014/main" id="{8CEF2781-D7B9-417A-B649-6150956456A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7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8FCB2C-089F-4482-9E2F-1412FB888665}"/>
              </a:ext>
            </a:extLst>
          </p:cNvPr>
          <p:cNvSpPr txBox="1"/>
          <p:nvPr/>
        </p:nvSpPr>
        <p:spPr>
          <a:xfrm>
            <a:off x="2248524" y="0"/>
            <a:ext cx="464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>
                <a:latin typeface="Colonna MT" panose="04020805060202030203" pitchFamily="82" charset="0"/>
              </a:rPr>
              <a:t>DATA-BASED QUESTIONS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5DCCB95-BBF0-4818-B25E-9DE647626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639368"/>
              </p:ext>
            </p:extLst>
          </p:nvPr>
        </p:nvGraphicFramePr>
        <p:xfrm>
          <a:off x="71205" y="1157869"/>
          <a:ext cx="2548327" cy="238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848FA52-43E2-448B-82D6-9478E84CBD2C}"/>
              </a:ext>
            </a:extLst>
          </p:cNvPr>
          <p:cNvSpPr txBox="1"/>
          <p:nvPr/>
        </p:nvSpPr>
        <p:spPr>
          <a:xfrm>
            <a:off x="71205" y="749740"/>
            <a:ext cx="90840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Given below is the data which depicts the percentage of school students suffering from the deficiency of various vitamins.</a:t>
            </a:r>
            <a:endParaRPr lang="en-IN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0C7496-EA99-487A-9CE8-E4B727330392}"/>
              </a:ext>
            </a:extLst>
          </p:cNvPr>
          <p:cNvSpPr txBox="1"/>
          <p:nvPr/>
        </p:nvSpPr>
        <p:spPr>
          <a:xfrm>
            <a:off x="3372788" y="993585"/>
            <a:ext cx="4542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rgbClr val="C00000"/>
                </a:solidFill>
              </a:rPr>
              <a:t>On the basis of the above data; answer the following questions:-</a:t>
            </a:r>
            <a:endParaRPr lang="en-IN" sz="1100" b="1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DB683-D701-4328-AE23-207EDF128078}"/>
              </a:ext>
            </a:extLst>
          </p:cNvPr>
          <p:cNvSpPr txBox="1"/>
          <p:nvPr/>
        </p:nvSpPr>
        <p:spPr>
          <a:xfrm>
            <a:off x="2671997" y="1176168"/>
            <a:ext cx="63483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1. Which of the deficiency can be reduced by adding a morning outdoor-play-period in the timetable?</a:t>
            </a:r>
            <a:endParaRPr lang="en-IN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AA05F6-AC5A-48C7-919E-39463DED89A6}"/>
              </a:ext>
            </a:extLst>
          </p:cNvPr>
          <p:cNvSpPr txBox="1"/>
          <p:nvPr/>
        </p:nvSpPr>
        <p:spPr>
          <a:xfrm>
            <a:off x="2671996" y="2210172"/>
            <a:ext cx="64720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2. If a student has deficiency of Vitamin A, what is he likely to suffer from?</a:t>
            </a:r>
            <a:endParaRPr lang="en-IN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97916E-FBD0-4666-AD55-E651B1B098A1}"/>
              </a:ext>
            </a:extLst>
          </p:cNvPr>
          <p:cNvSpPr txBox="1"/>
          <p:nvPr/>
        </p:nvSpPr>
        <p:spPr>
          <a:xfrm>
            <a:off x="2671996" y="3208577"/>
            <a:ext cx="63408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3. What is common about the vitamins given above in the pie-chart?</a:t>
            </a:r>
            <a:endParaRPr lang="en-IN" sz="1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C07DB8-DB75-47CC-8AAD-B62CC0E2D083}"/>
              </a:ext>
            </a:extLst>
          </p:cNvPr>
          <p:cNvSpPr txBox="1"/>
          <p:nvPr/>
        </p:nvSpPr>
        <p:spPr>
          <a:xfrm>
            <a:off x="2671996" y="1689611"/>
            <a:ext cx="64007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1" dirty="0"/>
              <a:t>(a) Vitamin A       (b) Vitamin D        (c) Vitamin K       (d) Vitamin E</a:t>
            </a:r>
            <a:endParaRPr lang="en-IN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52E6B0-EF48-41BA-BA65-CFA33BA5223A}"/>
              </a:ext>
            </a:extLst>
          </p:cNvPr>
          <p:cNvSpPr txBox="1"/>
          <p:nvPr/>
        </p:nvSpPr>
        <p:spPr>
          <a:xfrm>
            <a:off x="2671997" y="2656821"/>
            <a:ext cx="6472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/>
              <a:t>(a) Anaemia       (b) Paralysis          (c) Scurvy           (d) Night blindness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14585D-14A5-477E-84AA-B3938CF8BCE3}"/>
              </a:ext>
            </a:extLst>
          </p:cNvPr>
          <p:cNvSpPr txBox="1"/>
          <p:nvPr/>
        </p:nvSpPr>
        <p:spPr>
          <a:xfrm>
            <a:off x="2671997" y="3596286"/>
            <a:ext cx="5943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lphaLcParenBoth"/>
            </a:pPr>
            <a:r>
              <a:rPr lang="en-US" sz="1200" b="1" dirty="0"/>
              <a:t>They are all water soluble.        (b) They are all fat soluble.</a:t>
            </a:r>
          </a:p>
          <a:p>
            <a:r>
              <a:rPr lang="en-US" sz="1200" b="1" dirty="0"/>
              <a:t>(c) They are all fat insoluble.          (d) They all affect the immune system.</a:t>
            </a:r>
            <a:endParaRPr lang="en-IN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D81ED0-C4E4-46FD-9AA8-4B2EED78BD31}"/>
              </a:ext>
            </a:extLst>
          </p:cNvPr>
          <p:cNvSpPr txBox="1"/>
          <p:nvPr/>
        </p:nvSpPr>
        <p:spPr>
          <a:xfrm>
            <a:off x="0" y="4700401"/>
            <a:ext cx="399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FE73"/>
                </a:solidFill>
              </a:rPr>
              <a:t>Answer – 1 (b), 2 (d), 3 (b)</a:t>
            </a:r>
            <a:endParaRPr lang="en-IN" sz="2400" b="1" dirty="0">
              <a:solidFill>
                <a:srgbClr val="00FE73"/>
              </a:solidFill>
            </a:endParaRPr>
          </a:p>
        </p:txBody>
      </p:sp>
      <p:pic>
        <p:nvPicPr>
          <p:cNvPr id="15" name="Google Shape;63;p14">
            <a:extLst>
              <a:ext uri="{FF2B5EF4-FFF2-40B4-BE49-F238E27FC236}">
                <a16:creationId xmlns:a16="http://schemas.microsoft.com/office/drawing/2014/main" id="{FEBEDE58-EF2F-48AF-8174-F6E596E157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140110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70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1993</Words>
  <Application>Microsoft Office PowerPoint</Application>
  <PresentationFormat>On-screen Show (16:9)</PresentationFormat>
  <Paragraphs>311</Paragraphs>
  <Slides>37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Colonna MT</vt:lpstr>
      <vt:lpstr>Jokerman</vt:lpstr>
      <vt:lpstr>Miriam Fixed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MR JOY</cp:lastModifiedBy>
  <cp:revision>486</cp:revision>
  <dcterms:created xsi:type="dcterms:W3CDTF">2020-06-30T04:50:41Z</dcterms:created>
  <dcterms:modified xsi:type="dcterms:W3CDTF">2021-12-18T15:21:53Z</dcterms:modified>
</cp:coreProperties>
</file>