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308" r:id="rId2"/>
    <p:sldId id="354" r:id="rId3"/>
    <p:sldId id="271" r:id="rId4"/>
    <p:sldId id="324" r:id="rId5"/>
    <p:sldId id="326" r:id="rId6"/>
    <p:sldId id="327" r:id="rId7"/>
    <p:sldId id="325" r:id="rId8"/>
    <p:sldId id="328" r:id="rId9"/>
    <p:sldId id="329" r:id="rId10"/>
    <p:sldId id="330" r:id="rId11"/>
    <p:sldId id="331" r:id="rId12"/>
    <p:sldId id="332" r:id="rId13"/>
    <p:sldId id="401" r:id="rId14"/>
    <p:sldId id="353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3955" autoAdjust="0"/>
  </p:normalViewPr>
  <p:slideViewPr>
    <p:cSldViewPr>
      <p:cViewPr varScale="1">
        <p:scale>
          <a:sx n="62" d="100"/>
          <a:sy n="62" d="100"/>
        </p:scale>
        <p:origin x="78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B4B16-9779-4295-8C30-A62B2C3CB021}" type="doc">
      <dgm:prSet loTypeId="urn:microsoft.com/office/officeart/2005/8/layout/cycle6" loCatId="cycle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0349AA-37DA-4099-8731-9F85186B84C4}">
      <dgm:prSet phldrT="[Text]" custT="1"/>
      <dgm:spPr/>
      <dgm:t>
        <a:bodyPr/>
        <a:lstStyle/>
        <a:p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SPINAL CURVATURE</a:t>
          </a:r>
        </a:p>
      </dgm:t>
    </dgm:pt>
    <dgm:pt modelId="{12AA908C-0B51-4FE5-A848-F179BE9960B7}" type="parTrans" cxnId="{32290C74-67C6-47CC-A54A-919BD344C219}">
      <dgm:prSet/>
      <dgm:spPr/>
      <dgm:t>
        <a:bodyPr/>
        <a:lstStyle/>
        <a:p>
          <a:endParaRPr lang="en-US"/>
        </a:p>
      </dgm:t>
    </dgm:pt>
    <dgm:pt modelId="{DC47993F-6EB6-42E7-ADD7-8FBF58678FD0}" type="sibTrans" cxnId="{32290C74-67C6-47CC-A54A-919BD344C219}">
      <dgm:prSet/>
      <dgm:spPr/>
      <dgm:t>
        <a:bodyPr/>
        <a:lstStyle/>
        <a:p>
          <a:endParaRPr lang="en-US"/>
        </a:p>
      </dgm:t>
    </dgm:pt>
    <dgm:pt modelId="{DF681C6F-3C76-4FBD-AF46-DC812CC4BEEB}">
      <dgm:prSet phldrT="[Text]" custT="1"/>
      <dgm:spPr/>
      <dgm:t>
        <a:bodyPr/>
        <a:lstStyle/>
        <a:p>
          <a:r>
            <a:rPr lang="en-US" sz="2000" b="1">
              <a:latin typeface="Cambria" panose="02040503050406030204" pitchFamily="18" charset="0"/>
              <a:ea typeface="Cambria" panose="02040503050406030204" pitchFamily="18" charset="0"/>
            </a:rPr>
            <a:t>FLATFOOT</a:t>
          </a:r>
          <a:endParaRPr lang="en-US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9BFC762-8712-47A4-A14A-9117099CFED1}" type="parTrans" cxnId="{E344CFB0-394A-42E8-B440-4F23FFAF3C8E}">
      <dgm:prSet/>
      <dgm:spPr/>
      <dgm:t>
        <a:bodyPr/>
        <a:lstStyle/>
        <a:p>
          <a:endParaRPr lang="en-US"/>
        </a:p>
      </dgm:t>
    </dgm:pt>
    <dgm:pt modelId="{BD1D535C-991D-462E-8BB8-DCE27D881321}" type="sibTrans" cxnId="{E344CFB0-394A-42E8-B440-4F23FFAF3C8E}">
      <dgm:prSet/>
      <dgm:spPr/>
      <dgm:t>
        <a:bodyPr/>
        <a:lstStyle/>
        <a:p>
          <a:endParaRPr lang="en-US"/>
        </a:p>
      </dgm:t>
    </dgm:pt>
    <dgm:pt modelId="{4B2FE5E4-946A-4114-90FC-A57452C00134}">
      <dgm:prSet phldrT="[Text]" custT="1"/>
      <dgm:spPr/>
      <dgm:t>
        <a:bodyPr/>
        <a:lstStyle/>
        <a:p>
          <a:r>
            <a:rPr lang="en-US" sz="2000" b="1">
              <a:latin typeface="Cambria" panose="02040503050406030204" pitchFamily="18" charset="0"/>
              <a:ea typeface="Cambria" panose="02040503050406030204" pitchFamily="18" charset="0"/>
            </a:rPr>
            <a:t>KNOCK-KNEES</a:t>
          </a:r>
          <a:endParaRPr lang="en-US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18A4B1-9FAF-478A-897F-36C946CE7CA0}" type="parTrans" cxnId="{46EBF7B5-007A-4638-B408-C1BAA09C03FC}">
      <dgm:prSet/>
      <dgm:spPr/>
      <dgm:t>
        <a:bodyPr/>
        <a:lstStyle/>
        <a:p>
          <a:endParaRPr lang="en-US"/>
        </a:p>
      </dgm:t>
    </dgm:pt>
    <dgm:pt modelId="{FED1BB78-42E3-4863-8CBE-748E690768DE}" type="sibTrans" cxnId="{46EBF7B5-007A-4638-B408-C1BAA09C03FC}">
      <dgm:prSet/>
      <dgm:spPr/>
      <dgm:t>
        <a:bodyPr/>
        <a:lstStyle/>
        <a:p>
          <a:endParaRPr lang="en-US"/>
        </a:p>
      </dgm:t>
    </dgm:pt>
    <dgm:pt modelId="{E7115DCB-8E17-4905-AA0E-82F42484D9D5}">
      <dgm:prSet phldrT="[Text]" custT="1"/>
      <dgm:spPr/>
      <dgm:t>
        <a:bodyPr/>
        <a:lstStyle/>
        <a:p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BOW LEGS</a:t>
          </a:r>
        </a:p>
      </dgm:t>
    </dgm:pt>
    <dgm:pt modelId="{41DDCFD9-85BC-4621-9E80-E09A1006988D}" type="parTrans" cxnId="{4267C50D-11FC-42D9-9D54-02AFAA51FCA3}">
      <dgm:prSet/>
      <dgm:spPr/>
      <dgm:t>
        <a:bodyPr/>
        <a:lstStyle/>
        <a:p>
          <a:endParaRPr lang="en-US"/>
        </a:p>
      </dgm:t>
    </dgm:pt>
    <dgm:pt modelId="{73E47E22-EC6A-4CE5-92B0-CF998EA2DE0F}" type="sibTrans" cxnId="{4267C50D-11FC-42D9-9D54-02AFAA51FCA3}">
      <dgm:prSet/>
      <dgm:spPr/>
      <dgm:t>
        <a:bodyPr/>
        <a:lstStyle/>
        <a:p>
          <a:endParaRPr lang="en-US"/>
        </a:p>
      </dgm:t>
    </dgm:pt>
    <dgm:pt modelId="{ACB47E31-2B97-4102-A4A0-2A8BB39A9520}">
      <dgm:prSet phldrT="[Text]" custT="1"/>
      <dgm:spPr/>
      <dgm:t>
        <a:bodyPr/>
        <a:lstStyle/>
        <a:p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ROUND SHOULDERS</a:t>
          </a:r>
        </a:p>
      </dgm:t>
    </dgm:pt>
    <dgm:pt modelId="{263105E2-0122-40EB-ACE1-0B82FC2BB309}" type="parTrans" cxnId="{06EDA7EC-DE2D-4758-A7C6-A11C92FD3947}">
      <dgm:prSet/>
      <dgm:spPr/>
      <dgm:t>
        <a:bodyPr/>
        <a:lstStyle/>
        <a:p>
          <a:endParaRPr lang="en-US"/>
        </a:p>
      </dgm:t>
    </dgm:pt>
    <dgm:pt modelId="{37809960-08D4-4033-9056-0A41EC3E1887}" type="sibTrans" cxnId="{06EDA7EC-DE2D-4758-A7C6-A11C92FD3947}">
      <dgm:prSet/>
      <dgm:spPr/>
      <dgm:t>
        <a:bodyPr/>
        <a:lstStyle/>
        <a:p>
          <a:endParaRPr lang="en-US"/>
        </a:p>
      </dgm:t>
    </dgm:pt>
    <dgm:pt modelId="{78E06A68-A8B5-49FA-837C-433542BCDE91}" type="pres">
      <dgm:prSet presAssocID="{A18B4B16-9779-4295-8C30-A62B2C3CB021}" presName="cycle" presStyleCnt="0">
        <dgm:presLayoutVars>
          <dgm:dir/>
          <dgm:resizeHandles val="exact"/>
        </dgm:presLayoutVars>
      </dgm:prSet>
      <dgm:spPr/>
    </dgm:pt>
    <dgm:pt modelId="{148A04F1-57B0-482F-9172-207CA4C0ACA0}" type="pres">
      <dgm:prSet presAssocID="{710349AA-37DA-4099-8731-9F85186B84C4}" presName="node" presStyleLbl="node1" presStyleIdx="0" presStyleCnt="5">
        <dgm:presLayoutVars>
          <dgm:bulletEnabled val="1"/>
        </dgm:presLayoutVars>
      </dgm:prSet>
      <dgm:spPr/>
    </dgm:pt>
    <dgm:pt modelId="{9BB9C919-2304-4C07-8F75-739760C0E7C5}" type="pres">
      <dgm:prSet presAssocID="{710349AA-37DA-4099-8731-9F85186B84C4}" presName="spNode" presStyleCnt="0"/>
      <dgm:spPr/>
    </dgm:pt>
    <dgm:pt modelId="{51AB38E2-9E1D-46CC-AF7E-30D7A5B41F11}" type="pres">
      <dgm:prSet presAssocID="{DC47993F-6EB6-42E7-ADD7-8FBF58678FD0}" presName="sibTrans" presStyleLbl="sibTrans1D1" presStyleIdx="0" presStyleCnt="5"/>
      <dgm:spPr/>
    </dgm:pt>
    <dgm:pt modelId="{5AF6CA64-A504-4E91-988B-31C7E4F9EECC}" type="pres">
      <dgm:prSet presAssocID="{DF681C6F-3C76-4FBD-AF46-DC812CC4BEEB}" presName="node" presStyleLbl="node1" presStyleIdx="1" presStyleCnt="5">
        <dgm:presLayoutVars>
          <dgm:bulletEnabled val="1"/>
        </dgm:presLayoutVars>
      </dgm:prSet>
      <dgm:spPr/>
    </dgm:pt>
    <dgm:pt modelId="{9772D466-F838-4908-B637-4ADD315E009E}" type="pres">
      <dgm:prSet presAssocID="{DF681C6F-3C76-4FBD-AF46-DC812CC4BEEB}" presName="spNode" presStyleCnt="0"/>
      <dgm:spPr/>
    </dgm:pt>
    <dgm:pt modelId="{B2656407-83A6-477B-BE99-F3C64D710F4D}" type="pres">
      <dgm:prSet presAssocID="{BD1D535C-991D-462E-8BB8-DCE27D881321}" presName="sibTrans" presStyleLbl="sibTrans1D1" presStyleIdx="1" presStyleCnt="5"/>
      <dgm:spPr/>
    </dgm:pt>
    <dgm:pt modelId="{5D83DE78-4B4D-4DED-9050-80157BDF022E}" type="pres">
      <dgm:prSet presAssocID="{4B2FE5E4-946A-4114-90FC-A57452C00134}" presName="node" presStyleLbl="node1" presStyleIdx="2" presStyleCnt="5">
        <dgm:presLayoutVars>
          <dgm:bulletEnabled val="1"/>
        </dgm:presLayoutVars>
      </dgm:prSet>
      <dgm:spPr/>
    </dgm:pt>
    <dgm:pt modelId="{DDE671A2-5396-454F-8C1D-F0FCFAFCDADC}" type="pres">
      <dgm:prSet presAssocID="{4B2FE5E4-946A-4114-90FC-A57452C00134}" presName="spNode" presStyleCnt="0"/>
      <dgm:spPr/>
    </dgm:pt>
    <dgm:pt modelId="{125BFF90-951F-406A-9851-46950CB65099}" type="pres">
      <dgm:prSet presAssocID="{FED1BB78-42E3-4863-8CBE-748E690768DE}" presName="sibTrans" presStyleLbl="sibTrans1D1" presStyleIdx="2" presStyleCnt="5"/>
      <dgm:spPr/>
    </dgm:pt>
    <dgm:pt modelId="{637DEEDE-31FA-4A72-95E2-62AECC5F1949}" type="pres">
      <dgm:prSet presAssocID="{E7115DCB-8E17-4905-AA0E-82F42484D9D5}" presName="node" presStyleLbl="node1" presStyleIdx="3" presStyleCnt="5">
        <dgm:presLayoutVars>
          <dgm:bulletEnabled val="1"/>
        </dgm:presLayoutVars>
      </dgm:prSet>
      <dgm:spPr/>
    </dgm:pt>
    <dgm:pt modelId="{C7A902FE-DAE1-4BC8-9563-270195ADAD96}" type="pres">
      <dgm:prSet presAssocID="{E7115DCB-8E17-4905-AA0E-82F42484D9D5}" presName="spNode" presStyleCnt="0"/>
      <dgm:spPr/>
    </dgm:pt>
    <dgm:pt modelId="{2818B68A-B285-480E-BEBE-3090219CD658}" type="pres">
      <dgm:prSet presAssocID="{73E47E22-EC6A-4CE5-92B0-CF998EA2DE0F}" presName="sibTrans" presStyleLbl="sibTrans1D1" presStyleIdx="3" presStyleCnt="5"/>
      <dgm:spPr/>
    </dgm:pt>
    <dgm:pt modelId="{C914822E-2097-4F69-ADFA-9211C0F1B549}" type="pres">
      <dgm:prSet presAssocID="{ACB47E31-2B97-4102-A4A0-2A8BB39A9520}" presName="node" presStyleLbl="node1" presStyleIdx="4" presStyleCnt="5">
        <dgm:presLayoutVars>
          <dgm:bulletEnabled val="1"/>
        </dgm:presLayoutVars>
      </dgm:prSet>
      <dgm:spPr/>
    </dgm:pt>
    <dgm:pt modelId="{F85C406B-28C5-4FC1-83DA-EF0B6788CE71}" type="pres">
      <dgm:prSet presAssocID="{ACB47E31-2B97-4102-A4A0-2A8BB39A9520}" presName="spNode" presStyleCnt="0"/>
      <dgm:spPr/>
    </dgm:pt>
    <dgm:pt modelId="{7013CBC1-62D6-4110-9D10-AC8BDC13BBC9}" type="pres">
      <dgm:prSet presAssocID="{37809960-08D4-4033-9056-0A41EC3E1887}" presName="sibTrans" presStyleLbl="sibTrans1D1" presStyleIdx="4" presStyleCnt="5"/>
      <dgm:spPr/>
    </dgm:pt>
  </dgm:ptLst>
  <dgm:cxnLst>
    <dgm:cxn modelId="{3B85D809-4F34-4362-9D38-6C0357904AEB}" type="presOf" srcId="{DF681C6F-3C76-4FBD-AF46-DC812CC4BEEB}" destId="{5AF6CA64-A504-4E91-988B-31C7E4F9EECC}" srcOrd="0" destOrd="0" presId="urn:microsoft.com/office/officeart/2005/8/layout/cycle6"/>
    <dgm:cxn modelId="{4E9D310A-3492-4F1A-ABAA-18D39A43AA99}" type="presOf" srcId="{ACB47E31-2B97-4102-A4A0-2A8BB39A9520}" destId="{C914822E-2097-4F69-ADFA-9211C0F1B549}" srcOrd="0" destOrd="0" presId="urn:microsoft.com/office/officeart/2005/8/layout/cycle6"/>
    <dgm:cxn modelId="{4267C50D-11FC-42D9-9D54-02AFAA51FCA3}" srcId="{A18B4B16-9779-4295-8C30-A62B2C3CB021}" destId="{E7115DCB-8E17-4905-AA0E-82F42484D9D5}" srcOrd="3" destOrd="0" parTransId="{41DDCFD9-85BC-4621-9E80-E09A1006988D}" sibTransId="{73E47E22-EC6A-4CE5-92B0-CF998EA2DE0F}"/>
    <dgm:cxn modelId="{B8444B20-C214-49C3-878C-1C7445987814}" type="presOf" srcId="{A18B4B16-9779-4295-8C30-A62B2C3CB021}" destId="{78E06A68-A8B5-49FA-837C-433542BCDE91}" srcOrd="0" destOrd="0" presId="urn:microsoft.com/office/officeart/2005/8/layout/cycle6"/>
    <dgm:cxn modelId="{D6E4993B-DEDE-467D-B5C5-A8439B290C05}" type="presOf" srcId="{DC47993F-6EB6-42E7-ADD7-8FBF58678FD0}" destId="{51AB38E2-9E1D-46CC-AF7E-30D7A5B41F11}" srcOrd="0" destOrd="0" presId="urn:microsoft.com/office/officeart/2005/8/layout/cycle6"/>
    <dgm:cxn modelId="{835FA153-F74D-49ED-9827-F2F47A37340C}" type="presOf" srcId="{FED1BB78-42E3-4863-8CBE-748E690768DE}" destId="{125BFF90-951F-406A-9851-46950CB65099}" srcOrd="0" destOrd="0" presId="urn:microsoft.com/office/officeart/2005/8/layout/cycle6"/>
    <dgm:cxn modelId="{32290C74-67C6-47CC-A54A-919BD344C219}" srcId="{A18B4B16-9779-4295-8C30-A62B2C3CB021}" destId="{710349AA-37DA-4099-8731-9F85186B84C4}" srcOrd="0" destOrd="0" parTransId="{12AA908C-0B51-4FE5-A848-F179BE9960B7}" sibTransId="{DC47993F-6EB6-42E7-ADD7-8FBF58678FD0}"/>
    <dgm:cxn modelId="{36EAD579-D63F-47AF-8739-3D6A9BF27BBB}" type="presOf" srcId="{4B2FE5E4-946A-4114-90FC-A57452C00134}" destId="{5D83DE78-4B4D-4DED-9050-80157BDF022E}" srcOrd="0" destOrd="0" presId="urn:microsoft.com/office/officeart/2005/8/layout/cycle6"/>
    <dgm:cxn modelId="{77C83D84-8A2B-402E-B579-4791C3218D62}" type="presOf" srcId="{710349AA-37DA-4099-8731-9F85186B84C4}" destId="{148A04F1-57B0-482F-9172-207CA4C0ACA0}" srcOrd="0" destOrd="0" presId="urn:microsoft.com/office/officeart/2005/8/layout/cycle6"/>
    <dgm:cxn modelId="{6B498D8B-7508-4A85-B199-C9391746E750}" type="presOf" srcId="{73E47E22-EC6A-4CE5-92B0-CF998EA2DE0F}" destId="{2818B68A-B285-480E-BEBE-3090219CD658}" srcOrd="0" destOrd="0" presId="urn:microsoft.com/office/officeart/2005/8/layout/cycle6"/>
    <dgm:cxn modelId="{816D938E-76DC-448E-972C-AA3428FCC5E5}" type="presOf" srcId="{E7115DCB-8E17-4905-AA0E-82F42484D9D5}" destId="{637DEEDE-31FA-4A72-95E2-62AECC5F1949}" srcOrd="0" destOrd="0" presId="urn:microsoft.com/office/officeart/2005/8/layout/cycle6"/>
    <dgm:cxn modelId="{E344CFB0-394A-42E8-B440-4F23FFAF3C8E}" srcId="{A18B4B16-9779-4295-8C30-A62B2C3CB021}" destId="{DF681C6F-3C76-4FBD-AF46-DC812CC4BEEB}" srcOrd="1" destOrd="0" parTransId="{49BFC762-8712-47A4-A14A-9117099CFED1}" sibTransId="{BD1D535C-991D-462E-8BB8-DCE27D881321}"/>
    <dgm:cxn modelId="{46EBF7B5-007A-4638-B408-C1BAA09C03FC}" srcId="{A18B4B16-9779-4295-8C30-A62B2C3CB021}" destId="{4B2FE5E4-946A-4114-90FC-A57452C00134}" srcOrd="2" destOrd="0" parTransId="{1218A4B1-9FAF-478A-897F-36C946CE7CA0}" sibTransId="{FED1BB78-42E3-4863-8CBE-748E690768DE}"/>
    <dgm:cxn modelId="{6E074EDE-7F43-4EA5-952C-75F0E663A404}" type="presOf" srcId="{37809960-08D4-4033-9056-0A41EC3E1887}" destId="{7013CBC1-62D6-4110-9D10-AC8BDC13BBC9}" srcOrd="0" destOrd="0" presId="urn:microsoft.com/office/officeart/2005/8/layout/cycle6"/>
    <dgm:cxn modelId="{7E50D6EA-395C-4B65-ADC9-1F732E372784}" type="presOf" srcId="{BD1D535C-991D-462E-8BB8-DCE27D881321}" destId="{B2656407-83A6-477B-BE99-F3C64D710F4D}" srcOrd="0" destOrd="0" presId="urn:microsoft.com/office/officeart/2005/8/layout/cycle6"/>
    <dgm:cxn modelId="{06EDA7EC-DE2D-4758-A7C6-A11C92FD3947}" srcId="{A18B4B16-9779-4295-8C30-A62B2C3CB021}" destId="{ACB47E31-2B97-4102-A4A0-2A8BB39A9520}" srcOrd="4" destOrd="0" parTransId="{263105E2-0122-40EB-ACE1-0B82FC2BB309}" sibTransId="{37809960-08D4-4033-9056-0A41EC3E1887}"/>
    <dgm:cxn modelId="{39F9BC98-257C-4949-966D-99422A2F6B2A}" type="presParOf" srcId="{78E06A68-A8B5-49FA-837C-433542BCDE91}" destId="{148A04F1-57B0-482F-9172-207CA4C0ACA0}" srcOrd="0" destOrd="0" presId="urn:microsoft.com/office/officeart/2005/8/layout/cycle6"/>
    <dgm:cxn modelId="{1C5AC7F5-B7F7-41FC-AB9C-C9CABAE540C5}" type="presParOf" srcId="{78E06A68-A8B5-49FA-837C-433542BCDE91}" destId="{9BB9C919-2304-4C07-8F75-739760C0E7C5}" srcOrd="1" destOrd="0" presId="urn:microsoft.com/office/officeart/2005/8/layout/cycle6"/>
    <dgm:cxn modelId="{50A01FD1-BAF6-4326-9EBD-781206F52B23}" type="presParOf" srcId="{78E06A68-A8B5-49FA-837C-433542BCDE91}" destId="{51AB38E2-9E1D-46CC-AF7E-30D7A5B41F11}" srcOrd="2" destOrd="0" presId="urn:microsoft.com/office/officeart/2005/8/layout/cycle6"/>
    <dgm:cxn modelId="{AF6174FB-5984-4B0D-9328-2AB5F2EFE40A}" type="presParOf" srcId="{78E06A68-A8B5-49FA-837C-433542BCDE91}" destId="{5AF6CA64-A504-4E91-988B-31C7E4F9EECC}" srcOrd="3" destOrd="0" presId="urn:microsoft.com/office/officeart/2005/8/layout/cycle6"/>
    <dgm:cxn modelId="{2DB13948-77DE-481D-9DF0-3638D6919E44}" type="presParOf" srcId="{78E06A68-A8B5-49FA-837C-433542BCDE91}" destId="{9772D466-F838-4908-B637-4ADD315E009E}" srcOrd="4" destOrd="0" presId="urn:microsoft.com/office/officeart/2005/8/layout/cycle6"/>
    <dgm:cxn modelId="{803C253C-1CA0-4D91-9E73-2D180638DFD9}" type="presParOf" srcId="{78E06A68-A8B5-49FA-837C-433542BCDE91}" destId="{B2656407-83A6-477B-BE99-F3C64D710F4D}" srcOrd="5" destOrd="0" presId="urn:microsoft.com/office/officeart/2005/8/layout/cycle6"/>
    <dgm:cxn modelId="{EF280982-EB95-4E62-8DED-797638F59CED}" type="presParOf" srcId="{78E06A68-A8B5-49FA-837C-433542BCDE91}" destId="{5D83DE78-4B4D-4DED-9050-80157BDF022E}" srcOrd="6" destOrd="0" presId="urn:microsoft.com/office/officeart/2005/8/layout/cycle6"/>
    <dgm:cxn modelId="{EB8361E1-91B7-4F45-9CFD-0B5202589026}" type="presParOf" srcId="{78E06A68-A8B5-49FA-837C-433542BCDE91}" destId="{DDE671A2-5396-454F-8C1D-F0FCFAFCDADC}" srcOrd="7" destOrd="0" presId="urn:microsoft.com/office/officeart/2005/8/layout/cycle6"/>
    <dgm:cxn modelId="{EA756733-0A3F-4070-96D7-4C60EB2AF880}" type="presParOf" srcId="{78E06A68-A8B5-49FA-837C-433542BCDE91}" destId="{125BFF90-951F-406A-9851-46950CB65099}" srcOrd="8" destOrd="0" presId="urn:microsoft.com/office/officeart/2005/8/layout/cycle6"/>
    <dgm:cxn modelId="{2410BCAF-816E-49FB-ACF6-77EFE5C3BF8A}" type="presParOf" srcId="{78E06A68-A8B5-49FA-837C-433542BCDE91}" destId="{637DEEDE-31FA-4A72-95E2-62AECC5F1949}" srcOrd="9" destOrd="0" presId="urn:microsoft.com/office/officeart/2005/8/layout/cycle6"/>
    <dgm:cxn modelId="{96ED6F44-14A8-4D73-8EB3-A6D3B21D0778}" type="presParOf" srcId="{78E06A68-A8B5-49FA-837C-433542BCDE91}" destId="{C7A902FE-DAE1-4BC8-9563-270195ADAD96}" srcOrd="10" destOrd="0" presId="urn:microsoft.com/office/officeart/2005/8/layout/cycle6"/>
    <dgm:cxn modelId="{A5CF31BC-08C2-46D8-B268-F947EFF0B923}" type="presParOf" srcId="{78E06A68-A8B5-49FA-837C-433542BCDE91}" destId="{2818B68A-B285-480E-BEBE-3090219CD658}" srcOrd="11" destOrd="0" presId="urn:microsoft.com/office/officeart/2005/8/layout/cycle6"/>
    <dgm:cxn modelId="{B30C511B-F0E1-43A7-AE34-DDD34BA7E63E}" type="presParOf" srcId="{78E06A68-A8B5-49FA-837C-433542BCDE91}" destId="{C914822E-2097-4F69-ADFA-9211C0F1B549}" srcOrd="12" destOrd="0" presId="urn:microsoft.com/office/officeart/2005/8/layout/cycle6"/>
    <dgm:cxn modelId="{235A28A3-5DA1-4E8A-884B-709629449E59}" type="presParOf" srcId="{78E06A68-A8B5-49FA-837C-433542BCDE91}" destId="{F85C406B-28C5-4FC1-83DA-EF0B6788CE71}" srcOrd="13" destOrd="0" presId="urn:microsoft.com/office/officeart/2005/8/layout/cycle6"/>
    <dgm:cxn modelId="{18585581-1FDC-480D-B5ED-6AEFDF96D5A8}" type="presParOf" srcId="{78E06A68-A8B5-49FA-837C-433542BCDE91}" destId="{7013CBC1-62D6-4110-9D10-AC8BDC13BBC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A04F1-57B0-482F-9172-207CA4C0ACA0}">
      <dsp:nvSpPr>
        <dsp:cNvPr id="0" name=""/>
        <dsp:cNvSpPr/>
      </dsp:nvSpPr>
      <dsp:spPr>
        <a:xfrm>
          <a:off x="3660241" y="1880"/>
          <a:ext cx="2204516" cy="14329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SPINAL CURVATURE</a:t>
          </a:r>
        </a:p>
      </dsp:txBody>
      <dsp:txXfrm>
        <a:off x="3730191" y="71830"/>
        <a:ext cx="2064616" cy="1293035"/>
      </dsp:txXfrm>
    </dsp:sp>
    <dsp:sp modelId="{51AB38E2-9E1D-46CC-AF7E-30D7A5B41F11}">
      <dsp:nvSpPr>
        <dsp:cNvPr id="0" name=""/>
        <dsp:cNvSpPr/>
      </dsp:nvSpPr>
      <dsp:spPr>
        <a:xfrm>
          <a:off x="1902085" y="718348"/>
          <a:ext cx="5720828" cy="5720828"/>
        </a:xfrm>
        <a:custGeom>
          <a:avLst/>
          <a:gdLst/>
          <a:ahLst/>
          <a:cxnLst/>
          <a:rect l="0" t="0" r="0" b="0"/>
          <a:pathLst>
            <a:path>
              <a:moveTo>
                <a:pt x="3977785" y="227269"/>
              </a:moveTo>
              <a:arcTo wR="2860414" hR="2860414" stAng="17579633" swAng="1959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6CA64-A504-4E91-988B-31C7E4F9EECC}">
      <dsp:nvSpPr>
        <dsp:cNvPr id="0" name=""/>
        <dsp:cNvSpPr/>
      </dsp:nvSpPr>
      <dsp:spPr>
        <a:xfrm>
          <a:off x="6380657" y="1978378"/>
          <a:ext cx="2204516" cy="14329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ambria" panose="02040503050406030204" pitchFamily="18" charset="0"/>
              <a:ea typeface="Cambria" panose="02040503050406030204" pitchFamily="18" charset="0"/>
            </a:rPr>
            <a:t>FLATFOOT</a:t>
          </a:r>
          <a:endParaRPr lang="en-US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450607" y="2048328"/>
        <a:ext cx="2064616" cy="1293035"/>
      </dsp:txXfrm>
    </dsp:sp>
    <dsp:sp modelId="{B2656407-83A6-477B-BE99-F3C64D710F4D}">
      <dsp:nvSpPr>
        <dsp:cNvPr id="0" name=""/>
        <dsp:cNvSpPr/>
      </dsp:nvSpPr>
      <dsp:spPr>
        <a:xfrm>
          <a:off x="1902085" y="718348"/>
          <a:ext cx="5720828" cy="5720828"/>
        </a:xfrm>
        <a:custGeom>
          <a:avLst/>
          <a:gdLst/>
          <a:ahLst/>
          <a:cxnLst/>
          <a:rect l="0" t="0" r="0" b="0"/>
          <a:pathLst>
            <a:path>
              <a:moveTo>
                <a:pt x="5716935" y="2711236"/>
              </a:moveTo>
              <a:arcTo wR="2860414" hR="2860414" stAng="21420632" swAng="21946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3DE78-4B4D-4DED-9050-80157BDF022E}">
      <dsp:nvSpPr>
        <dsp:cNvPr id="0" name=""/>
        <dsp:cNvSpPr/>
      </dsp:nvSpPr>
      <dsp:spPr>
        <a:xfrm>
          <a:off x="5341550" y="5176418"/>
          <a:ext cx="2204516" cy="14329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ambria" panose="02040503050406030204" pitchFamily="18" charset="0"/>
              <a:ea typeface="Cambria" panose="02040503050406030204" pitchFamily="18" charset="0"/>
            </a:rPr>
            <a:t>KNOCK-KNEES</a:t>
          </a:r>
          <a:endParaRPr lang="en-US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411500" y="5246368"/>
        <a:ext cx="2064616" cy="1293035"/>
      </dsp:txXfrm>
    </dsp:sp>
    <dsp:sp modelId="{125BFF90-951F-406A-9851-46950CB65099}">
      <dsp:nvSpPr>
        <dsp:cNvPr id="0" name=""/>
        <dsp:cNvSpPr/>
      </dsp:nvSpPr>
      <dsp:spPr>
        <a:xfrm>
          <a:off x="1902085" y="718348"/>
          <a:ext cx="5720828" cy="5720828"/>
        </a:xfrm>
        <a:custGeom>
          <a:avLst/>
          <a:gdLst/>
          <a:ahLst/>
          <a:cxnLst/>
          <a:rect l="0" t="0" r="0" b="0"/>
          <a:pathLst>
            <a:path>
              <a:moveTo>
                <a:pt x="3428119" y="5663926"/>
              </a:moveTo>
              <a:arcTo wR="2860414" hR="2860414" stAng="4713152" swAng="13736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DEEDE-31FA-4A72-95E2-62AECC5F1949}">
      <dsp:nvSpPr>
        <dsp:cNvPr id="0" name=""/>
        <dsp:cNvSpPr/>
      </dsp:nvSpPr>
      <dsp:spPr>
        <a:xfrm>
          <a:off x="1978932" y="5176418"/>
          <a:ext cx="2204516" cy="14329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BOW LEGS</a:t>
          </a:r>
        </a:p>
      </dsp:txBody>
      <dsp:txXfrm>
        <a:off x="2048882" y="5246368"/>
        <a:ext cx="2064616" cy="1293035"/>
      </dsp:txXfrm>
    </dsp:sp>
    <dsp:sp modelId="{2818B68A-B285-480E-BEBE-3090219CD658}">
      <dsp:nvSpPr>
        <dsp:cNvPr id="0" name=""/>
        <dsp:cNvSpPr/>
      </dsp:nvSpPr>
      <dsp:spPr>
        <a:xfrm>
          <a:off x="1902085" y="718348"/>
          <a:ext cx="5720828" cy="5720828"/>
        </a:xfrm>
        <a:custGeom>
          <a:avLst/>
          <a:gdLst/>
          <a:ahLst/>
          <a:cxnLst/>
          <a:rect l="0" t="0" r="0" b="0"/>
          <a:pathLst>
            <a:path>
              <a:moveTo>
                <a:pt x="477592" y="4442858"/>
              </a:moveTo>
              <a:arcTo wR="2860414" hR="2860414" stAng="8784700" swAng="21946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4822E-2097-4F69-ADFA-9211C0F1B549}">
      <dsp:nvSpPr>
        <dsp:cNvPr id="0" name=""/>
        <dsp:cNvSpPr/>
      </dsp:nvSpPr>
      <dsp:spPr>
        <a:xfrm>
          <a:off x="939826" y="1978378"/>
          <a:ext cx="2204516" cy="14329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ROUND SHOULDERS</a:t>
          </a:r>
        </a:p>
      </dsp:txBody>
      <dsp:txXfrm>
        <a:off x="1009776" y="2048328"/>
        <a:ext cx="2064616" cy="1293035"/>
      </dsp:txXfrm>
    </dsp:sp>
    <dsp:sp modelId="{7013CBC1-62D6-4110-9D10-AC8BDC13BBC9}">
      <dsp:nvSpPr>
        <dsp:cNvPr id="0" name=""/>
        <dsp:cNvSpPr/>
      </dsp:nvSpPr>
      <dsp:spPr>
        <a:xfrm>
          <a:off x="1902085" y="718348"/>
          <a:ext cx="5720828" cy="5720828"/>
        </a:xfrm>
        <a:custGeom>
          <a:avLst/>
          <a:gdLst/>
          <a:ahLst/>
          <a:cxnLst/>
          <a:rect l="0" t="0" r="0" b="0"/>
          <a:pathLst>
            <a:path>
              <a:moveTo>
                <a:pt x="498818" y="1246464"/>
              </a:moveTo>
              <a:arcTo wR="2860414" hR="2860414" stAng="12860957" swAng="1959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32AA-88F5-4B5F-BB28-18B5ED3287BC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7F0A-3D30-4F8B-BF26-D990BDFCE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54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6F88-E86B-4C78-A43C-357549CC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A7506-47A3-496C-9000-D76E00654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A47C9-E01D-4023-A42A-5566DA2B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9011-A92E-4A94-8692-DF003DD7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D0117-F905-4E42-A74C-111240C7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E55B-6EC8-42B9-A088-DE900792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795D3-C76D-46BC-95FB-ED39C0DD8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CC7D-E78D-4189-8F5C-3E25B75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0D47B-2524-4763-AE20-24B1E614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6E6B5-5170-443D-A41C-757F4E1E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57211-4E48-4450-A849-6E39E656B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7A2FA-1189-4207-B8DC-A455B5C3D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09B6C-1F7D-4779-96DD-D8152221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1ABC-111B-4303-A1B1-AA4AA9E1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D1167-A7FD-4CE1-91E6-0BEC4A52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84C2-4CCA-48FE-B4A4-913D3009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8411-F175-4731-9465-31F00DE6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D9CAD-93FF-48B2-9521-8A222E97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A647-E0FD-4504-8348-C6CB267E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86A93-EE23-4B41-934E-D71E0F2A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C8D3-4497-4D2F-B1C4-619E242A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83DFF-8B9C-4F77-8A0A-34261038C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F7FC7-3AA8-47CD-B5C0-07247553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2D8DE-0014-41B4-ADA9-9EDDECBA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58EA2-1B40-4591-81A7-02C5536B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333E-AE52-448C-82EF-6F10E3AA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A70E-AFC2-4A79-A668-4280E2098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0955E-3331-4677-8891-E1F14A149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77B14-C8A4-4020-A73C-A7996445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41195-E707-4CD3-84F5-E34FCCF6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6BF72-883F-4086-87E5-94E865E2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5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AF13-E37D-4EC9-801E-5ABCAFBB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AA6EA-3FCA-4A04-A123-37821AB7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03FC3-4AFB-47B4-84B5-F4DBA3306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92080-A2FF-473D-9369-B5C7F3D69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F9830-9C09-4D8D-92F0-4913FEF82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5CAB8-BE64-4025-99CC-B67A8B40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00E1E-9E0C-4885-92CB-808415B1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389FF-C993-4AD5-8C4F-A5CD33B0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5D8A-E40E-456B-AC5A-448403D9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1A747-A3DE-4A84-BB6A-C130B078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133C8-70E5-46ED-A7D5-B0BB0A3C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690B3-F4A6-4185-801E-6B584B41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00EBD-8C07-4BBC-A6BA-9B4321BB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A706D-7B7E-4F78-81FD-38F37F90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EE1C3-11E9-41C7-9F1E-1B9B6F2A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0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46E2-1A89-4BC2-ACF0-87584D65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6E5E-EA01-4085-96DC-6A42A1D0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532C7-02C1-4642-A1D0-60D00993B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4E678-A172-46E2-817A-2ABE7C20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D4280-41CA-4EF1-9314-6C2C1CF7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C6DE0-59DA-4218-BEB7-668454F2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5D86-ACD8-4758-8308-492CCDAB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881E5-424D-4440-975A-CD84521DD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B4CE2-6542-4D29-900A-E458F5704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FE02D-3D1F-4D15-98FD-E0FE3F8B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BE16E-15AC-4D4E-915A-E2EEE14E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35B74-EDFD-4212-B49E-773A138D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F472C9-7D97-43D7-8A88-800E139A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669A-5333-442F-8F4A-EF8C78D3C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FB62-81FD-4CF3-AF79-5EED8B69A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7CF32-C881-4BCC-A909-B1546CDC7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756A-F650-4CEF-B2CB-7772301F6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73332"/>
            <a:ext cx="12192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CBF502-D26B-4930-9AB4-952850C32E64}"/>
              </a:ext>
            </a:extLst>
          </p:cNvPr>
          <p:cNvSpPr txBox="1"/>
          <p:nvPr/>
        </p:nvSpPr>
        <p:spPr>
          <a:xfrm>
            <a:off x="0" y="213360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FLATFOOT &amp; KNOCK-KNEE</a:t>
            </a:r>
            <a:endParaRPr lang="en-IN" sz="6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3C967-2DF5-4DF3-8588-B74965E3F9A8}"/>
              </a:ext>
            </a:extLst>
          </p:cNvPr>
          <p:cNvSpPr txBox="1"/>
          <p:nvPr/>
        </p:nvSpPr>
        <p:spPr>
          <a:xfrm>
            <a:off x="891953" y="3919638"/>
            <a:ext cx="952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SUBJECT : PHYSICAL EDUCATION</a:t>
            </a:r>
          </a:p>
          <a:p>
            <a:r>
              <a:rPr lang="en-US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NUMBER: 05</a:t>
            </a:r>
          </a:p>
          <a:p>
            <a:r>
              <a:rPr lang="en-US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NAME : </a:t>
            </a:r>
            <a:r>
              <a:rPr lang="en-US" sz="2400" b="1" dirty="0">
                <a:ln w="0"/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CHILDREN AND WOMEN IN SPORTS</a:t>
            </a:r>
            <a:endParaRPr lang="en-US" sz="2400" b="1" dirty="0">
              <a:solidFill>
                <a:srgbClr val="7030A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989D1635-EF46-4C55-9B62-501B2D408C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53" y="71818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nock Knees | Dubai Podiatry Centre">
            <a:extLst>
              <a:ext uri="{FF2B5EF4-FFF2-40B4-BE49-F238E27FC236}">
                <a16:creationId xmlns:a16="http://schemas.microsoft.com/office/drawing/2014/main" id="{17B21AD4-D8C6-4573-9792-3F4209C7CC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5" y="510372"/>
            <a:ext cx="4953000" cy="617220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510ED0-756F-4CD0-8BC9-B17F81D6B5B2}"/>
              </a:ext>
            </a:extLst>
          </p:cNvPr>
          <p:cNvSpPr txBox="1"/>
          <p:nvPr/>
        </p:nvSpPr>
        <p:spPr>
          <a:xfrm>
            <a:off x="2879242" y="0"/>
            <a:ext cx="643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CAUSES OF KNOCK-KNEES</a:t>
            </a: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C28C5D-7935-43B0-A74C-DB6FD258C5B3}"/>
              </a:ext>
            </a:extLst>
          </p:cNvPr>
          <p:cNvSpPr txBox="1"/>
          <p:nvPr/>
        </p:nvSpPr>
        <p:spPr>
          <a:xfrm>
            <a:off x="5257800" y="1790859"/>
            <a:ext cx="6934200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lack of balanced diet.(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especially vitamin D, calcium and phosphorus)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Due to rickets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Due to chronic illness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Due to obesity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Due to flatfoot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Carrying heavy weight in early age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ECF4AAAF-CFCF-47CD-868D-F728D3D4D1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89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3E5D9-79A1-47A7-A018-B836EF9DF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6" y="295691"/>
            <a:ext cx="4724400" cy="6266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BA9C20-2604-4F9B-922B-7058CA37C1E1}"/>
              </a:ext>
            </a:extLst>
          </p:cNvPr>
          <p:cNvSpPr txBox="1"/>
          <p:nvPr/>
        </p:nvSpPr>
        <p:spPr>
          <a:xfrm>
            <a:off x="22860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PRECAUTIONS FOR KNOCK-KNEES</a:t>
            </a: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E07273-C9C6-463F-A40A-9879308E6166}"/>
              </a:ext>
            </a:extLst>
          </p:cNvPr>
          <p:cNvSpPr txBox="1"/>
          <p:nvPr/>
        </p:nvSpPr>
        <p:spPr>
          <a:xfrm>
            <a:off x="4740307" y="2488035"/>
            <a:ext cx="7388610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Balanced diet should be taken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Babies should not be forced to walk at early 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 careful while you walk and avoid prolonged standing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Always wear branded shoes/slippers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3C7230A2-41F5-4018-A2CF-21E0916989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9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C81D18-FB84-4529-AA39-8EDCCD6F3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808" y="687833"/>
            <a:ext cx="4838700" cy="291865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6" descr="yoga-mula-bandha-gomukhasana-png-favpng-nHeaYzRdynWCUJKNquMrBnZhc.jpg">
            <a:extLst>
              <a:ext uri="{FF2B5EF4-FFF2-40B4-BE49-F238E27FC236}">
                <a16:creationId xmlns:a16="http://schemas.microsoft.com/office/drawing/2014/main" id="{1AAE8E5C-2915-46E5-B86A-DF4B101DA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7" y="3762516"/>
            <a:ext cx="4838700" cy="292102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Pin on Cartoons">
            <a:extLst>
              <a:ext uri="{FF2B5EF4-FFF2-40B4-BE49-F238E27FC236}">
                <a16:creationId xmlns:a16="http://schemas.microsoft.com/office/drawing/2014/main" id="{AA8B472F-2C78-415B-9517-BF48032954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77" y="3766180"/>
            <a:ext cx="4838700" cy="292102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2B956D-0DDA-46E6-9968-45BB10BBB332}"/>
              </a:ext>
            </a:extLst>
          </p:cNvPr>
          <p:cNvSpPr txBox="1"/>
          <p:nvPr/>
        </p:nvSpPr>
        <p:spPr>
          <a:xfrm>
            <a:off x="0" y="764045"/>
            <a:ext cx="6748409" cy="234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Perform GOMUKHASANA  and PADMASANA regularly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Horse-riding is the best exercise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Keep a pillow between the knees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Use of walking calipers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Cod liver may be beneficial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0FA6BC-3333-457B-BE30-B8A80FF015CF}"/>
              </a:ext>
            </a:extLst>
          </p:cNvPr>
          <p:cNvSpPr txBox="1"/>
          <p:nvPr/>
        </p:nvSpPr>
        <p:spPr>
          <a:xfrm>
            <a:off x="3163645" y="4919"/>
            <a:ext cx="586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REMEDIES FOR KNOCK-KNEES</a:t>
            </a: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FACD534D-E45A-4662-9D0A-7299AF48479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98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quiz gif">
            <a:extLst>
              <a:ext uri="{FF2B5EF4-FFF2-40B4-BE49-F238E27FC236}">
                <a16:creationId xmlns:a16="http://schemas.microsoft.com/office/drawing/2014/main" id="{1172BD89-6D49-4257-8E46-2139BA52C8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0"/>
            <a:ext cx="304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9CABCA-9F3F-411A-B1C1-66230291E507}"/>
              </a:ext>
            </a:extLst>
          </p:cNvPr>
          <p:cNvSpPr txBox="1"/>
          <p:nvPr/>
        </p:nvSpPr>
        <p:spPr>
          <a:xfrm>
            <a:off x="0" y="25096"/>
            <a:ext cx="1101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If there is not a proper arch of footprints on the floor, is called ____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96A70F-7D3A-4930-9BA9-17AB373B051D}"/>
              </a:ext>
            </a:extLst>
          </p:cNvPr>
          <p:cNvSpPr/>
          <p:nvPr/>
        </p:nvSpPr>
        <p:spPr>
          <a:xfrm>
            <a:off x="369759" y="646156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KNOCK-KNEES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13B797-5148-44AC-9647-D72509D84543}"/>
              </a:ext>
            </a:extLst>
          </p:cNvPr>
          <p:cNvSpPr/>
          <p:nvPr/>
        </p:nvSpPr>
        <p:spPr>
          <a:xfrm>
            <a:off x="4950088" y="674128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LORDOSIS</a:t>
            </a:r>
            <a:endParaRPr lang="en-I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76242-D4C5-46F5-9CA1-C01DA830B39E}"/>
              </a:ext>
            </a:extLst>
          </p:cNvPr>
          <p:cNvSpPr/>
          <p:nvPr/>
        </p:nvSpPr>
        <p:spPr>
          <a:xfrm>
            <a:off x="369759" y="1291763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SCOLIOSIS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38E909-F97A-4FC6-88BC-91A403CDE7FC}"/>
              </a:ext>
            </a:extLst>
          </p:cNvPr>
          <p:cNvSpPr/>
          <p:nvPr/>
        </p:nvSpPr>
        <p:spPr>
          <a:xfrm>
            <a:off x="4950088" y="1291763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FLATFOOT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EACE33-EE64-4A39-87FE-AC0D0EDF4E5F}"/>
              </a:ext>
            </a:extLst>
          </p:cNvPr>
          <p:cNvSpPr/>
          <p:nvPr/>
        </p:nvSpPr>
        <p:spPr>
          <a:xfrm>
            <a:off x="452207" y="666141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A64D3D-C57C-4688-A9B1-4D40D48BFD62}"/>
              </a:ext>
            </a:extLst>
          </p:cNvPr>
          <p:cNvSpPr/>
          <p:nvPr/>
        </p:nvSpPr>
        <p:spPr>
          <a:xfrm>
            <a:off x="5042528" y="666141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CB6C247-0BB3-443D-90A3-4E89708C8DA4}"/>
              </a:ext>
            </a:extLst>
          </p:cNvPr>
          <p:cNvSpPr/>
          <p:nvPr/>
        </p:nvSpPr>
        <p:spPr>
          <a:xfrm>
            <a:off x="452207" y="1313733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8238F1-F59C-403F-98F2-3F8BE1357FD3}"/>
              </a:ext>
            </a:extLst>
          </p:cNvPr>
          <p:cNvSpPr/>
          <p:nvPr/>
        </p:nvSpPr>
        <p:spPr>
          <a:xfrm>
            <a:off x="5042528" y="1313733"/>
            <a:ext cx="357264" cy="36642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F1077E-8F7C-4919-B664-EFCFC8876C47}"/>
              </a:ext>
            </a:extLst>
          </p:cNvPr>
          <p:cNvSpPr txBox="1"/>
          <p:nvPr/>
        </p:nvSpPr>
        <p:spPr>
          <a:xfrm>
            <a:off x="0" y="1909397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Which one of the following is not a remedies of flatfoot?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F66AC4-24A1-42A9-9112-02E7DFE1CEF8}"/>
              </a:ext>
            </a:extLst>
          </p:cNvPr>
          <p:cNvSpPr/>
          <p:nvPr/>
        </p:nvSpPr>
        <p:spPr>
          <a:xfrm>
            <a:off x="369759" y="2530457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HIGH HEELED SHOES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686A4A-6910-4E6E-B903-2D563DE2725B}"/>
              </a:ext>
            </a:extLst>
          </p:cNvPr>
          <p:cNvSpPr/>
          <p:nvPr/>
        </p:nvSpPr>
        <p:spPr>
          <a:xfrm>
            <a:off x="4950088" y="2558429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WALKING ON HEELS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A6970A-8E7E-4279-9718-F4F39AB4962F}"/>
              </a:ext>
            </a:extLst>
          </p:cNvPr>
          <p:cNvSpPr/>
          <p:nvPr/>
        </p:nvSpPr>
        <p:spPr>
          <a:xfrm>
            <a:off x="369759" y="3176064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SKIP ON ROPE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EB4CA6-C134-4F68-9861-FA41E3363F6C}"/>
              </a:ext>
            </a:extLst>
          </p:cNvPr>
          <p:cNvSpPr/>
          <p:nvPr/>
        </p:nvSpPr>
        <p:spPr>
          <a:xfrm>
            <a:off x="4950088" y="3176064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WALKING ON TOES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1250724-F83A-40A7-960C-92ACF437EBA3}"/>
              </a:ext>
            </a:extLst>
          </p:cNvPr>
          <p:cNvSpPr/>
          <p:nvPr/>
        </p:nvSpPr>
        <p:spPr>
          <a:xfrm>
            <a:off x="452207" y="2550443"/>
            <a:ext cx="357264" cy="36642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AEC0076-E532-44ED-8F29-E50C2A4C9000}"/>
              </a:ext>
            </a:extLst>
          </p:cNvPr>
          <p:cNvSpPr/>
          <p:nvPr/>
        </p:nvSpPr>
        <p:spPr>
          <a:xfrm>
            <a:off x="5042528" y="2550443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EA32EAD-E9D2-4C5A-A014-CB14FBBDD2AD}"/>
              </a:ext>
            </a:extLst>
          </p:cNvPr>
          <p:cNvSpPr/>
          <p:nvPr/>
        </p:nvSpPr>
        <p:spPr>
          <a:xfrm>
            <a:off x="452207" y="3198035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AB85CCE-A232-43AA-899B-C62B65493E9A}"/>
              </a:ext>
            </a:extLst>
          </p:cNvPr>
          <p:cNvSpPr/>
          <p:nvPr/>
        </p:nvSpPr>
        <p:spPr>
          <a:xfrm>
            <a:off x="5042528" y="3198035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4AB78B-F7CB-4B90-AA39-B27D44D408FD}"/>
              </a:ext>
            </a:extLst>
          </p:cNvPr>
          <p:cNvSpPr txBox="1"/>
          <p:nvPr/>
        </p:nvSpPr>
        <p:spPr>
          <a:xfrm>
            <a:off x="-1" y="38310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Which of the following yoga is the best for the remedies of Knock-knees?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1769AA-C5D6-443B-AED4-C40D2E522E7B}"/>
              </a:ext>
            </a:extLst>
          </p:cNvPr>
          <p:cNvSpPr/>
          <p:nvPr/>
        </p:nvSpPr>
        <p:spPr>
          <a:xfrm>
            <a:off x="369759" y="4452147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PADMASANA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063A761-D6B1-4884-9FBC-DCD5E3568169}"/>
              </a:ext>
            </a:extLst>
          </p:cNvPr>
          <p:cNvSpPr/>
          <p:nvPr/>
        </p:nvSpPr>
        <p:spPr>
          <a:xfrm>
            <a:off x="4950088" y="4480119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GOMUKHASANA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95518B-7A65-4657-A3E7-16C92B71460F}"/>
              </a:ext>
            </a:extLst>
          </p:cNvPr>
          <p:cNvSpPr/>
          <p:nvPr/>
        </p:nvSpPr>
        <p:spPr>
          <a:xfrm>
            <a:off x="369759" y="5097753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BOTH OF THESE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E0AD30-4AD3-447F-81D7-C8CC6F5136DC}"/>
              </a:ext>
            </a:extLst>
          </p:cNvPr>
          <p:cNvSpPr/>
          <p:nvPr/>
        </p:nvSpPr>
        <p:spPr>
          <a:xfrm>
            <a:off x="4950088" y="5097753"/>
            <a:ext cx="4017363" cy="410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NONE OF THESE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10E6224-B22C-4809-8ED8-EF2F50C46D1C}"/>
              </a:ext>
            </a:extLst>
          </p:cNvPr>
          <p:cNvSpPr/>
          <p:nvPr/>
        </p:nvSpPr>
        <p:spPr>
          <a:xfrm>
            <a:off x="452207" y="4472132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6FCD968-441C-4BDA-8C2B-657B66D379AC}"/>
              </a:ext>
            </a:extLst>
          </p:cNvPr>
          <p:cNvSpPr/>
          <p:nvPr/>
        </p:nvSpPr>
        <p:spPr>
          <a:xfrm>
            <a:off x="5042528" y="4472132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6266D7F-0EF8-4C70-B9D7-C5390F5492DF}"/>
              </a:ext>
            </a:extLst>
          </p:cNvPr>
          <p:cNvSpPr/>
          <p:nvPr/>
        </p:nvSpPr>
        <p:spPr>
          <a:xfrm>
            <a:off x="452207" y="5119724"/>
            <a:ext cx="357264" cy="36642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9B315A2-3182-4066-BBD4-717C8711E5A9}"/>
              </a:ext>
            </a:extLst>
          </p:cNvPr>
          <p:cNvSpPr/>
          <p:nvPr/>
        </p:nvSpPr>
        <p:spPr>
          <a:xfrm>
            <a:off x="5042528" y="5119724"/>
            <a:ext cx="357264" cy="3664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pic>
        <p:nvPicPr>
          <p:cNvPr id="49" name="Google Shape;63;p14">
            <a:extLst>
              <a:ext uri="{FF2B5EF4-FFF2-40B4-BE49-F238E27FC236}">
                <a16:creationId xmlns:a16="http://schemas.microsoft.com/office/drawing/2014/main" id="{68541DE6-455A-47FB-8633-C502ADE77B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97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glish11 [licensed for non-commercial use only] / Grade 11-1">
            <a:extLst>
              <a:ext uri="{FF2B5EF4-FFF2-40B4-BE49-F238E27FC236}">
                <a16:creationId xmlns:a16="http://schemas.microsoft.com/office/drawing/2014/main" id="{5EA39C87-A5BA-428B-85AD-8157E1E89E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000"/>
            <a:ext cx="12192001" cy="28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8E2FE9-6499-4CB5-AF37-C91600AF6099}"/>
              </a:ext>
            </a:extLst>
          </p:cNvPr>
          <p:cNvSpPr txBox="1"/>
          <p:nvPr/>
        </p:nvSpPr>
        <p:spPr>
          <a:xfrm>
            <a:off x="0" y="2590800"/>
            <a:ext cx="11854724" cy="3257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200000"/>
              </a:lnSpc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What is flatfoot?</a:t>
            </a:r>
          </a:p>
          <a:p>
            <a:pPr marL="457189" indent="-457189">
              <a:lnSpc>
                <a:spcPct val="200000"/>
              </a:lnSpc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What is knock-knees?</a:t>
            </a:r>
          </a:p>
          <a:p>
            <a:pPr marL="457189" indent="-457189">
              <a:lnSpc>
                <a:spcPct val="200000"/>
              </a:lnSpc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Enlist any three causes of flatfoot.</a:t>
            </a:r>
          </a:p>
          <a:p>
            <a:pPr marL="457189" indent="-457189">
              <a:lnSpc>
                <a:spcPct val="200000"/>
              </a:lnSpc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Explain all the precautions of knock-knees.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71D41D53-D91A-49AB-B75B-C9498FD590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4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28600" y="1647900"/>
            <a:ext cx="11125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6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6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565B81E9-FA76-4C32-AB3E-716BE57C0B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17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B3540-4C3B-465E-A815-3D52B008093B}"/>
              </a:ext>
            </a:extLst>
          </p:cNvPr>
          <p:cNvSpPr/>
          <p:nvPr/>
        </p:nvSpPr>
        <p:spPr>
          <a:xfrm>
            <a:off x="36163" y="0"/>
            <a:ext cx="6469653" cy="6857997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91E18E-BDB6-477A-966F-589EA1A1C991}"/>
              </a:ext>
            </a:extLst>
          </p:cNvPr>
          <p:cNvCxnSpPr>
            <a:cxnSpLocks/>
          </p:cNvCxnSpPr>
          <p:nvPr/>
        </p:nvCxnSpPr>
        <p:spPr>
          <a:xfrm>
            <a:off x="5471033" y="102455"/>
            <a:ext cx="0" cy="675554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CA5C605-54D5-4CD3-9200-DB1884F19043}"/>
              </a:ext>
            </a:extLst>
          </p:cNvPr>
          <p:cNvSpPr/>
          <p:nvPr/>
        </p:nvSpPr>
        <p:spPr>
          <a:xfrm rot="16200000" flipH="1">
            <a:off x="5634954" y="233083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01 </a:t>
            </a:r>
            <a:endParaRPr lang="en-IN" sz="3200" b="1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DB0FE41-CADB-4402-AC19-FA881689FF4D}"/>
              </a:ext>
            </a:extLst>
          </p:cNvPr>
          <p:cNvSpPr/>
          <p:nvPr/>
        </p:nvSpPr>
        <p:spPr>
          <a:xfrm rot="16200000" flipH="1">
            <a:off x="5634954" y="1729238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02</a:t>
            </a:r>
            <a:endParaRPr lang="en-IN" sz="3200" b="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287DF26-A78D-45FD-B850-C06FA6F80A5A}"/>
              </a:ext>
            </a:extLst>
          </p:cNvPr>
          <p:cNvSpPr/>
          <p:nvPr/>
        </p:nvSpPr>
        <p:spPr>
          <a:xfrm rot="16200000" flipH="1">
            <a:off x="5634954" y="3225391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03</a:t>
            </a:r>
            <a:endParaRPr lang="en-IN" sz="3200" b="1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CED7AD-6F47-4F5D-B9F5-5AEADD39C249}"/>
              </a:ext>
            </a:extLst>
          </p:cNvPr>
          <p:cNvSpPr/>
          <p:nvPr/>
        </p:nvSpPr>
        <p:spPr>
          <a:xfrm rot="16200000" flipH="1">
            <a:off x="5634956" y="4721547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04</a:t>
            </a:r>
            <a:endParaRPr lang="en-I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C422BE-3738-495A-8768-2B003195812E}"/>
              </a:ext>
            </a:extLst>
          </p:cNvPr>
          <p:cNvSpPr txBox="1"/>
          <p:nvPr/>
        </p:nvSpPr>
        <p:spPr>
          <a:xfrm>
            <a:off x="2801501" y="5"/>
            <a:ext cx="841321" cy="68579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buSzPts val="3100"/>
            </a:pPr>
            <a:r>
              <a:rPr lang="en-IN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EXPECT TO LEARN? </a:t>
            </a:r>
            <a:endParaRPr lang="en-GB" sz="4267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Teacher">
            <a:extLst>
              <a:ext uri="{FF2B5EF4-FFF2-40B4-BE49-F238E27FC236}">
                <a16:creationId xmlns:a16="http://schemas.microsoft.com/office/drawing/2014/main" id="{347498EB-ECAD-4160-98DE-BE021F4D0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102455"/>
            <a:ext cx="2691267" cy="2993991"/>
          </a:xfrm>
          <a:prstGeom prst="rect">
            <a:avLst/>
          </a:prstGeom>
        </p:spPr>
      </p:pic>
      <p:pic>
        <p:nvPicPr>
          <p:cNvPr id="7" name="Graphic 6" descr="Professor">
            <a:extLst>
              <a:ext uri="{FF2B5EF4-FFF2-40B4-BE49-F238E27FC236}">
                <a16:creationId xmlns:a16="http://schemas.microsoft.com/office/drawing/2014/main" id="{D3F9083C-DB26-4E59-9E38-7B9A1C753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990" y="3939766"/>
            <a:ext cx="2691267" cy="2993989"/>
          </a:xfrm>
          <a:prstGeom prst="rect">
            <a:avLst/>
          </a:prstGeom>
        </p:spPr>
      </p:pic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F63CF296-7929-4079-A906-BE6F4FF2D436}"/>
              </a:ext>
            </a:extLst>
          </p:cNvPr>
          <p:cNvSpPr/>
          <p:nvPr/>
        </p:nvSpPr>
        <p:spPr>
          <a:xfrm>
            <a:off x="7110432" y="750266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</a:t>
            </a:r>
            <a:r>
              <a:rPr lang="en-I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Flatfoot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4076006C-C356-448E-8449-CBD88971EC54}"/>
              </a:ext>
            </a:extLst>
          </p:cNvPr>
          <p:cNvSpPr/>
          <p:nvPr/>
        </p:nvSpPr>
        <p:spPr>
          <a:xfrm>
            <a:off x="7110433" y="2252604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</a:t>
            </a:r>
            <a:r>
              <a:rPr lang="en-I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Knock-knee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E6432853-47A8-4D53-BB54-27ED1515F91E}"/>
              </a:ext>
            </a:extLst>
          </p:cNvPr>
          <p:cNvSpPr/>
          <p:nvPr/>
        </p:nvSpPr>
        <p:spPr>
          <a:xfrm>
            <a:off x="7110430" y="3748758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Causes of Flatfoot.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287AEF60-E1EC-4796-BAE5-29DF315DBEE8}"/>
              </a:ext>
            </a:extLst>
          </p:cNvPr>
          <p:cNvSpPr/>
          <p:nvPr/>
        </p:nvSpPr>
        <p:spPr>
          <a:xfrm>
            <a:off x="7110429" y="5244913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Causes of Knock-knee.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Google Shape;63;p14">
            <a:extLst>
              <a:ext uri="{FF2B5EF4-FFF2-40B4-BE49-F238E27FC236}">
                <a16:creationId xmlns:a16="http://schemas.microsoft.com/office/drawing/2014/main" id="{2748083A-61F1-4511-BD01-40BF51BA60A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26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91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97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47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97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3500" y="76200"/>
          <a:ext cx="9525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2 (Border and Accent Bar) 4"/>
          <p:cNvSpPr/>
          <p:nvPr/>
        </p:nvSpPr>
        <p:spPr>
          <a:xfrm>
            <a:off x="10270740" y="1752600"/>
            <a:ext cx="1866900" cy="1447800"/>
          </a:xfrm>
          <a:prstGeom prst="accentBorderCallout2">
            <a:avLst>
              <a:gd name="adj1" fmla="val 26163"/>
              <a:gd name="adj2" fmla="val -10650"/>
              <a:gd name="adj3" fmla="val -73270"/>
              <a:gd name="adj4" fmla="val -61738"/>
              <a:gd name="adj5" fmla="val -63549"/>
              <a:gd name="adj6" fmla="val -168588"/>
            </a:avLst>
          </a:prstGeom>
          <a:scene3d>
            <a:camera prst="perspective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KYPHOSIS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LORDOSIS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SCOLIOSIS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876E1-9C0F-429A-A74B-D1E9F5BCB25C}"/>
              </a:ext>
            </a:extLst>
          </p:cNvPr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COMMON POSTURAL DEFORMITIES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126E44CB-15D2-4BE1-A1D9-66C0608B02F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99FF93-5F08-47A3-B248-382B287309FE}"/>
              </a:ext>
            </a:extLst>
          </p:cNvPr>
          <p:cNvSpPr txBox="1"/>
          <p:nvPr/>
        </p:nvSpPr>
        <p:spPr>
          <a:xfrm>
            <a:off x="342900" y="2092404"/>
            <a:ext cx="1150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Colonna MT" panose="04020805060202030203" pitchFamily="82" charset="0"/>
              </a:rPr>
              <a:t>MIND MAP</a:t>
            </a:r>
            <a:endParaRPr lang="en-IN" sz="13800" dirty="0">
              <a:solidFill>
                <a:srgbClr val="FF0000"/>
              </a:solidFill>
              <a:latin typeface="Colonna MT" panose="0402080506020203020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flatfoot-correction.jpg">
            <a:extLst>
              <a:ext uri="{FF2B5EF4-FFF2-40B4-BE49-F238E27FC236}">
                <a16:creationId xmlns:a16="http://schemas.microsoft.com/office/drawing/2014/main" id="{06C72B23-B80B-47B3-93F4-4EE3B1D4A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52" y="266700"/>
            <a:ext cx="4947047" cy="6324600"/>
          </a:xfrm>
          <a:prstGeom prst="roundRect">
            <a:avLst>
              <a:gd name="adj" fmla="val 2756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429E29-2F02-4DBE-AA59-5B230FFC9094}"/>
              </a:ext>
            </a:extLst>
          </p:cNvPr>
          <p:cNvSpPr txBox="1"/>
          <p:nvPr/>
        </p:nvSpPr>
        <p:spPr>
          <a:xfrm>
            <a:off x="0" y="38099"/>
            <a:ext cx="615553" cy="6781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FLAT FOOT?</a:t>
            </a:r>
            <a:endParaRPr lang="en-I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AA03E-0FAD-4E1F-8172-8F3D62F7AFF1}"/>
              </a:ext>
            </a:extLst>
          </p:cNvPr>
          <p:cNvSpPr txBox="1"/>
          <p:nvPr/>
        </p:nvSpPr>
        <p:spPr>
          <a:xfrm>
            <a:off x="5401638" y="2021690"/>
            <a:ext cx="6781800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A condition in which the entire sole of the foot touches the floor when standing.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Absence of an arch in the sole of the foot that causes the foot to lie flat when the person is standing.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Such person feel pain in feet, they face problem in standing and walking.</a:t>
            </a:r>
          </a:p>
        </p:txBody>
      </p:sp>
      <p:pic>
        <p:nvPicPr>
          <p:cNvPr id="8" name="Google Shape;63;p14">
            <a:extLst>
              <a:ext uri="{FF2B5EF4-FFF2-40B4-BE49-F238E27FC236}">
                <a16:creationId xmlns:a16="http://schemas.microsoft.com/office/drawing/2014/main" id="{E724FD6D-DB19-44BF-BA58-69F917346A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36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5A169-9E3F-4B2C-84C5-4C2EAFF185A0}"/>
              </a:ext>
            </a:extLst>
          </p:cNvPr>
          <p:cNvSpPr txBox="1"/>
          <p:nvPr/>
        </p:nvSpPr>
        <p:spPr>
          <a:xfrm>
            <a:off x="2381250" y="0"/>
            <a:ext cx="742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we can observe a person has flat foot deformity or not?</a:t>
            </a:r>
            <a:endParaRPr lang="en-I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9E372-20F9-4AC2-90E6-C6E77002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133599"/>
            <a:ext cx="3276600" cy="4469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93B559-D303-4A58-B8A2-6F83BD7F8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25" t="9000" r="21675" b="13222"/>
          <a:stretch/>
        </p:blipFill>
        <p:spPr>
          <a:xfrm>
            <a:off x="6248402" y="2133599"/>
            <a:ext cx="3072848" cy="4469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6CA7E1-2EDA-4124-8678-6104E8251CE1}"/>
              </a:ext>
            </a:extLst>
          </p:cNvPr>
          <p:cNvSpPr txBox="1"/>
          <p:nvPr/>
        </p:nvSpPr>
        <p:spPr>
          <a:xfrm>
            <a:off x="0" y="126456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Dip your feet in cold water and walk on the foot. If there is not a proper arch of footprints on the floor, then you have the deformity of flat foot.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FE3A9-1FCB-453A-B6CA-4C8FFC338760}"/>
              </a:ext>
            </a:extLst>
          </p:cNvPr>
          <p:cNvSpPr/>
          <p:nvPr/>
        </p:nvSpPr>
        <p:spPr>
          <a:xfrm>
            <a:off x="6324600" y="5029200"/>
            <a:ext cx="1219200" cy="1127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03E12D0-ACC1-43EF-AEBE-C5504FE9A86D}"/>
              </a:ext>
            </a:extLst>
          </p:cNvPr>
          <p:cNvSpPr/>
          <p:nvPr/>
        </p:nvSpPr>
        <p:spPr>
          <a:xfrm>
            <a:off x="0" y="3707151"/>
            <a:ext cx="2514600" cy="838200"/>
          </a:xfrm>
          <a:prstGeom prst="wedgeRoundRectCallout">
            <a:avLst>
              <a:gd name="adj1" fmla="val 93053"/>
              <a:gd name="adj2" fmla="val 2943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Healthy foot</a:t>
            </a:r>
            <a:endParaRPr lang="en-IN" sz="3200" b="1" dirty="0">
              <a:solidFill>
                <a:srgbClr val="00B050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6CF6500-DE3F-44DC-B2EC-239A4A20A823}"/>
              </a:ext>
            </a:extLst>
          </p:cNvPr>
          <p:cNvSpPr/>
          <p:nvPr/>
        </p:nvSpPr>
        <p:spPr>
          <a:xfrm>
            <a:off x="9525000" y="3707151"/>
            <a:ext cx="2667000" cy="838200"/>
          </a:xfrm>
          <a:prstGeom prst="wedgeRoundRectCallout">
            <a:avLst>
              <a:gd name="adj1" fmla="val -70832"/>
              <a:gd name="adj2" fmla="val 282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Flat foot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11" name="Google Shape;63;p14">
            <a:extLst>
              <a:ext uri="{FF2B5EF4-FFF2-40B4-BE49-F238E27FC236}">
                <a16:creationId xmlns:a16="http://schemas.microsoft.com/office/drawing/2014/main" id="{1CDF6ABD-028D-4FDF-BB93-169707580F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lat Feet – Karpik Health &amp;amp; Wellness Limited">
            <a:extLst>
              <a:ext uri="{FF2B5EF4-FFF2-40B4-BE49-F238E27FC236}">
                <a16:creationId xmlns:a16="http://schemas.microsoft.com/office/drawing/2014/main" id="{4E763D8B-CB32-4A82-9F0D-B66A0201EB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966DE0-30C2-4E55-8870-FAFD5B8A72FA}"/>
              </a:ext>
            </a:extLst>
          </p:cNvPr>
          <p:cNvSpPr txBox="1"/>
          <p:nvPr/>
        </p:nvSpPr>
        <p:spPr>
          <a:xfrm>
            <a:off x="2900983" y="0"/>
            <a:ext cx="639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CAUSES OF FLAT FOOT</a:t>
            </a: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CFE97-8706-4962-9B07-3B8BBA6765F1}"/>
              </a:ext>
            </a:extLst>
          </p:cNvPr>
          <p:cNvSpPr txBox="1"/>
          <p:nvPr/>
        </p:nvSpPr>
        <p:spPr>
          <a:xfrm>
            <a:off x="5482975" y="2488037"/>
            <a:ext cx="6705600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Week muscles of the foot can’t bear the body weight.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Rapid increase in body weight, improper shoes.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Carrying heavy weight for a longer period.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Flatfoot are also more common during pregnancy.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B7FF445D-8F15-4B5F-92BF-26969DE092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5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images.jpg">
            <a:extLst>
              <a:ext uri="{FF2B5EF4-FFF2-40B4-BE49-F238E27FC236}">
                <a16:creationId xmlns:a16="http://schemas.microsoft.com/office/drawing/2014/main" id="{A7C91DAB-B07D-4CCB-BC40-1E3A07A4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2" y="3377803"/>
            <a:ext cx="4800600" cy="3377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webmd_rf_photo_of_foot_pain_from_heels.jpg">
            <a:extLst>
              <a:ext uri="{FF2B5EF4-FFF2-40B4-BE49-F238E27FC236}">
                <a16:creationId xmlns:a16="http://schemas.microsoft.com/office/drawing/2014/main" id="{3C4A8C16-6B58-4078-90DD-AC5D6EE59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29000"/>
            <a:ext cx="4800600" cy="3373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9E6AEA-ADC1-4E0D-81E7-621E426CA309}"/>
              </a:ext>
            </a:extLst>
          </p:cNvPr>
          <p:cNvSpPr txBox="1"/>
          <p:nvPr/>
        </p:nvSpPr>
        <p:spPr>
          <a:xfrm>
            <a:off x="152400" y="559180"/>
            <a:ext cx="6533894" cy="234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shoes should be of proper shape and size.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Don’t walk bare feet for a long duration.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Obesity should be avoided.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Don’t encourage babies to walk at an early stage.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High heeled shoes should be avoided.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54BBC8-A7B7-47AC-8FA5-866B17669327}"/>
              </a:ext>
            </a:extLst>
          </p:cNvPr>
          <p:cNvSpPr txBox="1"/>
          <p:nvPr/>
        </p:nvSpPr>
        <p:spPr>
          <a:xfrm>
            <a:off x="3129583" y="0"/>
            <a:ext cx="593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PRECAUTIONS FOR FLAT FOOT</a:t>
            </a: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168ED84E-09A5-4A0F-85C0-DA9C84CB3E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3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ontent_blog_inner_83DD2677.gif">
            <a:extLst>
              <a:ext uri="{FF2B5EF4-FFF2-40B4-BE49-F238E27FC236}">
                <a16:creationId xmlns:a16="http://schemas.microsoft.com/office/drawing/2014/main" id="{3B499EA6-2A4C-48DE-8845-F7430E247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8" y="3429000"/>
            <a:ext cx="5716588" cy="324993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unnamed.gif">
            <a:extLst>
              <a:ext uri="{FF2B5EF4-FFF2-40B4-BE49-F238E27FC236}">
                <a16:creationId xmlns:a16="http://schemas.microsoft.com/office/drawing/2014/main" id="{87F632D5-4C4D-40C4-8ABF-EF3C29AAF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4" y="3429792"/>
            <a:ext cx="5716588" cy="324993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A83F85-5604-4EC6-AC6A-45355AC9023C}"/>
              </a:ext>
            </a:extLst>
          </p:cNvPr>
          <p:cNvSpPr txBox="1"/>
          <p:nvPr/>
        </p:nvSpPr>
        <p:spPr>
          <a:xfrm>
            <a:off x="2668346" y="24901"/>
            <a:ext cx="685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REMEDIES FOR FLAT FOOT</a:t>
            </a: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E097AE-8B9E-4EAF-BAC5-579AF8B6D138}"/>
              </a:ext>
            </a:extLst>
          </p:cNvPr>
          <p:cNvSpPr txBox="1"/>
          <p:nvPr/>
        </p:nvSpPr>
        <p:spPr>
          <a:xfrm>
            <a:off x="0" y="762000"/>
            <a:ext cx="62331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Walking on heels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Walking on inner and outer side of feet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Walking on toes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To perform up and down the heels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Stand up and down on the heels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Jumping on toes, skip on rope/rope climbing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Perform VAJRASANA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ABFCDD31-E3FE-4DA2-A95C-15F241BCAE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89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nock knees - meaning, causes, exercises and cure">
            <a:extLst>
              <a:ext uri="{FF2B5EF4-FFF2-40B4-BE49-F238E27FC236}">
                <a16:creationId xmlns:a16="http://schemas.microsoft.com/office/drawing/2014/main" id="{9D4F7648-8043-435C-AFC6-A6184BA02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r="6579"/>
          <a:stretch/>
        </p:blipFill>
        <p:spPr bwMode="auto">
          <a:xfrm>
            <a:off x="612128" y="304231"/>
            <a:ext cx="4264673" cy="6249538"/>
          </a:xfrm>
          <a:prstGeom prst="roundRect">
            <a:avLst>
              <a:gd name="adj" fmla="val 3567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B2C8FE-96D7-41EA-AB40-4A4DDF00D9A9}"/>
              </a:ext>
            </a:extLst>
          </p:cNvPr>
          <p:cNvSpPr txBox="1"/>
          <p:nvPr/>
        </p:nvSpPr>
        <p:spPr>
          <a:xfrm>
            <a:off x="-3425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KNOCK-KNEES?</a:t>
            </a:r>
            <a:endParaRPr lang="en-I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F5EC62-B24B-4445-988A-DE7ECDAD5BB2}"/>
              </a:ext>
            </a:extLst>
          </p:cNvPr>
          <p:cNvSpPr txBox="1"/>
          <p:nvPr/>
        </p:nvSpPr>
        <p:spPr>
          <a:xfrm>
            <a:off x="4811504" y="1795540"/>
            <a:ext cx="7380496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When both the knees knock or touch each other while in normal standing position.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gap between the ankles goes on increasing (2 to 3 inches).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individual faces difficulty in walking and running.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Owing to this deformity, they can’t be good players and even they are not selected in defense services.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C2E268F6-925D-4DFB-804C-3CD44FADF2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8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3366</TotalTime>
  <Words>559</Words>
  <Application>Microsoft Office PowerPoint</Application>
  <PresentationFormat>Widescreen</PresentationFormat>
  <Paragraphs>94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Colonna MT</vt:lpstr>
      <vt:lpstr>Imprint MT Shadow</vt:lpstr>
      <vt:lpstr>Miriam Fixed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AND WOMEN IN SPORTS</dc:title>
  <dc:creator>Dell</dc:creator>
  <cp:lastModifiedBy>MR JOY</cp:lastModifiedBy>
  <cp:revision>713</cp:revision>
  <dcterms:created xsi:type="dcterms:W3CDTF">2020-05-07T03:12:15Z</dcterms:created>
  <dcterms:modified xsi:type="dcterms:W3CDTF">2021-12-15T15:00:27Z</dcterms:modified>
</cp:coreProperties>
</file>