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28"/>
  </p:notesMasterIdLst>
  <p:sldIdLst>
    <p:sldId id="256" r:id="rId2"/>
    <p:sldId id="277" r:id="rId3"/>
    <p:sldId id="320" r:id="rId4"/>
    <p:sldId id="324" r:id="rId5"/>
    <p:sldId id="264" r:id="rId6"/>
    <p:sldId id="265" r:id="rId7"/>
    <p:sldId id="278" r:id="rId8"/>
    <p:sldId id="279" r:id="rId9"/>
    <p:sldId id="266" r:id="rId10"/>
    <p:sldId id="267" r:id="rId11"/>
    <p:sldId id="268" r:id="rId12"/>
    <p:sldId id="26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381" r:id="rId25"/>
    <p:sldId id="323" r:id="rId26"/>
    <p:sldId id="259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FF4247-6899-4493-B8AC-A9F0713BB340}" type="doc">
      <dgm:prSet loTypeId="urn:microsoft.com/office/officeart/2008/layout/HorizontalMultiLevelHierarchy" loCatId="hierarchy" qsTypeId="urn:microsoft.com/office/officeart/2005/8/quickstyle/3d5" qsCatId="3D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5BD2E19A-2AC7-4357-B1DC-C99727DECB67}">
      <dgm:prSet phldrT="[Text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SPORTS INJURIES</a:t>
          </a:r>
          <a:endParaRPr lang="en-IN" dirty="0"/>
        </a:p>
      </dgm:t>
    </dgm:pt>
    <dgm:pt modelId="{39F58709-EA3F-464B-88DA-893915834F13}" type="parTrans" cxnId="{B34A98A5-823D-48A5-8350-D9A2CDD12AE2}">
      <dgm:prSet/>
      <dgm:spPr/>
      <dgm:t>
        <a:bodyPr/>
        <a:lstStyle/>
        <a:p>
          <a:endParaRPr lang="en-IN"/>
        </a:p>
      </dgm:t>
    </dgm:pt>
    <dgm:pt modelId="{D548A47F-D525-4C78-AE53-DDCB15516758}" type="sibTrans" cxnId="{B34A98A5-823D-48A5-8350-D9A2CDD12AE2}">
      <dgm:prSet/>
      <dgm:spPr/>
      <dgm:t>
        <a:bodyPr/>
        <a:lstStyle/>
        <a:p>
          <a:endParaRPr lang="en-IN"/>
        </a:p>
      </dgm:t>
    </dgm:pt>
    <dgm:pt modelId="{5521D969-C384-40C4-AEFF-D6E443A57E70}">
      <dgm:prSet phldrT="[Text]"/>
      <dgm:spPr/>
      <dgm:t>
        <a:bodyPr/>
        <a:lstStyle/>
        <a:p>
          <a:r>
            <a:rPr lang="en-US" b="1"/>
            <a:t>SOFT TISSUE INJURIES</a:t>
          </a:r>
          <a:endParaRPr lang="en-IN" dirty="0"/>
        </a:p>
      </dgm:t>
    </dgm:pt>
    <dgm:pt modelId="{E18AE61D-D70D-47FC-A989-A339B3A6D2A6}" type="parTrans" cxnId="{2C2CE0EC-867F-4FDE-962F-2EE0DA250FEA}">
      <dgm:prSet/>
      <dgm:spPr/>
      <dgm:t>
        <a:bodyPr/>
        <a:lstStyle/>
        <a:p>
          <a:endParaRPr lang="en-IN"/>
        </a:p>
      </dgm:t>
    </dgm:pt>
    <dgm:pt modelId="{399012AA-0F11-4417-843B-3E7597716ACF}" type="sibTrans" cxnId="{2C2CE0EC-867F-4FDE-962F-2EE0DA250FEA}">
      <dgm:prSet/>
      <dgm:spPr/>
      <dgm:t>
        <a:bodyPr/>
        <a:lstStyle/>
        <a:p>
          <a:endParaRPr lang="en-IN"/>
        </a:p>
      </dgm:t>
    </dgm:pt>
    <dgm:pt modelId="{DA8F87AE-6D0D-4112-AA3D-52AD9EA9DA44}">
      <dgm:prSet phldrT="[Text]"/>
      <dgm:spPr/>
      <dgm:t>
        <a:bodyPr/>
        <a:lstStyle/>
        <a:p>
          <a:r>
            <a:rPr lang="en-US" b="1"/>
            <a:t>BONE INJURIES</a:t>
          </a:r>
          <a:endParaRPr lang="en-IN" dirty="0"/>
        </a:p>
      </dgm:t>
    </dgm:pt>
    <dgm:pt modelId="{6276A33F-3425-4D57-B4BA-114E7D1FACDA}" type="parTrans" cxnId="{6096A185-72EE-4668-BCD1-A984E713A58B}">
      <dgm:prSet/>
      <dgm:spPr/>
      <dgm:t>
        <a:bodyPr/>
        <a:lstStyle/>
        <a:p>
          <a:endParaRPr lang="en-IN"/>
        </a:p>
      </dgm:t>
    </dgm:pt>
    <dgm:pt modelId="{6023CF56-0B5A-4050-AC22-86ADE436E188}" type="sibTrans" cxnId="{6096A185-72EE-4668-BCD1-A984E713A58B}">
      <dgm:prSet/>
      <dgm:spPr/>
      <dgm:t>
        <a:bodyPr/>
        <a:lstStyle/>
        <a:p>
          <a:endParaRPr lang="en-IN"/>
        </a:p>
      </dgm:t>
    </dgm:pt>
    <dgm:pt modelId="{D95DF941-D9E0-44FD-9A41-F7039F59D9AA}">
      <dgm:prSet phldrT="[Text]"/>
      <dgm:spPr/>
      <dgm:t>
        <a:bodyPr/>
        <a:lstStyle/>
        <a:p>
          <a:r>
            <a:rPr lang="en-US" b="1"/>
            <a:t>JOINTS INJURIES</a:t>
          </a:r>
          <a:endParaRPr lang="en-IN" dirty="0"/>
        </a:p>
      </dgm:t>
    </dgm:pt>
    <dgm:pt modelId="{B22C4C82-743E-4D6A-8B3B-7A451E539F38}" type="parTrans" cxnId="{9E38E8E0-67BC-407A-A27C-7567905338C6}">
      <dgm:prSet/>
      <dgm:spPr/>
      <dgm:t>
        <a:bodyPr/>
        <a:lstStyle/>
        <a:p>
          <a:endParaRPr lang="en-IN"/>
        </a:p>
      </dgm:t>
    </dgm:pt>
    <dgm:pt modelId="{8E21B82D-CCD6-460E-9FCB-29BA43F3C0F7}" type="sibTrans" cxnId="{9E38E8E0-67BC-407A-A27C-7567905338C6}">
      <dgm:prSet/>
      <dgm:spPr/>
      <dgm:t>
        <a:bodyPr/>
        <a:lstStyle/>
        <a:p>
          <a:endParaRPr lang="en-IN"/>
        </a:p>
      </dgm:t>
    </dgm:pt>
    <dgm:pt modelId="{F5662852-F094-4375-931D-DC29F93144E3}" type="pres">
      <dgm:prSet presAssocID="{BDFF4247-6899-4493-B8AC-A9F0713BB34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2099113-59F1-4ACB-8424-47BD035B8F6D}" type="pres">
      <dgm:prSet presAssocID="{5BD2E19A-2AC7-4357-B1DC-C99727DECB67}" presName="root1" presStyleCnt="0"/>
      <dgm:spPr/>
    </dgm:pt>
    <dgm:pt modelId="{77D1B858-6200-491B-91C9-96E6EE4AE6A8}" type="pres">
      <dgm:prSet presAssocID="{5BD2E19A-2AC7-4357-B1DC-C99727DECB67}" presName="LevelOneTextNode" presStyleLbl="node0" presStyleIdx="0" presStyleCnt="1">
        <dgm:presLayoutVars>
          <dgm:chPref val="3"/>
        </dgm:presLayoutVars>
      </dgm:prSet>
      <dgm:spPr/>
    </dgm:pt>
    <dgm:pt modelId="{0E78D99D-B09F-427A-850F-71321A31520B}" type="pres">
      <dgm:prSet presAssocID="{5BD2E19A-2AC7-4357-B1DC-C99727DECB67}" presName="level2hierChild" presStyleCnt="0"/>
      <dgm:spPr/>
    </dgm:pt>
    <dgm:pt modelId="{B01CD625-2615-4DBC-A40D-BF20CEA37C3C}" type="pres">
      <dgm:prSet presAssocID="{E18AE61D-D70D-47FC-A989-A339B3A6D2A6}" presName="conn2-1" presStyleLbl="parChTrans1D2" presStyleIdx="0" presStyleCnt="3"/>
      <dgm:spPr/>
    </dgm:pt>
    <dgm:pt modelId="{EE76733B-0FD3-4F43-AA6C-516E48057C06}" type="pres">
      <dgm:prSet presAssocID="{E18AE61D-D70D-47FC-A989-A339B3A6D2A6}" presName="connTx" presStyleLbl="parChTrans1D2" presStyleIdx="0" presStyleCnt="3"/>
      <dgm:spPr/>
    </dgm:pt>
    <dgm:pt modelId="{5417E559-C3CE-4DBF-8E1E-B6EAEADC9BA8}" type="pres">
      <dgm:prSet presAssocID="{5521D969-C384-40C4-AEFF-D6E443A57E70}" presName="root2" presStyleCnt="0"/>
      <dgm:spPr/>
    </dgm:pt>
    <dgm:pt modelId="{EF3C8A5E-548C-403A-984A-B48FA25DDD70}" type="pres">
      <dgm:prSet presAssocID="{5521D969-C384-40C4-AEFF-D6E443A57E70}" presName="LevelTwoTextNode" presStyleLbl="node2" presStyleIdx="0" presStyleCnt="3">
        <dgm:presLayoutVars>
          <dgm:chPref val="3"/>
        </dgm:presLayoutVars>
      </dgm:prSet>
      <dgm:spPr/>
    </dgm:pt>
    <dgm:pt modelId="{059F447D-D1A3-4DE3-9BCB-219982672F44}" type="pres">
      <dgm:prSet presAssocID="{5521D969-C384-40C4-AEFF-D6E443A57E70}" presName="level3hierChild" presStyleCnt="0"/>
      <dgm:spPr/>
    </dgm:pt>
    <dgm:pt modelId="{B8880975-B112-48AB-82CC-F70B68A7AD1E}" type="pres">
      <dgm:prSet presAssocID="{6276A33F-3425-4D57-B4BA-114E7D1FACDA}" presName="conn2-1" presStyleLbl="parChTrans1D2" presStyleIdx="1" presStyleCnt="3"/>
      <dgm:spPr/>
    </dgm:pt>
    <dgm:pt modelId="{0A6C989F-77F5-4CB5-BF76-8A604756A86A}" type="pres">
      <dgm:prSet presAssocID="{6276A33F-3425-4D57-B4BA-114E7D1FACDA}" presName="connTx" presStyleLbl="parChTrans1D2" presStyleIdx="1" presStyleCnt="3"/>
      <dgm:spPr/>
    </dgm:pt>
    <dgm:pt modelId="{DB0885B6-4810-46B5-97F3-8E1E71494281}" type="pres">
      <dgm:prSet presAssocID="{DA8F87AE-6D0D-4112-AA3D-52AD9EA9DA44}" presName="root2" presStyleCnt="0"/>
      <dgm:spPr/>
    </dgm:pt>
    <dgm:pt modelId="{45DD69A9-5EC9-4E65-8144-AE0409FEE8CE}" type="pres">
      <dgm:prSet presAssocID="{DA8F87AE-6D0D-4112-AA3D-52AD9EA9DA44}" presName="LevelTwoTextNode" presStyleLbl="node2" presStyleIdx="1" presStyleCnt="3">
        <dgm:presLayoutVars>
          <dgm:chPref val="3"/>
        </dgm:presLayoutVars>
      </dgm:prSet>
      <dgm:spPr/>
    </dgm:pt>
    <dgm:pt modelId="{5C629F8D-9332-49D8-9B5C-442F2030018F}" type="pres">
      <dgm:prSet presAssocID="{DA8F87AE-6D0D-4112-AA3D-52AD9EA9DA44}" presName="level3hierChild" presStyleCnt="0"/>
      <dgm:spPr/>
    </dgm:pt>
    <dgm:pt modelId="{11D31068-EB67-4061-8DFA-2B6EE73EFECD}" type="pres">
      <dgm:prSet presAssocID="{B22C4C82-743E-4D6A-8B3B-7A451E539F38}" presName="conn2-1" presStyleLbl="parChTrans1D2" presStyleIdx="2" presStyleCnt="3"/>
      <dgm:spPr/>
    </dgm:pt>
    <dgm:pt modelId="{0FF462D1-FF69-4EC3-88E6-43B8211C6617}" type="pres">
      <dgm:prSet presAssocID="{B22C4C82-743E-4D6A-8B3B-7A451E539F38}" presName="connTx" presStyleLbl="parChTrans1D2" presStyleIdx="2" presStyleCnt="3"/>
      <dgm:spPr/>
    </dgm:pt>
    <dgm:pt modelId="{387FBFCE-012B-40CD-9284-3905C10BFBF6}" type="pres">
      <dgm:prSet presAssocID="{D95DF941-D9E0-44FD-9A41-F7039F59D9AA}" presName="root2" presStyleCnt="0"/>
      <dgm:spPr/>
    </dgm:pt>
    <dgm:pt modelId="{A1B99377-DD98-4881-B031-E08BB7183A87}" type="pres">
      <dgm:prSet presAssocID="{D95DF941-D9E0-44FD-9A41-F7039F59D9AA}" presName="LevelTwoTextNode" presStyleLbl="node2" presStyleIdx="2" presStyleCnt="3">
        <dgm:presLayoutVars>
          <dgm:chPref val="3"/>
        </dgm:presLayoutVars>
      </dgm:prSet>
      <dgm:spPr/>
    </dgm:pt>
    <dgm:pt modelId="{4DC00ED2-EBC3-45C1-8C97-7F2713AE1CD7}" type="pres">
      <dgm:prSet presAssocID="{D95DF941-D9E0-44FD-9A41-F7039F59D9AA}" presName="level3hierChild" presStyleCnt="0"/>
      <dgm:spPr/>
    </dgm:pt>
  </dgm:ptLst>
  <dgm:cxnLst>
    <dgm:cxn modelId="{13F49106-9FB8-4119-B470-792EC6EA949E}" type="presOf" srcId="{B22C4C82-743E-4D6A-8B3B-7A451E539F38}" destId="{11D31068-EB67-4061-8DFA-2B6EE73EFECD}" srcOrd="0" destOrd="0" presId="urn:microsoft.com/office/officeart/2008/layout/HorizontalMultiLevelHierarchy"/>
    <dgm:cxn modelId="{9760BA39-F3E4-41A3-AD7F-4A38FAE3B874}" type="presOf" srcId="{5BD2E19A-2AC7-4357-B1DC-C99727DECB67}" destId="{77D1B858-6200-491B-91C9-96E6EE4AE6A8}" srcOrd="0" destOrd="0" presId="urn:microsoft.com/office/officeart/2008/layout/HorizontalMultiLevelHierarchy"/>
    <dgm:cxn modelId="{B7B7574C-FDB6-475D-B4A5-5A4E1167710B}" type="presOf" srcId="{5521D969-C384-40C4-AEFF-D6E443A57E70}" destId="{EF3C8A5E-548C-403A-984A-B48FA25DDD70}" srcOrd="0" destOrd="0" presId="urn:microsoft.com/office/officeart/2008/layout/HorizontalMultiLevelHierarchy"/>
    <dgm:cxn modelId="{A82A5C4E-A9E6-4012-9F80-583778113C79}" type="presOf" srcId="{B22C4C82-743E-4D6A-8B3B-7A451E539F38}" destId="{0FF462D1-FF69-4EC3-88E6-43B8211C6617}" srcOrd="1" destOrd="0" presId="urn:microsoft.com/office/officeart/2008/layout/HorizontalMultiLevelHierarchy"/>
    <dgm:cxn modelId="{70656678-28A1-420A-8DE6-F332F918FC99}" type="presOf" srcId="{D95DF941-D9E0-44FD-9A41-F7039F59D9AA}" destId="{A1B99377-DD98-4881-B031-E08BB7183A87}" srcOrd="0" destOrd="0" presId="urn:microsoft.com/office/officeart/2008/layout/HorizontalMultiLevelHierarchy"/>
    <dgm:cxn modelId="{CF4C8081-84D7-467D-B744-5A6C26936374}" type="presOf" srcId="{E18AE61D-D70D-47FC-A989-A339B3A6D2A6}" destId="{EE76733B-0FD3-4F43-AA6C-516E48057C06}" srcOrd="1" destOrd="0" presId="urn:microsoft.com/office/officeart/2008/layout/HorizontalMultiLevelHierarchy"/>
    <dgm:cxn modelId="{6096A185-72EE-4668-BCD1-A984E713A58B}" srcId="{5BD2E19A-2AC7-4357-B1DC-C99727DECB67}" destId="{DA8F87AE-6D0D-4112-AA3D-52AD9EA9DA44}" srcOrd="1" destOrd="0" parTransId="{6276A33F-3425-4D57-B4BA-114E7D1FACDA}" sibTransId="{6023CF56-0B5A-4050-AC22-86ADE436E188}"/>
    <dgm:cxn modelId="{98392787-D7FA-452C-A8D7-21D157B23A2D}" type="presOf" srcId="{DA8F87AE-6D0D-4112-AA3D-52AD9EA9DA44}" destId="{45DD69A9-5EC9-4E65-8144-AE0409FEE8CE}" srcOrd="0" destOrd="0" presId="urn:microsoft.com/office/officeart/2008/layout/HorizontalMultiLevelHierarchy"/>
    <dgm:cxn modelId="{FA47E593-34CD-4579-BC0D-45DFD057EA51}" type="presOf" srcId="{E18AE61D-D70D-47FC-A989-A339B3A6D2A6}" destId="{B01CD625-2615-4DBC-A40D-BF20CEA37C3C}" srcOrd="0" destOrd="0" presId="urn:microsoft.com/office/officeart/2008/layout/HorizontalMultiLevelHierarchy"/>
    <dgm:cxn modelId="{B34A98A5-823D-48A5-8350-D9A2CDD12AE2}" srcId="{BDFF4247-6899-4493-B8AC-A9F0713BB340}" destId="{5BD2E19A-2AC7-4357-B1DC-C99727DECB67}" srcOrd="0" destOrd="0" parTransId="{39F58709-EA3F-464B-88DA-893915834F13}" sibTransId="{D548A47F-D525-4C78-AE53-DDCB15516758}"/>
    <dgm:cxn modelId="{E172BCBC-0A97-47FC-865E-2B2307538554}" type="presOf" srcId="{6276A33F-3425-4D57-B4BA-114E7D1FACDA}" destId="{B8880975-B112-48AB-82CC-F70B68A7AD1E}" srcOrd="0" destOrd="0" presId="urn:microsoft.com/office/officeart/2008/layout/HorizontalMultiLevelHierarchy"/>
    <dgm:cxn modelId="{5B6847C3-6A57-4A1B-B3E4-7B307D67A7ED}" type="presOf" srcId="{6276A33F-3425-4D57-B4BA-114E7D1FACDA}" destId="{0A6C989F-77F5-4CB5-BF76-8A604756A86A}" srcOrd="1" destOrd="0" presId="urn:microsoft.com/office/officeart/2008/layout/HorizontalMultiLevelHierarchy"/>
    <dgm:cxn modelId="{A82B82D8-7718-4C21-9965-CCA2D06782E2}" type="presOf" srcId="{BDFF4247-6899-4493-B8AC-A9F0713BB340}" destId="{F5662852-F094-4375-931D-DC29F93144E3}" srcOrd="0" destOrd="0" presId="urn:microsoft.com/office/officeart/2008/layout/HorizontalMultiLevelHierarchy"/>
    <dgm:cxn modelId="{9E38E8E0-67BC-407A-A27C-7567905338C6}" srcId="{5BD2E19A-2AC7-4357-B1DC-C99727DECB67}" destId="{D95DF941-D9E0-44FD-9A41-F7039F59D9AA}" srcOrd="2" destOrd="0" parTransId="{B22C4C82-743E-4D6A-8B3B-7A451E539F38}" sibTransId="{8E21B82D-CCD6-460E-9FCB-29BA43F3C0F7}"/>
    <dgm:cxn modelId="{2C2CE0EC-867F-4FDE-962F-2EE0DA250FEA}" srcId="{5BD2E19A-2AC7-4357-B1DC-C99727DECB67}" destId="{5521D969-C384-40C4-AEFF-D6E443A57E70}" srcOrd="0" destOrd="0" parTransId="{E18AE61D-D70D-47FC-A989-A339B3A6D2A6}" sibTransId="{399012AA-0F11-4417-843B-3E7597716ACF}"/>
    <dgm:cxn modelId="{1F816158-22E7-4A6C-8D83-C595F3A7B3F8}" type="presParOf" srcId="{F5662852-F094-4375-931D-DC29F93144E3}" destId="{92099113-59F1-4ACB-8424-47BD035B8F6D}" srcOrd="0" destOrd="0" presId="urn:microsoft.com/office/officeart/2008/layout/HorizontalMultiLevelHierarchy"/>
    <dgm:cxn modelId="{1023CD14-2DE3-498A-AF0B-383321982AFA}" type="presParOf" srcId="{92099113-59F1-4ACB-8424-47BD035B8F6D}" destId="{77D1B858-6200-491B-91C9-96E6EE4AE6A8}" srcOrd="0" destOrd="0" presId="urn:microsoft.com/office/officeart/2008/layout/HorizontalMultiLevelHierarchy"/>
    <dgm:cxn modelId="{D2FB61B2-AE44-492A-AB5C-F0C73C2AC453}" type="presParOf" srcId="{92099113-59F1-4ACB-8424-47BD035B8F6D}" destId="{0E78D99D-B09F-427A-850F-71321A31520B}" srcOrd="1" destOrd="0" presId="urn:microsoft.com/office/officeart/2008/layout/HorizontalMultiLevelHierarchy"/>
    <dgm:cxn modelId="{FD2D465C-88D9-48CB-AFDB-95DA93B29DA5}" type="presParOf" srcId="{0E78D99D-B09F-427A-850F-71321A31520B}" destId="{B01CD625-2615-4DBC-A40D-BF20CEA37C3C}" srcOrd="0" destOrd="0" presId="urn:microsoft.com/office/officeart/2008/layout/HorizontalMultiLevelHierarchy"/>
    <dgm:cxn modelId="{7A74A948-8AA4-4F51-8669-7D58A39D19D8}" type="presParOf" srcId="{B01CD625-2615-4DBC-A40D-BF20CEA37C3C}" destId="{EE76733B-0FD3-4F43-AA6C-516E48057C06}" srcOrd="0" destOrd="0" presId="urn:microsoft.com/office/officeart/2008/layout/HorizontalMultiLevelHierarchy"/>
    <dgm:cxn modelId="{1231EA2D-3E5A-421F-BBD0-378BA2421F05}" type="presParOf" srcId="{0E78D99D-B09F-427A-850F-71321A31520B}" destId="{5417E559-C3CE-4DBF-8E1E-B6EAEADC9BA8}" srcOrd="1" destOrd="0" presId="urn:microsoft.com/office/officeart/2008/layout/HorizontalMultiLevelHierarchy"/>
    <dgm:cxn modelId="{5DBA3286-34CB-4371-A2FF-025042B9242E}" type="presParOf" srcId="{5417E559-C3CE-4DBF-8E1E-B6EAEADC9BA8}" destId="{EF3C8A5E-548C-403A-984A-B48FA25DDD70}" srcOrd="0" destOrd="0" presId="urn:microsoft.com/office/officeart/2008/layout/HorizontalMultiLevelHierarchy"/>
    <dgm:cxn modelId="{8C4F3309-1E7A-4B7F-B747-3DC71B482DFC}" type="presParOf" srcId="{5417E559-C3CE-4DBF-8E1E-B6EAEADC9BA8}" destId="{059F447D-D1A3-4DE3-9BCB-219982672F44}" srcOrd="1" destOrd="0" presId="urn:microsoft.com/office/officeart/2008/layout/HorizontalMultiLevelHierarchy"/>
    <dgm:cxn modelId="{5077394E-FB70-4A76-8A11-6DEABB40549A}" type="presParOf" srcId="{0E78D99D-B09F-427A-850F-71321A31520B}" destId="{B8880975-B112-48AB-82CC-F70B68A7AD1E}" srcOrd="2" destOrd="0" presId="urn:microsoft.com/office/officeart/2008/layout/HorizontalMultiLevelHierarchy"/>
    <dgm:cxn modelId="{AFEF92AE-8FC5-4228-9577-68C276261CA9}" type="presParOf" srcId="{B8880975-B112-48AB-82CC-F70B68A7AD1E}" destId="{0A6C989F-77F5-4CB5-BF76-8A604756A86A}" srcOrd="0" destOrd="0" presId="urn:microsoft.com/office/officeart/2008/layout/HorizontalMultiLevelHierarchy"/>
    <dgm:cxn modelId="{65670A67-C6C5-4CA9-9F9E-3EA167064618}" type="presParOf" srcId="{0E78D99D-B09F-427A-850F-71321A31520B}" destId="{DB0885B6-4810-46B5-97F3-8E1E71494281}" srcOrd="3" destOrd="0" presId="urn:microsoft.com/office/officeart/2008/layout/HorizontalMultiLevelHierarchy"/>
    <dgm:cxn modelId="{917CB612-72F0-4ADB-AF77-1C65BC4D5B78}" type="presParOf" srcId="{DB0885B6-4810-46B5-97F3-8E1E71494281}" destId="{45DD69A9-5EC9-4E65-8144-AE0409FEE8CE}" srcOrd="0" destOrd="0" presId="urn:microsoft.com/office/officeart/2008/layout/HorizontalMultiLevelHierarchy"/>
    <dgm:cxn modelId="{2A1DBC94-C22A-43AE-AA71-3EAF559522DE}" type="presParOf" srcId="{DB0885B6-4810-46B5-97F3-8E1E71494281}" destId="{5C629F8D-9332-49D8-9B5C-442F2030018F}" srcOrd="1" destOrd="0" presId="urn:microsoft.com/office/officeart/2008/layout/HorizontalMultiLevelHierarchy"/>
    <dgm:cxn modelId="{CA53155C-1800-4FAC-A3DD-0563BB7A8C28}" type="presParOf" srcId="{0E78D99D-B09F-427A-850F-71321A31520B}" destId="{11D31068-EB67-4061-8DFA-2B6EE73EFECD}" srcOrd="4" destOrd="0" presId="urn:microsoft.com/office/officeart/2008/layout/HorizontalMultiLevelHierarchy"/>
    <dgm:cxn modelId="{6942472D-6066-4971-8F11-654CAE458D48}" type="presParOf" srcId="{11D31068-EB67-4061-8DFA-2B6EE73EFECD}" destId="{0FF462D1-FF69-4EC3-88E6-43B8211C6617}" srcOrd="0" destOrd="0" presId="urn:microsoft.com/office/officeart/2008/layout/HorizontalMultiLevelHierarchy"/>
    <dgm:cxn modelId="{A97C37DD-0EE2-482B-BB1B-6BF96F1B29A0}" type="presParOf" srcId="{0E78D99D-B09F-427A-850F-71321A31520B}" destId="{387FBFCE-012B-40CD-9284-3905C10BFBF6}" srcOrd="5" destOrd="0" presId="urn:microsoft.com/office/officeart/2008/layout/HorizontalMultiLevelHierarchy"/>
    <dgm:cxn modelId="{1D9DDF16-F46E-4FC7-8947-790102EB8B20}" type="presParOf" srcId="{387FBFCE-012B-40CD-9284-3905C10BFBF6}" destId="{A1B99377-DD98-4881-B031-E08BB7183A87}" srcOrd="0" destOrd="0" presId="urn:microsoft.com/office/officeart/2008/layout/HorizontalMultiLevelHierarchy"/>
    <dgm:cxn modelId="{2D43BE95-8D48-43D3-965C-E4DC032938BB}" type="presParOf" srcId="{387FBFCE-012B-40CD-9284-3905C10BFBF6}" destId="{4DC00ED2-EBC3-45C1-8C97-7F2713AE1CD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31068-EB67-4061-8DFA-2B6EE73EFECD}">
      <dsp:nvSpPr>
        <dsp:cNvPr id="0" name=""/>
        <dsp:cNvSpPr/>
      </dsp:nvSpPr>
      <dsp:spPr>
        <a:xfrm>
          <a:off x="1880574" y="2444333"/>
          <a:ext cx="609323" cy="1161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4661" y="0"/>
              </a:lnTo>
              <a:lnTo>
                <a:pt x="304661" y="1161058"/>
              </a:lnTo>
              <a:lnTo>
                <a:pt x="609323" y="1161058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2152455" y="2992081"/>
        <a:ext cx="65561" cy="65561"/>
      </dsp:txXfrm>
    </dsp:sp>
    <dsp:sp modelId="{B8880975-B112-48AB-82CC-F70B68A7AD1E}">
      <dsp:nvSpPr>
        <dsp:cNvPr id="0" name=""/>
        <dsp:cNvSpPr/>
      </dsp:nvSpPr>
      <dsp:spPr>
        <a:xfrm>
          <a:off x="1880574" y="2398613"/>
          <a:ext cx="60932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9323" y="45720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2170002" y="2429099"/>
        <a:ext cx="30466" cy="30466"/>
      </dsp:txXfrm>
    </dsp:sp>
    <dsp:sp modelId="{B01CD625-2615-4DBC-A40D-BF20CEA37C3C}">
      <dsp:nvSpPr>
        <dsp:cNvPr id="0" name=""/>
        <dsp:cNvSpPr/>
      </dsp:nvSpPr>
      <dsp:spPr>
        <a:xfrm>
          <a:off x="1880574" y="1283274"/>
          <a:ext cx="609323" cy="1161058"/>
        </a:xfrm>
        <a:custGeom>
          <a:avLst/>
          <a:gdLst/>
          <a:ahLst/>
          <a:cxnLst/>
          <a:rect l="0" t="0" r="0" b="0"/>
          <a:pathLst>
            <a:path>
              <a:moveTo>
                <a:pt x="0" y="1161058"/>
              </a:moveTo>
              <a:lnTo>
                <a:pt x="304661" y="1161058"/>
              </a:lnTo>
              <a:lnTo>
                <a:pt x="304661" y="0"/>
              </a:lnTo>
              <a:lnTo>
                <a:pt x="609323" y="0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500" kern="1200"/>
        </a:p>
      </dsp:txBody>
      <dsp:txXfrm>
        <a:off x="2152455" y="1831023"/>
        <a:ext cx="65561" cy="65561"/>
      </dsp:txXfrm>
    </dsp:sp>
    <dsp:sp modelId="{77D1B858-6200-491B-91C9-96E6EE4AE6A8}">
      <dsp:nvSpPr>
        <dsp:cNvPr id="0" name=""/>
        <dsp:cNvSpPr/>
      </dsp:nvSpPr>
      <dsp:spPr>
        <a:xfrm rot="16200000">
          <a:off x="-1028181" y="1979909"/>
          <a:ext cx="4888666" cy="92884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b="1" kern="1200" dirty="0">
              <a:latin typeface="Calibri" panose="020F0502020204030204" pitchFamily="34" charset="0"/>
              <a:cs typeface="Calibri" panose="020F0502020204030204" pitchFamily="34" charset="0"/>
            </a:rPr>
            <a:t>SPORTS INJURIES</a:t>
          </a:r>
          <a:endParaRPr lang="en-IN" sz="5300" kern="1200" dirty="0"/>
        </a:p>
      </dsp:txBody>
      <dsp:txXfrm>
        <a:off x="-1028181" y="1979909"/>
        <a:ext cx="4888666" cy="928846"/>
      </dsp:txXfrm>
    </dsp:sp>
    <dsp:sp modelId="{EF3C8A5E-548C-403A-984A-B48FA25DDD70}">
      <dsp:nvSpPr>
        <dsp:cNvPr id="0" name=""/>
        <dsp:cNvSpPr/>
      </dsp:nvSpPr>
      <dsp:spPr>
        <a:xfrm>
          <a:off x="2489897" y="818851"/>
          <a:ext cx="3046616" cy="9288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SOFT TISSUE INJURIES</a:t>
          </a:r>
          <a:endParaRPr lang="en-IN" sz="3100" kern="1200" dirty="0"/>
        </a:p>
      </dsp:txBody>
      <dsp:txXfrm>
        <a:off x="2489897" y="818851"/>
        <a:ext cx="3046616" cy="928846"/>
      </dsp:txXfrm>
    </dsp:sp>
    <dsp:sp modelId="{45DD69A9-5EC9-4E65-8144-AE0409FEE8CE}">
      <dsp:nvSpPr>
        <dsp:cNvPr id="0" name=""/>
        <dsp:cNvSpPr/>
      </dsp:nvSpPr>
      <dsp:spPr>
        <a:xfrm>
          <a:off x="2489897" y="1979909"/>
          <a:ext cx="3046616" cy="9288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BONE INJURIES</a:t>
          </a:r>
          <a:endParaRPr lang="en-IN" sz="3100" kern="1200" dirty="0"/>
        </a:p>
      </dsp:txBody>
      <dsp:txXfrm>
        <a:off x="2489897" y="1979909"/>
        <a:ext cx="3046616" cy="928846"/>
      </dsp:txXfrm>
    </dsp:sp>
    <dsp:sp modelId="{A1B99377-DD98-4881-B031-E08BB7183A87}">
      <dsp:nvSpPr>
        <dsp:cNvPr id="0" name=""/>
        <dsp:cNvSpPr/>
      </dsp:nvSpPr>
      <dsp:spPr>
        <a:xfrm>
          <a:off x="2489897" y="3140967"/>
          <a:ext cx="3046616" cy="92884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JOINTS INJURIES</a:t>
          </a:r>
          <a:endParaRPr lang="en-IN" sz="3100" kern="1200" dirty="0"/>
        </a:p>
      </dsp:txBody>
      <dsp:txXfrm>
        <a:off x="2489897" y="3140967"/>
        <a:ext cx="3046616" cy="928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16157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311899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71259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88410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27026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194853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541018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7710501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885449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66314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8371537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3590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0633952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611168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72483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77103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4821867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667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17/06/relationships/model3d" Target="../media/model3d1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77621"/>
            <a:ext cx="9144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824923" y="1062597"/>
            <a:ext cx="7494154" cy="818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OF SPORTS INJURIES</a:t>
            </a:r>
          </a:p>
        </p:txBody>
      </p:sp>
      <p:sp>
        <p:nvSpPr>
          <p:cNvPr id="57" name="Google Shape;57;p13"/>
          <p:cNvSpPr txBox="1"/>
          <p:nvPr/>
        </p:nvSpPr>
        <p:spPr>
          <a:xfrm>
            <a:off x="1824765" y="2399363"/>
            <a:ext cx="5494469" cy="9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SUBJECT : (PHYSICAL EDUCATION)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NUMBER: 7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CHAPTER NAME : </a:t>
            </a:r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PHYSIOLOGY AND INJURIES IN SPORTS</a:t>
            </a:r>
            <a:endParaRPr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oogle Shape;55;p13">
            <a:extLst>
              <a:ext uri="{FF2B5EF4-FFF2-40B4-BE49-F238E27FC236}">
                <a16:creationId xmlns:a16="http://schemas.microsoft.com/office/drawing/2014/main" id="{1ED3F830-0775-4D31-BE56-1133643C15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2EFE36-CBA2-4B0F-88BC-948EAE8FE385}"/>
              </a:ext>
            </a:extLst>
          </p:cNvPr>
          <p:cNvSpPr txBox="1"/>
          <p:nvPr/>
        </p:nvSpPr>
        <p:spPr>
          <a:xfrm>
            <a:off x="1070470" y="0"/>
            <a:ext cx="7003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 INJURIES (FRACTURE) – COMPOUND 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6AD21-C9D4-4ACD-A1F3-70BA19D9B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89" t="17951" b="9558"/>
          <a:stretch/>
        </p:blipFill>
        <p:spPr>
          <a:xfrm>
            <a:off x="3462290" y="461665"/>
            <a:ext cx="2219418" cy="4663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F1898E-421F-4F16-A988-5DFAAF74E44F}"/>
              </a:ext>
            </a:extLst>
          </p:cNvPr>
          <p:cNvSpPr txBox="1"/>
          <p:nvPr/>
        </p:nvSpPr>
        <p:spPr>
          <a:xfrm rot="20129802">
            <a:off x="751584" y="111993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38ACE-A23F-448F-A8D0-B0B225568363}"/>
              </a:ext>
            </a:extLst>
          </p:cNvPr>
          <p:cNvSpPr txBox="1"/>
          <p:nvPr/>
        </p:nvSpPr>
        <p:spPr>
          <a:xfrm>
            <a:off x="2063851" y="996825"/>
            <a:ext cx="6502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fracture in which skin &amp; muscles are damaged, generally, the broken bone comes out through the skin by tearing it. (OPEN)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7D7BF-177D-4488-ADDA-D3C86A1A82E8}"/>
              </a:ext>
            </a:extLst>
          </p:cNvPr>
          <p:cNvSpPr txBox="1"/>
          <p:nvPr/>
        </p:nvSpPr>
        <p:spPr>
          <a:xfrm>
            <a:off x="2063851" y="1957371"/>
            <a:ext cx="6280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skin is broken, and the bone is exposed to the air.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013721-ACF9-4C82-9FC5-BC0E3D301536}"/>
              </a:ext>
            </a:extLst>
          </p:cNvPr>
          <p:cNvSpPr txBox="1"/>
          <p:nvPr/>
        </p:nvSpPr>
        <p:spPr>
          <a:xfrm rot="20477108">
            <a:off x="522835" y="3225687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92C080-1882-4E59-BB9B-9105F27417B8}"/>
              </a:ext>
            </a:extLst>
          </p:cNvPr>
          <p:cNvSpPr txBox="1"/>
          <p:nvPr/>
        </p:nvSpPr>
        <p:spPr>
          <a:xfrm>
            <a:off x="2063851" y="3634913"/>
            <a:ext cx="4745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Gymnastics , high jump, and pole vault.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oogle Shape;63;p14">
            <a:extLst>
              <a:ext uri="{FF2B5EF4-FFF2-40B4-BE49-F238E27FC236}">
                <a16:creationId xmlns:a16="http://schemas.microsoft.com/office/drawing/2014/main" id="{4A6FC07E-32E9-4762-87CC-178CDECC2C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15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the purpose of the movie Final Destination? - Quora">
            <a:extLst>
              <a:ext uri="{FF2B5EF4-FFF2-40B4-BE49-F238E27FC236}">
                <a16:creationId xmlns:a16="http://schemas.microsoft.com/office/drawing/2014/main" id="{209A80B6-BBA4-49CB-92FE-DF12C68A37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197" y="1160342"/>
            <a:ext cx="3032803" cy="282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B28D4D-B280-4626-85D6-F25ACACAFDB8}"/>
              </a:ext>
            </a:extLst>
          </p:cNvPr>
          <p:cNvSpPr txBox="1"/>
          <p:nvPr/>
        </p:nvSpPr>
        <p:spPr>
          <a:xfrm>
            <a:off x="1644943" y="0"/>
            <a:ext cx="5854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FRACTURE &amp; COMPOUND 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A4867-27C7-411B-A79B-CE7BAC89D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600" y="461665"/>
            <a:ext cx="3062797" cy="4663960"/>
          </a:xfrm>
          <a:prstGeom prst="rect">
            <a:avLst/>
          </a:prstGeom>
        </p:spPr>
      </p:pic>
      <p:pic>
        <p:nvPicPr>
          <p:cNvPr id="4100" name="Picture 4" descr="Monteggia Fracture">
            <a:extLst>
              <a:ext uri="{FF2B5EF4-FFF2-40B4-BE49-F238E27FC236}">
                <a16:creationId xmlns:a16="http://schemas.microsoft.com/office/drawing/2014/main" id="{D9793805-0DC7-45B2-9DCC-2376E0B7AE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" y="1160342"/>
            <a:ext cx="3062797" cy="282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CA9CD18F-DC7C-4EEB-99C8-91DB1C88DA8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8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C92835-F398-4DD0-B0CA-FC936C0A7C62}"/>
              </a:ext>
            </a:extLst>
          </p:cNvPr>
          <p:cNvSpPr txBox="1"/>
          <p:nvPr/>
        </p:nvSpPr>
        <p:spPr>
          <a:xfrm>
            <a:off x="832637" y="0"/>
            <a:ext cx="7478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 INJURIES (FRACTURE) – COMPLICATED 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5E2B8-501B-4B2B-BD53-1C999BD57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36"/>
          <a:stretch/>
        </p:blipFill>
        <p:spPr>
          <a:xfrm>
            <a:off x="1666875" y="2557759"/>
            <a:ext cx="5810250" cy="2567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98F40C-43BC-4D4A-AEDD-782219BD6EB7}"/>
              </a:ext>
            </a:extLst>
          </p:cNvPr>
          <p:cNvSpPr txBox="1"/>
          <p:nvPr/>
        </p:nvSpPr>
        <p:spPr>
          <a:xfrm rot="20129802">
            <a:off x="751584" y="111993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0C84B-5D1D-4EC4-83AE-05FB0A142775}"/>
              </a:ext>
            </a:extLst>
          </p:cNvPr>
          <p:cNvSpPr txBox="1"/>
          <p:nvPr/>
        </p:nvSpPr>
        <p:spPr>
          <a:xfrm>
            <a:off x="2063850" y="996825"/>
            <a:ext cx="6680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fracture, a bone is broken &amp; damages the internal organs, the internal organ may be tissues, nerve or artery. </a:t>
            </a:r>
          </a:p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is very complicated / dangerous.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57B27C-C8B2-4660-B6BB-0961AE87130E}"/>
              </a:ext>
            </a:extLst>
          </p:cNvPr>
          <p:cNvSpPr txBox="1"/>
          <p:nvPr/>
        </p:nvSpPr>
        <p:spPr>
          <a:xfrm rot="20477108">
            <a:off x="183413" y="4337082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A9A3A-A81E-44CD-8069-36BF119269AC}"/>
              </a:ext>
            </a:extLst>
          </p:cNvPr>
          <p:cNvSpPr txBox="1"/>
          <p:nvPr/>
        </p:nvSpPr>
        <p:spPr>
          <a:xfrm>
            <a:off x="2063850" y="4713180"/>
            <a:ext cx="4745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00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Gymnastics , high jump, and pole vault.</a:t>
            </a:r>
            <a:endParaRPr lang="en-IN" b="1" dirty="0">
              <a:highlight>
                <a:srgbClr val="FF00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oogle Shape;63;p14">
            <a:extLst>
              <a:ext uri="{FF2B5EF4-FFF2-40B4-BE49-F238E27FC236}">
                <a16:creationId xmlns:a16="http://schemas.microsoft.com/office/drawing/2014/main" id="{A4DF0F0F-AEFD-4E62-A899-5643476815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4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614D91-247B-419F-ADFC-A1A557D3C411}"/>
              </a:ext>
            </a:extLst>
          </p:cNvPr>
          <p:cNvSpPr txBox="1"/>
          <p:nvPr/>
        </p:nvSpPr>
        <p:spPr>
          <a:xfrm>
            <a:off x="1086582" y="0"/>
            <a:ext cx="69708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 INJURIES (FRACTURE) – GREENSTICK 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5A4DC-C9DE-41D4-9E91-6477CCE39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794" y="461665"/>
            <a:ext cx="2240410" cy="4663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331947-683B-47D1-8E03-97876D700484}"/>
              </a:ext>
            </a:extLst>
          </p:cNvPr>
          <p:cNvSpPr txBox="1"/>
          <p:nvPr/>
        </p:nvSpPr>
        <p:spPr>
          <a:xfrm rot="20129802">
            <a:off x="751584" y="111993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FF9B4C-D6F9-40CF-BE01-693D0AB72AD5}"/>
              </a:ext>
            </a:extLst>
          </p:cNvPr>
          <p:cNvSpPr txBox="1"/>
          <p:nvPr/>
        </p:nvSpPr>
        <p:spPr>
          <a:xfrm>
            <a:off x="2001598" y="677590"/>
            <a:ext cx="66806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These fractures are commonly seen in children because their bones are very soft &amp; delicate. The bone cracks on one side. </a:t>
            </a:r>
          </a:p>
          <a:p>
            <a:pPr marL="11430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Whenever there is any stress on the bone it is bent.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21554-94D1-44FE-BA92-E824B56D25F8}"/>
              </a:ext>
            </a:extLst>
          </p:cNvPr>
          <p:cNvSpPr txBox="1"/>
          <p:nvPr/>
        </p:nvSpPr>
        <p:spPr>
          <a:xfrm rot="20477108">
            <a:off x="183413" y="3999919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EE2DB-B420-4E8B-96A5-A8EED8DF1D0E}"/>
              </a:ext>
            </a:extLst>
          </p:cNvPr>
          <p:cNvSpPr txBox="1"/>
          <p:nvPr/>
        </p:nvSpPr>
        <p:spPr>
          <a:xfrm>
            <a:off x="2525695" y="4423604"/>
            <a:ext cx="4092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Weight lifting and wrestling in childhood.</a:t>
            </a:r>
            <a:endParaRPr lang="en-IN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oogle Shape;63;p14">
            <a:extLst>
              <a:ext uri="{FF2B5EF4-FFF2-40B4-BE49-F238E27FC236}">
                <a16:creationId xmlns:a16="http://schemas.microsoft.com/office/drawing/2014/main" id="{AEB9629D-830C-4FE6-8BB9-A35FFD4136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28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614D91-247B-419F-ADFC-A1A557D3C411}"/>
              </a:ext>
            </a:extLst>
          </p:cNvPr>
          <p:cNvSpPr txBox="1"/>
          <p:nvPr/>
        </p:nvSpPr>
        <p:spPr>
          <a:xfrm>
            <a:off x="937874" y="0"/>
            <a:ext cx="7272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 INJURIES (FRACTURE) – COMMINUTED 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7017E-AF4F-400F-A589-068AC749D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54"/>
          <a:stretch/>
        </p:blipFill>
        <p:spPr>
          <a:xfrm>
            <a:off x="3418058" y="461665"/>
            <a:ext cx="2307883" cy="4681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A2D79-13FE-42FE-B627-8E2CA2BB9722}"/>
              </a:ext>
            </a:extLst>
          </p:cNvPr>
          <p:cNvSpPr txBox="1"/>
          <p:nvPr/>
        </p:nvSpPr>
        <p:spPr>
          <a:xfrm rot="20129802">
            <a:off x="751584" y="111993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921AD-DEFA-4AA4-ADF3-0BF59278083A}"/>
              </a:ext>
            </a:extLst>
          </p:cNvPr>
          <p:cNvSpPr txBox="1"/>
          <p:nvPr/>
        </p:nvSpPr>
        <p:spPr>
          <a:xfrm>
            <a:off x="2063851" y="1135325"/>
            <a:ext cx="6680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 fracture, a bone is broken into three  or more pieces.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0ACE2A-C056-4835-9A6D-28D862BBFD5B}"/>
              </a:ext>
            </a:extLst>
          </p:cNvPr>
          <p:cNvSpPr txBox="1"/>
          <p:nvPr/>
        </p:nvSpPr>
        <p:spPr>
          <a:xfrm rot="20477108">
            <a:off x="852049" y="3999919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0B1A1-8732-4B6A-AC92-F7D2EFC90C99}"/>
              </a:ext>
            </a:extLst>
          </p:cNvPr>
          <p:cNvSpPr txBox="1"/>
          <p:nvPr/>
        </p:nvSpPr>
        <p:spPr>
          <a:xfrm>
            <a:off x="2586728" y="4507431"/>
            <a:ext cx="3970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Cycle race, motorcycle race, gymnastics. </a:t>
            </a:r>
            <a:endParaRPr lang="en-IN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oogle Shape;63;p14">
            <a:extLst>
              <a:ext uri="{FF2B5EF4-FFF2-40B4-BE49-F238E27FC236}">
                <a16:creationId xmlns:a16="http://schemas.microsoft.com/office/drawing/2014/main" id="{0FB379D4-49DF-4750-9607-091537E0CE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9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614D91-247B-419F-ADFC-A1A557D3C411}"/>
              </a:ext>
            </a:extLst>
          </p:cNvPr>
          <p:cNvSpPr txBox="1"/>
          <p:nvPr/>
        </p:nvSpPr>
        <p:spPr>
          <a:xfrm>
            <a:off x="1206431" y="0"/>
            <a:ext cx="67311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 INJURIES (FRACTURE) – IMPACTED 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54B95C-DF07-4654-A4D2-D66E9BD55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5" t="20194" r="58933"/>
          <a:stretch/>
        </p:blipFill>
        <p:spPr>
          <a:xfrm>
            <a:off x="3244788" y="461665"/>
            <a:ext cx="2654424" cy="4663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A8E18B-26F0-4783-82AE-C041A1EC6368}"/>
              </a:ext>
            </a:extLst>
          </p:cNvPr>
          <p:cNvSpPr txBox="1"/>
          <p:nvPr/>
        </p:nvSpPr>
        <p:spPr>
          <a:xfrm rot="20129802">
            <a:off x="751584" y="111993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A8CE4-0A70-4DBE-97CD-A8B928B5FD84}"/>
              </a:ext>
            </a:extLst>
          </p:cNvPr>
          <p:cNvSpPr txBox="1"/>
          <p:nvPr/>
        </p:nvSpPr>
        <p:spPr>
          <a:xfrm>
            <a:off x="1992720" y="871010"/>
            <a:ext cx="6731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When the end of a fractured bone enters another bone, it is called impacted fracture. (Its also called 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buckle fracture)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D4070-2197-49B5-BEEE-006F10D8CA7E}"/>
              </a:ext>
            </a:extLst>
          </p:cNvPr>
          <p:cNvSpPr txBox="1"/>
          <p:nvPr/>
        </p:nvSpPr>
        <p:spPr>
          <a:xfrm rot="20477108">
            <a:off x="656627" y="4220950"/>
            <a:ext cx="1477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0FF69-1DCE-4DF6-A231-DFC1A301B0F3}"/>
              </a:ext>
            </a:extLst>
          </p:cNvPr>
          <p:cNvSpPr txBox="1"/>
          <p:nvPr/>
        </p:nvSpPr>
        <p:spPr>
          <a:xfrm>
            <a:off x="1926454" y="4478134"/>
            <a:ext cx="5291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Motor vehicle accident or other high-impact accident.</a:t>
            </a:r>
            <a:endParaRPr lang="en-IN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oogle Shape;63;p14">
            <a:extLst>
              <a:ext uri="{FF2B5EF4-FFF2-40B4-BE49-F238E27FC236}">
                <a16:creationId xmlns:a16="http://schemas.microsoft.com/office/drawing/2014/main" id="{36F77904-7300-492D-AAD3-EBDF506672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3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614D91-247B-419F-ADFC-A1A557D3C411}"/>
              </a:ext>
            </a:extLst>
          </p:cNvPr>
          <p:cNvSpPr txBox="1"/>
          <p:nvPr/>
        </p:nvSpPr>
        <p:spPr>
          <a:xfrm>
            <a:off x="1428839" y="0"/>
            <a:ext cx="6286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 INJURIES (FRACTURE) – STRESS 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0E16C2-195B-4D1D-812A-285DE15D6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64" t="10049" r="33100" b="6098"/>
          <a:stretch/>
        </p:blipFill>
        <p:spPr>
          <a:xfrm>
            <a:off x="3240349" y="461665"/>
            <a:ext cx="2663301" cy="46639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6F0663-3854-48E8-8762-04194404CE56}"/>
              </a:ext>
            </a:extLst>
          </p:cNvPr>
          <p:cNvSpPr txBox="1"/>
          <p:nvPr/>
        </p:nvSpPr>
        <p:spPr>
          <a:xfrm rot="20129802">
            <a:off x="751584" y="111993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FA16C6-7190-460A-95E6-3572F53F82C6}"/>
              </a:ext>
            </a:extLst>
          </p:cNvPr>
          <p:cNvSpPr txBox="1"/>
          <p:nvPr/>
        </p:nvSpPr>
        <p:spPr>
          <a:xfrm>
            <a:off x="1992720" y="871010"/>
            <a:ext cx="6731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 small crack that takes place in the bone. (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Hairline fracture)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8789BB-D879-46C9-8F89-3A4B923E409A}"/>
              </a:ext>
            </a:extLst>
          </p:cNvPr>
          <p:cNvSpPr txBox="1"/>
          <p:nvPr/>
        </p:nvSpPr>
        <p:spPr>
          <a:xfrm rot="20477108">
            <a:off x="633718" y="4035247"/>
            <a:ext cx="2343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A2376E-72FF-430C-8DFF-CE5E82885A12}"/>
              </a:ext>
            </a:extLst>
          </p:cNvPr>
          <p:cNvSpPr txBox="1"/>
          <p:nvPr/>
        </p:nvSpPr>
        <p:spPr>
          <a:xfrm>
            <a:off x="1926454" y="4478134"/>
            <a:ext cx="5523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High impact sports – long distance race, basketball, etc.</a:t>
            </a:r>
            <a:endParaRPr lang="en-IN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1D5E70-87A4-4B95-8431-E316B1435A9A}"/>
              </a:ext>
            </a:extLst>
          </p:cNvPr>
          <p:cNvSpPr txBox="1"/>
          <p:nvPr/>
        </p:nvSpPr>
        <p:spPr>
          <a:xfrm rot="20197081">
            <a:off x="88311" y="3087322"/>
            <a:ext cx="268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FEATURES/ SYMPTOMS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EA5F16-D24A-4898-B7D2-06903CC076E3}"/>
              </a:ext>
            </a:extLst>
          </p:cNvPr>
          <p:cNvSpPr txBox="1"/>
          <p:nvPr/>
        </p:nvSpPr>
        <p:spPr>
          <a:xfrm rot="20130192">
            <a:off x="844799" y="1856343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F4DFE1-7E40-49F2-A0D8-B35F6C54DB27}"/>
              </a:ext>
            </a:extLst>
          </p:cNvPr>
          <p:cNvSpPr txBox="1"/>
          <p:nvPr/>
        </p:nvSpPr>
        <p:spPr>
          <a:xfrm>
            <a:off x="2063851" y="1646125"/>
            <a:ext cx="6051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increase in activity without proper recovery.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664D98-531D-4C32-9218-2022A5B047BB}"/>
              </a:ext>
            </a:extLst>
          </p:cNvPr>
          <p:cNvSpPr txBox="1"/>
          <p:nvPr/>
        </p:nvSpPr>
        <p:spPr>
          <a:xfrm>
            <a:off x="1992720" y="3102711"/>
            <a:ext cx="287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Very painful and </a:t>
            </a:r>
            <a:r>
              <a:rPr lang="en-IN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Swelling.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Google Shape;63;p14">
            <a:extLst>
              <a:ext uri="{FF2B5EF4-FFF2-40B4-BE49-F238E27FC236}">
                <a16:creationId xmlns:a16="http://schemas.microsoft.com/office/drawing/2014/main" id="{651DE97B-3326-448B-9821-F502747F2A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8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2" grpId="0"/>
      <p:bldP spid="23" grpId="0"/>
      <p:bldP spid="24" grpId="0"/>
      <p:bldP spid="25" grpId="0"/>
      <p:bldP spid="26" grpId="0"/>
      <p:bldP spid="4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614D91-247B-419F-ADFC-A1A557D3C411}"/>
              </a:ext>
            </a:extLst>
          </p:cNvPr>
          <p:cNvSpPr txBox="1"/>
          <p:nvPr/>
        </p:nvSpPr>
        <p:spPr>
          <a:xfrm>
            <a:off x="1033782" y="0"/>
            <a:ext cx="7076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 INJURIES (FRACTURE) – TRANSVERSE 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F2E60-8D87-41AA-9FA8-0E42EDB2D6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9" r="46566"/>
          <a:stretch/>
        </p:blipFill>
        <p:spPr>
          <a:xfrm>
            <a:off x="3320895" y="461664"/>
            <a:ext cx="2502208" cy="46818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FA5026-99FE-4563-93F3-F8A48CF301BC}"/>
              </a:ext>
            </a:extLst>
          </p:cNvPr>
          <p:cNvSpPr txBox="1"/>
          <p:nvPr/>
        </p:nvSpPr>
        <p:spPr>
          <a:xfrm rot="20129802">
            <a:off x="751584" y="111993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361AF7-44CF-4EB9-82D3-2BF4196CBABD}"/>
              </a:ext>
            </a:extLst>
          </p:cNvPr>
          <p:cNvSpPr txBox="1"/>
          <p:nvPr/>
        </p:nvSpPr>
        <p:spPr>
          <a:xfrm rot="20477108">
            <a:off x="635105" y="4043661"/>
            <a:ext cx="2291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FD6C45-E1DF-405D-B93E-358F17A9A82F}"/>
              </a:ext>
            </a:extLst>
          </p:cNvPr>
          <p:cNvSpPr txBox="1"/>
          <p:nvPr/>
        </p:nvSpPr>
        <p:spPr>
          <a:xfrm>
            <a:off x="1926454" y="1083879"/>
            <a:ext cx="67311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is a break in one of the bones of spine or part of it. It is shaped like a wing.</a:t>
            </a:r>
          </a:p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Location – thoracic region.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2F2B71-F21A-44E0-9112-9678BC3A607D}"/>
              </a:ext>
            </a:extLst>
          </p:cNvPr>
          <p:cNvSpPr txBox="1"/>
          <p:nvPr/>
        </p:nvSpPr>
        <p:spPr>
          <a:xfrm>
            <a:off x="1926454" y="4478134"/>
            <a:ext cx="5523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Weightlifting, wrestling, jumping events, etc.</a:t>
            </a:r>
            <a:endParaRPr lang="en-IN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oogle Shape;63;p14">
            <a:extLst>
              <a:ext uri="{FF2B5EF4-FFF2-40B4-BE49-F238E27FC236}">
                <a16:creationId xmlns:a16="http://schemas.microsoft.com/office/drawing/2014/main" id="{643796C7-1D9C-4B12-89A4-ABDA18D61A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52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614D91-247B-419F-ADFC-A1A557D3C411}"/>
              </a:ext>
            </a:extLst>
          </p:cNvPr>
          <p:cNvSpPr txBox="1"/>
          <p:nvPr/>
        </p:nvSpPr>
        <p:spPr>
          <a:xfrm>
            <a:off x="1313429" y="0"/>
            <a:ext cx="6517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 INJURIES (FRACTURE) – OBLIQUE 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E8ABE-6EF1-43A4-A07B-7E54E73F1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6" r="18888"/>
          <a:stretch/>
        </p:blipFill>
        <p:spPr>
          <a:xfrm>
            <a:off x="3493363" y="461665"/>
            <a:ext cx="2157274" cy="46639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A021A4-4074-49DB-BFA5-C271C837B630}"/>
              </a:ext>
            </a:extLst>
          </p:cNvPr>
          <p:cNvSpPr txBox="1"/>
          <p:nvPr/>
        </p:nvSpPr>
        <p:spPr>
          <a:xfrm rot="20129802">
            <a:off x="751584" y="111993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9DC2A6-2117-4090-9DEE-A15D0FFFE4AF}"/>
              </a:ext>
            </a:extLst>
          </p:cNvPr>
          <p:cNvSpPr txBox="1"/>
          <p:nvPr/>
        </p:nvSpPr>
        <p:spPr>
          <a:xfrm rot="20477108">
            <a:off x="633409" y="4033374"/>
            <a:ext cx="235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B945A5-142E-4F58-82A6-6EA17E1FA7E8}"/>
              </a:ext>
            </a:extLst>
          </p:cNvPr>
          <p:cNvSpPr txBox="1"/>
          <p:nvPr/>
        </p:nvSpPr>
        <p:spPr>
          <a:xfrm>
            <a:off x="1926454" y="1083879"/>
            <a:ext cx="67311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When the breaking of bone has a diagonally to the axis.</a:t>
            </a:r>
          </a:p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the bone gets trapped and another bone twists over it.</a:t>
            </a:r>
          </a:p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 occurs at the humerus or femur bones. (long bones)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D05BC2-ED73-4F0E-949D-96AFAA042C73}"/>
              </a:ext>
            </a:extLst>
          </p:cNvPr>
          <p:cNvSpPr txBox="1"/>
          <p:nvPr/>
        </p:nvSpPr>
        <p:spPr>
          <a:xfrm>
            <a:off x="1926454" y="4478134"/>
            <a:ext cx="5523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kabaddi, wrestling, etc.</a:t>
            </a:r>
            <a:endParaRPr lang="en-IN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oogle Shape;63;p14">
            <a:extLst>
              <a:ext uri="{FF2B5EF4-FFF2-40B4-BE49-F238E27FC236}">
                <a16:creationId xmlns:a16="http://schemas.microsoft.com/office/drawing/2014/main" id="{3E6EAB38-1F4B-41FB-87C3-7485A3AF7ED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8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B6D25A-B01E-47DA-A83D-C4DA443A4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56"/>
          <a:stretch/>
        </p:blipFill>
        <p:spPr>
          <a:xfrm>
            <a:off x="1349406" y="1076220"/>
            <a:ext cx="6445188" cy="3586580"/>
          </a:xfrm>
          <a:prstGeom prst="round2DiagRect">
            <a:avLst>
              <a:gd name="adj1" fmla="val 28785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62D1D-BE69-4E81-9179-C3044A5E6D42}"/>
              </a:ext>
            </a:extLst>
          </p:cNvPr>
          <p:cNvSpPr txBox="1"/>
          <p:nvPr/>
        </p:nvSpPr>
        <p:spPr>
          <a:xfrm>
            <a:off x="2252592" y="150922"/>
            <a:ext cx="4638816" cy="630314"/>
          </a:xfrm>
          <a:prstGeom prst="rect">
            <a:avLst/>
          </a:prstGeom>
          <a:noFill/>
        </p:spPr>
        <p:txBody>
          <a:bodyPr wrap="square">
            <a:prstTxWarp prst="textDeflateBottom">
              <a:avLst>
                <a:gd name="adj" fmla="val 37685"/>
              </a:avLst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17" name="Google Shape;63;p14">
            <a:extLst>
              <a:ext uri="{FF2B5EF4-FFF2-40B4-BE49-F238E27FC236}">
                <a16:creationId xmlns:a16="http://schemas.microsoft.com/office/drawing/2014/main" id="{AE9A19FE-A20A-4176-8A0C-020E199A2D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88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IND WARM UP gif">
            <a:extLst>
              <a:ext uri="{FF2B5EF4-FFF2-40B4-BE49-F238E27FC236}">
                <a16:creationId xmlns:a16="http://schemas.microsoft.com/office/drawing/2014/main" id="{5C965558-03E6-4595-A902-2850BC6457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221"/>
            <a:ext cx="3372787" cy="46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7180A4-2AC3-49A0-B324-049AB434514B}"/>
              </a:ext>
            </a:extLst>
          </p:cNvPr>
          <p:cNvSpPr txBox="1"/>
          <p:nvPr/>
        </p:nvSpPr>
        <p:spPr>
          <a:xfrm>
            <a:off x="0" y="0"/>
            <a:ext cx="2945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RECAPITULATION</a:t>
            </a:r>
            <a:endParaRPr lang="en-IN" sz="28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6C416E2-E060-4AC4-8B0C-3FEC8DA93C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5130154"/>
              </p:ext>
            </p:extLst>
          </p:nvPr>
        </p:nvGraphicFramePr>
        <p:xfrm>
          <a:off x="2655758" y="254833"/>
          <a:ext cx="6488242" cy="4888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4B99A367-FBA2-4505-A59B-D8F618D772F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83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3F2DB9-84A6-4D5B-B33E-60C2EE9B24A5}"/>
              </a:ext>
            </a:extLst>
          </p:cNvPr>
          <p:cNvSpPr txBox="1"/>
          <p:nvPr/>
        </p:nvSpPr>
        <p:spPr>
          <a:xfrm>
            <a:off x="1597747" y="0"/>
            <a:ext cx="5948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INJURIES (DISLOCATION) – LOWER JAW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F4026-A063-4290-BA2C-B88D6EFC7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28"/>
          <a:stretch/>
        </p:blipFill>
        <p:spPr>
          <a:xfrm>
            <a:off x="2934323" y="503966"/>
            <a:ext cx="3275352" cy="46216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5B887A2-5A3C-4E45-9854-E48319241990}"/>
              </a:ext>
            </a:extLst>
          </p:cNvPr>
          <p:cNvSpPr txBox="1"/>
          <p:nvPr/>
        </p:nvSpPr>
        <p:spPr>
          <a:xfrm>
            <a:off x="3928368" y="485223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1BCC3D-D8D3-48DB-B2AF-035936A7F200}"/>
              </a:ext>
            </a:extLst>
          </p:cNvPr>
          <p:cNvSpPr txBox="1"/>
          <p:nvPr/>
        </p:nvSpPr>
        <p:spPr>
          <a:xfrm>
            <a:off x="1561174" y="775338"/>
            <a:ext cx="6731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When the mandible bone of temporomandibular joint lie out from the skull, it’s called dislocation of Lower Jaw. 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FE0E63-88BD-461E-AE9C-F77CD4A6789F}"/>
              </a:ext>
            </a:extLst>
          </p:cNvPr>
          <p:cNvSpPr txBox="1"/>
          <p:nvPr/>
        </p:nvSpPr>
        <p:spPr>
          <a:xfrm>
            <a:off x="763045" y="3802212"/>
            <a:ext cx="232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5E784B-F343-4DAD-AF84-5B596286B8EC}"/>
              </a:ext>
            </a:extLst>
          </p:cNvPr>
          <p:cNvSpPr txBox="1"/>
          <p:nvPr/>
        </p:nvSpPr>
        <p:spPr>
          <a:xfrm>
            <a:off x="720956" y="4249366"/>
            <a:ext cx="2213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Boxing, wrestling.</a:t>
            </a:r>
            <a:endParaRPr lang="en-IN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CDF9EA-C476-45C8-8B8B-C4A40B20C424}"/>
              </a:ext>
            </a:extLst>
          </p:cNvPr>
          <p:cNvSpPr txBox="1"/>
          <p:nvPr/>
        </p:nvSpPr>
        <p:spPr>
          <a:xfrm>
            <a:off x="6209675" y="1541297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163C3-435A-40E1-8D4C-A27EF7EDD7A4}"/>
              </a:ext>
            </a:extLst>
          </p:cNvPr>
          <p:cNvSpPr txBox="1"/>
          <p:nvPr/>
        </p:nvSpPr>
        <p:spPr>
          <a:xfrm>
            <a:off x="6209675" y="2063687"/>
            <a:ext cx="2741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the chin strikes or mouth is opened wide.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B7E21709-377D-4646-B92C-CA8BE6DAF669}"/>
              </a:ext>
            </a:extLst>
          </p:cNvPr>
          <p:cNvSpPr/>
          <p:nvPr/>
        </p:nvSpPr>
        <p:spPr>
          <a:xfrm>
            <a:off x="6095370" y="4045952"/>
            <a:ext cx="1234490" cy="593582"/>
          </a:xfrm>
          <a:prstGeom prst="wedgeEllipseCallout">
            <a:avLst>
              <a:gd name="adj1" fmla="val -146310"/>
              <a:gd name="adj2" fmla="val -8377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MANDIBLE</a:t>
            </a:r>
            <a:endParaRPr lang="en-IN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Speech Bubble: Oval 29">
            <a:extLst>
              <a:ext uri="{FF2B5EF4-FFF2-40B4-BE49-F238E27FC236}">
                <a16:creationId xmlns:a16="http://schemas.microsoft.com/office/drawing/2014/main" id="{B9213F0A-BF06-4A3B-9478-7D9A6403B205}"/>
              </a:ext>
            </a:extLst>
          </p:cNvPr>
          <p:cNvSpPr/>
          <p:nvPr/>
        </p:nvSpPr>
        <p:spPr>
          <a:xfrm>
            <a:off x="6095370" y="3266233"/>
            <a:ext cx="2255133" cy="593582"/>
          </a:xfrm>
          <a:prstGeom prst="wedgeEllipseCallout">
            <a:avLst>
              <a:gd name="adj1" fmla="val -85156"/>
              <a:gd name="adj2" fmla="val -202466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TEMPOROMANDIBULAR JOINT</a:t>
            </a:r>
            <a:endParaRPr lang="en-IN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Google Shape;63;p14">
            <a:extLst>
              <a:ext uri="{FF2B5EF4-FFF2-40B4-BE49-F238E27FC236}">
                <a16:creationId xmlns:a16="http://schemas.microsoft.com/office/drawing/2014/main" id="{090AF7E8-A976-4C03-BF0C-E599C5E028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44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6" grpId="0"/>
      <p:bldP spid="27" grpId="0"/>
      <p:bldP spid="28" grpId="0"/>
      <p:bldP spid="29" grpId="0"/>
      <p:bldP spid="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3F2DB9-84A6-4D5B-B33E-60C2EE9B24A5}"/>
              </a:ext>
            </a:extLst>
          </p:cNvPr>
          <p:cNvSpPr txBox="1"/>
          <p:nvPr/>
        </p:nvSpPr>
        <p:spPr>
          <a:xfrm>
            <a:off x="1265598" y="0"/>
            <a:ext cx="66128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INJURIES (DISLOCATION) – SHOULDER JOINT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3D9B8-102C-4F4B-AA87-D04E30369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2"/>
          <a:stretch/>
        </p:blipFill>
        <p:spPr>
          <a:xfrm>
            <a:off x="1896254" y="503965"/>
            <a:ext cx="5351489" cy="46216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F771D6-ABB5-48E0-AE65-FEFD537436E2}"/>
              </a:ext>
            </a:extLst>
          </p:cNvPr>
          <p:cNvSpPr txBox="1"/>
          <p:nvPr/>
        </p:nvSpPr>
        <p:spPr>
          <a:xfrm>
            <a:off x="1139138" y="53098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E57AC1-4D1A-4D77-A2BB-A6DA5DD076C6}"/>
              </a:ext>
            </a:extLst>
          </p:cNvPr>
          <p:cNvSpPr txBox="1"/>
          <p:nvPr/>
        </p:nvSpPr>
        <p:spPr>
          <a:xfrm>
            <a:off x="990561" y="807570"/>
            <a:ext cx="7516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When the end of the humerus comes out from the shoulder socket (scapula)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12760-C18E-44D6-9913-1868B40CFAB7}"/>
              </a:ext>
            </a:extLst>
          </p:cNvPr>
          <p:cNvSpPr txBox="1"/>
          <p:nvPr/>
        </p:nvSpPr>
        <p:spPr>
          <a:xfrm>
            <a:off x="6718452" y="2388660"/>
            <a:ext cx="232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70BABE-102E-4D13-87E4-B0B52F827D6A}"/>
              </a:ext>
            </a:extLst>
          </p:cNvPr>
          <p:cNvSpPr txBox="1"/>
          <p:nvPr/>
        </p:nvSpPr>
        <p:spPr>
          <a:xfrm>
            <a:off x="6969909" y="2825648"/>
            <a:ext cx="1914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Kabaddi, Football </a:t>
            </a:r>
            <a:endParaRPr lang="en-IN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490D2C-BA9E-43A7-ABA0-D0AF1D7BD3DA}"/>
              </a:ext>
            </a:extLst>
          </p:cNvPr>
          <p:cNvSpPr txBox="1"/>
          <p:nvPr/>
        </p:nvSpPr>
        <p:spPr>
          <a:xfrm>
            <a:off x="7117213" y="1198999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16E7A6-F747-445E-8664-ADFB4154F583}"/>
              </a:ext>
            </a:extLst>
          </p:cNvPr>
          <p:cNvSpPr txBox="1"/>
          <p:nvPr/>
        </p:nvSpPr>
        <p:spPr>
          <a:xfrm>
            <a:off x="6266316" y="1532841"/>
            <a:ext cx="2925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sudden jerk or pulls.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fall on hard surface, etc.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Google Shape;63;p14">
            <a:extLst>
              <a:ext uri="{FF2B5EF4-FFF2-40B4-BE49-F238E27FC236}">
                <a16:creationId xmlns:a16="http://schemas.microsoft.com/office/drawing/2014/main" id="{16CC56F6-D6A2-4864-9379-F84F5CD57EA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88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3F2DB9-84A6-4D5B-B33E-60C2EE9B24A5}"/>
              </a:ext>
            </a:extLst>
          </p:cNvPr>
          <p:cNvSpPr txBox="1"/>
          <p:nvPr/>
        </p:nvSpPr>
        <p:spPr>
          <a:xfrm>
            <a:off x="1739906" y="0"/>
            <a:ext cx="56641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INJURIES (DISLOCATION) – HIP JOINT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523A1C-509B-4989-A3AD-2E69892BE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022" y="461665"/>
            <a:ext cx="3117954" cy="46639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F32BA1-10F5-49D1-B426-59AC0C491D9D}"/>
              </a:ext>
            </a:extLst>
          </p:cNvPr>
          <p:cNvSpPr txBox="1"/>
          <p:nvPr/>
        </p:nvSpPr>
        <p:spPr>
          <a:xfrm>
            <a:off x="1139138" y="53098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4254B9-8937-4C1F-A0B1-5BD31A89A911}"/>
              </a:ext>
            </a:extLst>
          </p:cNvPr>
          <p:cNvSpPr txBox="1"/>
          <p:nvPr/>
        </p:nvSpPr>
        <p:spPr>
          <a:xfrm>
            <a:off x="1068465" y="853719"/>
            <a:ext cx="805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When the end of the femur (ball-shaped head) comes out from the socket (Pelvis)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AA6BC6-1C3C-4229-A69B-4285DF187075}"/>
              </a:ext>
            </a:extLst>
          </p:cNvPr>
          <p:cNvSpPr txBox="1"/>
          <p:nvPr/>
        </p:nvSpPr>
        <p:spPr>
          <a:xfrm>
            <a:off x="6718452" y="2388660"/>
            <a:ext cx="232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851634-1502-4BDA-B381-2B20BB119BC5}"/>
              </a:ext>
            </a:extLst>
          </p:cNvPr>
          <p:cNvSpPr txBox="1"/>
          <p:nvPr/>
        </p:nvSpPr>
        <p:spPr>
          <a:xfrm>
            <a:off x="6465125" y="2805835"/>
            <a:ext cx="2671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Kabaddi, Football, Hockey </a:t>
            </a:r>
            <a:endParaRPr lang="en-IN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EFC46C-01AA-4CD6-9977-C10E5EAC3DE1}"/>
              </a:ext>
            </a:extLst>
          </p:cNvPr>
          <p:cNvSpPr txBox="1"/>
          <p:nvPr/>
        </p:nvSpPr>
        <p:spPr>
          <a:xfrm>
            <a:off x="1068465" y="1594396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808439-F822-446A-9F5D-EFEF90473BA9}"/>
              </a:ext>
            </a:extLst>
          </p:cNvPr>
          <p:cNvSpPr txBox="1"/>
          <p:nvPr/>
        </p:nvSpPr>
        <p:spPr>
          <a:xfrm>
            <a:off x="390172" y="2063823"/>
            <a:ext cx="262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putting maximum strength spontaneously.</a:t>
            </a:r>
          </a:p>
        </p:txBody>
      </p:sp>
      <p:pic>
        <p:nvPicPr>
          <p:cNvPr id="22" name="Google Shape;63;p14">
            <a:extLst>
              <a:ext uri="{FF2B5EF4-FFF2-40B4-BE49-F238E27FC236}">
                <a16:creationId xmlns:a16="http://schemas.microsoft.com/office/drawing/2014/main" id="{3FC6D1AC-C144-4ADE-96D1-D529BDA5C0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23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3F2DB9-84A6-4D5B-B33E-60C2EE9B24A5}"/>
              </a:ext>
            </a:extLst>
          </p:cNvPr>
          <p:cNvSpPr txBox="1"/>
          <p:nvPr/>
        </p:nvSpPr>
        <p:spPr>
          <a:xfrm>
            <a:off x="1966287" y="0"/>
            <a:ext cx="5211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INJURIES (DISLOCATION) – WRIST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5E65DE-8DF4-48FC-8FA3-E2059FE2F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8" b="12422"/>
          <a:stretch/>
        </p:blipFill>
        <p:spPr>
          <a:xfrm>
            <a:off x="2739452" y="503966"/>
            <a:ext cx="3665096" cy="46395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0C0579-14B1-497E-809C-5101805F1B7C}"/>
              </a:ext>
            </a:extLst>
          </p:cNvPr>
          <p:cNvSpPr txBox="1"/>
          <p:nvPr/>
        </p:nvSpPr>
        <p:spPr>
          <a:xfrm>
            <a:off x="1139138" y="53098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FD1E46-98E5-497B-BDD6-197C4C952947}"/>
              </a:ext>
            </a:extLst>
          </p:cNvPr>
          <p:cNvSpPr txBox="1"/>
          <p:nvPr/>
        </p:nvSpPr>
        <p:spPr>
          <a:xfrm>
            <a:off x="1068465" y="853719"/>
            <a:ext cx="805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/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When the wrist (contains eight bones) tear or dislocate the ligaments. (carpals)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A073E3-2DFF-432B-AA15-115142229CF1}"/>
              </a:ext>
            </a:extLst>
          </p:cNvPr>
          <p:cNvSpPr txBox="1"/>
          <p:nvPr/>
        </p:nvSpPr>
        <p:spPr>
          <a:xfrm>
            <a:off x="6796356" y="2257320"/>
            <a:ext cx="2326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B0854-82F8-4D8A-AB43-2D6993C1227A}"/>
              </a:ext>
            </a:extLst>
          </p:cNvPr>
          <p:cNvSpPr txBox="1"/>
          <p:nvPr/>
        </p:nvSpPr>
        <p:spPr>
          <a:xfrm>
            <a:off x="5368607" y="2686125"/>
            <a:ext cx="37737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Football, Ice Sports – Hockey, Skating.</a:t>
            </a:r>
            <a:endParaRPr lang="en-IN" b="1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C22B0A-CBAB-4582-95E5-42A72EB6155C}"/>
              </a:ext>
            </a:extLst>
          </p:cNvPr>
          <p:cNvSpPr txBox="1"/>
          <p:nvPr/>
        </p:nvSpPr>
        <p:spPr>
          <a:xfrm>
            <a:off x="1068465" y="1594396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9D7AF1-A934-48E0-B8B6-873C690D7E46}"/>
              </a:ext>
            </a:extLst>
          </p:cNvPr>
          <p:cNvSpPr txBox="1"/>
          <p:nvPr/>
        </p:nvSpPr>
        <p:spPr>
          <a:xfrm>
            <a:off x="565465" y="2036807"/>
            <a:ext cx="2904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miscalculated landing, moving, falling, etc.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48869-E81B-4760-AE0B-B9D4DC4BF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" y="3170420"/>
            <a:ext cx="2474470" cy="1855556"/>
          </a:xfrm>
          <a:prstGeom prst="round2DiagRect">
            <a:avLst>
              <a:gd name="adj1" fmla="val 4588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Google Shape;63;p14">
            <a:extLst>
              <a:ext uri="{FF2B5EF4-FFF2-40B4-BE49-F238E27FC236}">
                <a16:creationId xmlns:a16="http://schemas.microsoft.com/office/drawing/2014/main" id="{17E3D216-84A1-4348-86F3-C88C2697A4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22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quiz gif">
            <a:extLst>
              <a:ext uri="{FF2B5EF4-FFF2-40B4-BE49-F238E27FC236}">
                <a16:creationId xmlns:a16="http://schemas.microsoft.com/office/drawing/2014/main" id="{1172BD89-6D49-4257-8E46-2139BA52C8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5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0B82303C-AD27-4A90-886B-57CAAE4408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9CABCA-9F3F-411A-B1C1-66230291E507}"/>
              </a:ext>
            </a:extLst>
          </p:cNvPr>
          <p:cNvSpPr txBox="1"/>
          <p:nvPr/>
        </p:nvSpPr>
        <p:spPr>
          <a:xfrm>
            <a:off x="0" y="18822"/>
            <a:ext cx="8259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‘Scapula’ is related to in which dislocation?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96A70F-7D3A-4930-9BA9-17AB373B051D}"/>
              </a:ext>
            </a:extLst>
          </p:cNvPr>
          <p:cNvSpPr/>
          <p:nvPr/>
        </p:nvSpPr>
        <p:spPr>
          <a:xfrm>
            <a:off x="277319" y="484617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LOWER JAW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13B797-5148-44AC-9647-D72509D84543}"/>
              </a:ext>
            </a:extLst>
          </p:cNvPr>
          <p:cNvSpPr/>
          <p:nvPr/>
        </p:nvSpPr>
        <p:spPr>
          <a:xfrm>
            <a:off x="3712566" y="505596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SHOULDER JOINT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476242-D4C5-46F5-9CA1-C01DA830B39E}"/>
              </a:ext>
            </a:extLst>
          </p:cNvPr>
          <p:cNvSpPr/>
          <p:nvPr/>
        </p:nvSpPr>
        <p:spPr>
          <a:xfrm>
            <a:off x="277319" y="968822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HIP JOINT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38E909-F97A-4FC6-88BC-91A403CDE7FC}"/>
              </a:ext>
            </a:extLst>
          </p:cNvPr>
          <p:cNvSpPr/>
          <p:nvPr/>
        </p:nvSpPr>
        <p:spPr>
          <a:xfrm>
            <a:off x="3712566" y="968822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WRIST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CEACE33-EE64-4A39-87FE-AC0D0EDF4E5F}"/>
              </a:ext>
            </a:extLst>
          </p:cNvPr>
          <p:cNvSpPr/>
          <p:nvPr/>
        </p:nvSpPr>
        <p:spPr>
          <a:xfrm>
            <a:off x="339155" y="499606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A64D3D-C57C-4688-A9B1-4D40D48BFD62}"/>
              </a:ext>
            </a:extLst>
          </p:cNvPr>
          <p:cNvSpPr/>
          <p:nvPr/>
        </p:nvSpPr>
        <p:spPr>
          <a:xfrm>
            <a:off x="3781896" y="499606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CB6C247-0BB3-443D-90A3-4E89708C8DA4}"/>
              </a:ext>
            </a:extLst>
          </p:cNvPr>
          <p:cNvSpPr/>
          <p:nvPr/>
        </p:nvSpPr>
        <p:spPr>
          <a:xfrm>
            <a:off x="339155" y="98530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68238F1-F59C-403F-98F2-3F8BE1357FD3}"/>
              </a:ext>
            </a:extLst>
          </p:cNvPr>
          <p:cNvSpPr/>
          <p:nvPr/>
        </p:nvSpPr>
        <p:spPr>
          <a:xfrm>
            <a:off x="3781896" y="985300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F1077E-8F7C-4919-B664-EFCFC8876C47}"/>
              </a:ext>
            </a:extLst>
          </p:cNvPr>
          <p:cNvSpPr txBox="1"/>
          <p:nvPr/>
        </p:nvSpPr>
        <p:spPr>
          <a:xfrm>
            <a:off x="-1" y="1432048"/>
            <a:ext cx="7787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Arteries or veins may be cut, and blood comes out freely from……</a:t>
            </a:r>
            <a:endParaRPr lang="en-IN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F66AC4-24A1-42A9-9112-02E7DFE1CEF8}"/>
              </a:ext>
            </a:extLst>
          </p:cNvPr>
          <p:cNvSpPr/>
          <p:nvPr/>
        </p:nvSpPr>
        <p:spPr>
          <a:xfrm>
            <a:off x="277319" y="1897843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CONTUSION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686A4A-6910-4E6E-B903-2D563DE2725B}"/>
              </a:ext>
            </a:extLst>
          </p:cNvPr>
          <p:cNvSpPr/>
          <p:nvPr/>
        </p:nvSpPr>
        <p:spPr>
          <a:xfrm>
            <a:off x="3712566" y="1918822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ABRASION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A6970A-8E7E-4279-9718-F4F39AB4962F}"/>
              </a:ext>
            </a:extLst>
          </p:cNvPr>
          <p:cNvSpPr/>
          <p:nvPr/>
        </p:nvSpPr>
        <p:spPr>
          <a:xfrm>
            <a:off x="277319" y="2382048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LACERATION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EB4CA6-C134-4F68-9861-FA41E3363F6C}"/>
              </a:ext>
            </a:extLst>
          </p:cNvPr>
          <p:cNvSpPr/>
          <p:nvPr/>
        </p:nvSpPr>
        <p:spPr>
          <a:xfrm>
            <a:off x="3712566" y="2382048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INCISION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1250724-F83A-40A7-960C-92ACF437EBA3}"/>
              </a:ext>
            </a:extLst>
          </p:cNvPr>
          <p:cNvSpPr/>
          <p:nvPr/>
        </p:nvSpPr>
        <p:spPr>
          <a:xfrm>
            <a:off x="339155" y="191283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AEC0076-E532-44ED-8F29-E50C2A4C9000}"/>
              </a:ext>
            </a:extLst>
          </p:cNvPr>
          <p:cNvSpPr/>
          <p:nvPr/>
        </p:nvSpPr>
        <p:spPr>
          <a:xfrm>
            <a:off x="3781896" y="1912832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EA32EAD-E9D2-4C5A-A014-CB14FBBDD2AD}"/>
              </a:ext>
            </a:extLst>
          </p:cNvPr>
          <p:cNvSpPr/>
          <p:nvPr/>
        </p:nvSpPr>
        <p:spPr>
          <a:xfrm>
            <a:off x="339155" y="2398526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AB85CCE-A232-43AA-899B-C62B65493E9A}"/>
              </a:ext>
            </a:extLst>
          </p:cNvPr>
          <p:cNvSpPr/>
          <p:nvPr/>
        </p:nvSpPr>
        <p:spPr>
          <a:xfrm>
            <a:off x="3781896" y="2398526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4AB78B-F7CB-4B90-AA39-B27D44D408FD}"/>
              </a:ext>
            </a:extLst>
          </p:cNvPr>
          <p:cNvSpPr txBox="1"/>
          <p:nvPr/>
        </p:nvSpPr>
        <p:spPr>
          <a:xfrm>
            <a:off x="-1" y="287331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When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fracture, a bone is broken into three or more pieces is know as _____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31769AA-C5D6-443B-AED4-C40D2E522E7B}"/>
              </a:ext>
            </a:extLst>
          </p:cNvPr>
          <p:cNvSpPr/>
          <p:nvPr/>
        </p:nvSpPr>
        <p:spPr>
          <a:xfrm>
            <a:off x="277319" y="3339110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FRACTURE</a:t>
            </a:r>
            <a:endParaRPr lang="en-IN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3A761-D6B1-4884-9FBC-DCD5E3568169}"/>
              </a:ext>
            </a:extLst>
          </p:cNvPr>
          <p:cNvSpPr/>
          <p:nvPr/>
        </p:nvSpPr>
        <p:spPr>
          <a:xfrm>
            <a:off x="3712566" y="3360089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 FRACTURE</a:t>
            </a:r>
            <a:endParaRPr lang="en-IN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95518B-7A65-4657-A3E7-16C92B71460F}"/>
              </a:ext>
            </a:extLst>
          </p:cNvPr>
          <p:cNvSpPr/>
          <p:nvPr/>
        </p:nvSpPr>
        <p:spPr>
          <a:xfrm>
            <a:off x="277319" y="3823315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COMMINUTED FRACTURE</a:t>
            </a:r>
            <a:endParaRPr lang="en-IN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5E0AD30-4AD3-447F-81D7-C8CC6F5136DC}"/>
              </a:ext>
            </a:extLst>
          </p:cNvPr>
          <p:cNvSpPr/>
          <p:nvPr/>
        </p:nvSpPr>
        <p:spPr>
          <a:xfrm>
            <a:off x="3712566" y="3823315"/>
            <a:ext cx="3013022" cy="307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IMPACTED FRACTURE</a:t>
            </a:r>
            <a:endParaRPr lang="en-IN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10E6224-B22C-4809-8ED8-EF2F50C46D1C}"/>
              </a:ext>
            </a:extLst>
          </p:cNvPr>
          <p:cNvSpPr/>
          <p:nvPr/>
        </p:nvSpPr>
        <p:spPr>
          <a:xfrm>
            <a:off x="339155" y="3354099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6FCD968-441C-4BDA-8C2B-657B66D379AC}"/>
              </a:ext>
            </a:extLst>
          </p:cNvPr>
          <p:cNvSpPr/>
          <p:nvPr/>
        </p:nvSpPr>
        <p:spPr>
          <a:xfrm>
            <a:off x="3781896" y="3354099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6266D7F-0EF8-4C70-B9D7-C5390F5492DF}"/>
              </a:ext>
            </a:extLst>
          </p:cNvPr>
          <p:cNvSpPr/>
          <p:nvPr/>
        </p:nvSpPr>
        <p:spPr>
          <a:xfrm>
            <a:off x="339155" y="3839793"/>
            <a:ext cx="267948" cy="2748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9B315A2-3182-4066-BBD4-717C8711E5A9}"/>
              </a:ext>
            </a:extLst>
          </p:cNvPr>
          <p:cNvSpPr/>
          <p:nvPr/>
        </p:nvSpPr>
        <p:spPr>
          <a:xfrm>
            <a:off x="3781896" y="3839793"/>
            <a:ext cx="267948" cy="2748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644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age result for assessment gif">
            <a:extLst>
              <a:ext uri="{FF2B5EF4-FFF2-40B4-BE49-F238E27FC236}">
                <a16:creationId xmlns:a16="http://schemas.microsoft.com/office/drawing/2014/main" id="{D5C7BDFA-E504-4EE2-BB82-969B2B925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03" y="0"/>
            <a:ext cx="3402767" cy="232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FAE3E34A-3673-4B25-90D2-BD294D57E7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BE400-DBD8-4D81-A279-D41F1268E0C9}"/>
              </a:ext>
            </a:extLst>
          </p:cNvPr>
          <p:cNvSpPr txBox="1"/>
          <p:nvPr/>
        </p:nvSpPr>
        <p:spPr>
          <a:xfrm>
            <a:off x="251085" y="2011500"/>
            <a:ext cx="8641830" cy="1120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are bone injuries? discuss the types, causes and prevention of fracture.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IN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do you mean by joint injuries? the type and preventive measures of joint injury.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0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317EBE3-FF86-4DA1-BC9A-331F7F214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4507495" y="0"/>
            <a:ext cx="4632727" cy="513993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87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8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9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0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1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4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5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6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7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8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7" name="Google Shape;77;p16"/>
          <p:cNvSpPr txBox="1"/>
          <p:nvPr/>
        </p:nvSpPr>
        <p:spPr>
          <a:xfrm>
            <a:off x="978077" y="988943"/>
            <a:ext cx="4350697" cy="316561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457200" marR="0" lvl="0" indent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000"/>
            </a:pPr>
            <a:r>
              <a:rPr lang="en-US" sz="3900" b="1" i="0" u="none" strike="noStrike" cap="none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THANKING YOU</a:t>
            </a:r>
          </a:p>
          <a:p>
            <a:pPr marL="457200" marR="0" lvl="0" indent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4000"/>
            </a:pPr>
            <a:r>
              <a:rPr lang="en-US" sz="3900" b="1" i="0" u="none" strike="noStrike" cap="none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Arial"/>
              </a:rPr>
              <a:t>ODM</a:t>
            </a:r>
            <a:r>
              <a:rPr lang="en-US" sz="3900" b="1" i="0" u="none" strike="noStrike" cap="none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  <a:sym typeface="Arial"/>
              </a:rPr>
              <a:t> EDUCATIONAL GROUP</a:t>
            </a:r>
          </a:p>
          <a:p>
            <a:pPr marL="0" marR="0" lvl="0" indent="0"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1400"/>
            </a:pPr>
            <a:endParaRPr lang="en-US" sz="3900" b="0" i="0" u="none" strike="noStrike" cap="none" dirty="0">
              <a:solidFill>
                <a:schemeClr val="tx2">
                  <a:lumMod val="75000"/>
                </a:schemeClr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4D43EC1-35FA-4FC3-8526-F655CEB09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2897" y="1403873"/>
            <a:ext cx="0" cy="2400300"/>
          </a:xfrm>
          <a:prstGeom prst="line">
            <a:avLst/>
          </a:prstGeom>
          <a:ln w="158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63;p14" descr="Logo&#10;&#10;Description automatically generated">
            <a:extLst>
              <a:ext uri="{FF2B5EF4-FFF2-40B4-BE49-F238E27FC236}">
                <a16:creationId xmlns:a16="http://schemas.microsoft.com/office/drawing/2014/main" id="{47B67D63-3067-42A4-BF87-0EC29367A2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6A1837-0D13-4F20-9FAB-C89ED5EEF42E}"/>
              </a:ext>
            </a:extLst>
          </p:cNvPr>
          <p:cNvSpPr txBox="1"/>
          <p:nvPr/>
        </p:nvSpPr>
        <p:spPr>
          <a:xfrm>
            <a:off x="1635801" y="0"/>
            <a:ext cx="5872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</a:pPr>
            <a:r>
              <a:rPr lang="en-I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BCE6AE11-7D42-4762-8C29-424AD8831F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4F68F-96AC-402F-B249-2E6458DFBF1D}"/>
              </a:ext>
            </a:extLst>
          </p:cNvPr>
          <p:cNvSpPr txBox="1"/>
          <p:nvPr/>
        </p:nvSpPr>
        <p:spPr>
          <a:xfrm>
            <a:off x="3841001" y="737209"/>
            <a:ext cx="5302998" cy="1774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hangingPunct="1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able to know about the ‘SPORTS INJURIES’</a:t>
            </a:r>
            <a:endParaRPr lang="en-IN" sz="16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familiar with the various types of Sports Injuries.</a:t>
            </a:r>
          </a:p>
          <a:p>
            <a:pPr marL="342900" indent="-342900" algn="just" eaLnBrk="1" hangingPunct="1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We will be described the FRACTURE, DISLOCATION.</a:t>
            </a:r>
            <a:endParaRPr lang="en-IN" sz="16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342900" indent="-342900" algn="just" eaLnBrk="1" hangingPunct="1">
              <a:lnSpc>
                <a:spcPct val="115000"/>
              </a:lnSpc>
              <a:buFont typeface="Wingdings" panose="05000000000000000000" pitchFamily="2" charset="2"/>
              <a:buChar char=""/>
              <a:defRPr/>
            </a:pPr>
            <a:r>
              <a:rPr lang="en-IN" sz="1600" b="1" dirty="0">
                <a:solidFill>
                  <a:srgbClr val="333333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All the concepts will create interest among the students to prevents sports injuries.</a:t>
            </a:r>
            <a:endParaRPr lang="en-IN" sz="1600" b="1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 descr="Classroom">
            <a:extLst>
              <a:ext uri="{FF2B5EF4-FFF2-40B4-BE49-F238E27FC236}">
                <a16:creationId xmlns:a16="http://schemas.microsoft.com/office/drawing/2014/main" id="{2F863416-DC6A-4ACE-89E0-83D0E5814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142407"/>
            <a:ext cx="4557009" cy="50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7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Led Tv">
                <a:extLst>
                  <a:ext uri="{FF2B5EF4-FFF2-40B4-BE49-F238E27FC236}">
                    <a16:creationId xmlns:a16="http://schemas.microsoft.com/office/drawing/2014/main" id="{5E5037E4-87CC-4B67-98E6-E267AEF89F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24032491"/>
                  </p:ext>
                </p:extLst>
              </p:nvPr>
            </p:nvGraphicFramePr>
            <p:xfrm>
              <a:off x="1297177" y="0"/>
              <a:ext cx="6549643" cy="514349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6549643" cy="5143499"/>
                    </a:xfrm>
                    <a:prstGeom prst="rect">
                      <a:avLst/>
                    </a:prstGeom>
                  </am3d:spPr>
                  <am3d:camera>
                    <am3d:pos x="0" y="0" z="608013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8702" d="1000000"/>
                    <am3d:preTrans dx="0" dy="-13324676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87124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Led Tv">
                <a:extLst>
                  <a:ext uri="{FF2B5EF4-FFF2-40B4-BE49-F238E27FC236}">
                    <a16:creationId xmlns:a16="http://schemas.microsoft.com/office/drawing/2014/main" id="{5E5037E4-87CC-4B67-98E6-E267AEF89F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7177" y="0"/>
                <a:ext cx="6549643" cy="5143499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oogle Shape;63;p14">
            <a:extLst>
              <a:ext uri="{FF2B5EF4-FFF2-40B4-BE49-F238E27FC236}">
                <a16:creationId xmlns:a16="http://schemas.microsoft.com/office/drawing/2014/main" id="{F961F95F-F851-43CE-8F40-FE6E0A84AB6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5 Common Sports Injuries">
            <a:hlinkClick r:id="" action="ppaction://media"/>
            <a:extLst>
              <a:ext uri="{FF2B5EF4-FFF2-40B4-BE49-F238E27FC236}">
                <a16:creationId xmlns:a16="http://schemas.microsoft.com/office/drawing/2014/main" id="{EE929D2B-E76C-4DC8-8A97-1003B5BB88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9" end="5391.7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1462" y="285750"/>
            <a:ext cx="6026046" cy="3874020"/>
          </a:xfrm>
          <a:prstGeom prst="rect">
            <a:avLst/>
          </a:prstGeom>
        </p:spPr>
      </p:pic>
      <p:pic>
        <p:nvPicPr>
          <p:cNvPr id="24578" name="Picture 2" descr="Image result for lets see">
            <a:extLst>
              <a:ext uri="{FF2B5EF4-FFF2-40B4-BE49-F238E27FC236}">
                <a16:creationId xmlns:a16="http://schemas.microsoft.com/office/drawing/2014/main" id="{53A46E13-90AF-4334-902A-0885B4419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4" b="33885"/>
          <a:stretch/>
        </p:blipFill>
        <p:spPr bwMode="auto">
          <a:xfrm>
            <a:off x="0" y="4445520"/>
            <a:ext cx="2143125" cy="59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65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4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E1BFD6-BBA7-464B-AEE3-F296FFCE47A0}"/>
              </a:ext>
            </a:extLst>
          </p:cNvPr>
          <p:cNvSpPr txBox="1"/>
          <p:nvPr/>
        </p:nvSpPr>
        <p:spPr>
          <a:xfrm>
            <a:off x="2240018" y="18895"/>
            <a:ext cx="46639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TISSUE INJURIES - ABRASION</a:t>
            </a:r>
            <a:endParaRPr lang="en-IN" sz="24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7F00C-9277-40C2-917F-32AA59B85AEB}"/>
              </a:ext>
            </a:extLst>
          </p:cNvPr>
          <p:cNvSpPr txBox="1"/>
          <p:nvPr/>
        </p:nvSpPr>
        <p:spPr>
          <a:xfrm>
            <a:off x="3928368" y="383089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9F2FD-A6D8-4255-B5D7-CC7116FB37F7}"/>
              </a:ext>
            </a:extLst>
          </p:cNvPr>
          <p:cNvSpPr txBox="1"/>
          <p:nvPr/>
        </p:nvSpPr>
        <p:spPr>
          <a:xfrm>
            <a:off x="3231471" y="2805046"/>
            <a:ext cx="268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FEATURES/ SYMPTOMS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22A2C6-D80E-435D-907C-D505724CAEE5}"/>
              </a:ext>
            </a:extLst>
          </p:cNvPr>
          <p:cNvSpPr txBox="1"/>
          <p:nvPr/>
        </p:nvSpPr>
        <p:spPr>
          <a:xfrm>
            <a:off x="3360197" y="3828521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B99C1-75DA-4BA4-912D-65995190861D}"/>
              </a:ext>
            </a:extLst>
          </p:cNvPr>
          <p:cNvSpPr txBox="1"/>
          <p:nvPr/>
        </p:nvSpPr>
        <p:spPr>
          <a:xfrm>
            <a:off x="4021584" y="1617676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6CADC-EA50-4175-BE1A-698185DA751F}"/>
              </a:ext>
            </a:extLst>
          </p:cNvPr>
          <p:cNvSpPr txBox="1"/>
          <p:nvPr/>
        </p:nvSpPr>
        <p:spPr>
          <a:xfrm>
            <a:off x="1364171" y="639281"/>
            <a:ext cx="5539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Abrasion is a skin injury.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 abrasion is a type of open wound, where the bone is very close to the skin rubbing against a rough surface.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BCEC4-11CB-447B-85D1-0D91AAE6DB0A}"/>
              </a:ext>
            </a:extLst>
          </p:cNvPr>
          <p:cNvSpPr txBox="1"/>
          <p:nvPr/>
        </p:nvSpPr>
        <p:spPr>
          <a:xfrm>
            <a:off x="1364171" y="2153846"/>
            <a:ext cx="7572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friction, falling or sliding on a hard surface.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69D14-C9FE-4AC3-8C27-6D345B328DF6}"/>
              </a:ext>
            </a:extLst>
          </p:cNvPr>
          <p:cNvSpPr txBox="1"/>
          <p:nvPr/>
        </p:nvSpPr>
        <p:spPr>
          <a:xfrm>
            <a:off x="1349405" y="3235897"/>
            <a:ext cx="7457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Deep abrasion – Pain, bleeding, laceration.</a:t>
            </a:r>
          </a:p>
          <a:p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Mild abrasions are known as grazes or scraps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– pain, but no bleeding.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D5CB5-C284-460D-BA22-DD88AAF3F73C}"/>
              </a:ext>
            </a:extLst>
          </p:cNvPr>
          <p:cNvSpPr txBox="1"/>
          <p:nvPr/>
        </p:nvSpPr>
        <p:spPr>
          <a:xfrm>
            <a:off x="1349406" y="4315964"/>
            <a:ext cx="6578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Basketball, kabaddi, football, hockey</a:t>
            </a:r>
            <a:r>
              <a:rPr lang="en-US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athletics, etc.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Abrasion - FIRST AID SCENARIOS">
            <a:extLst>
              <a:ext uri="{FF2B5EF4-FFF2-40B4-BE49-F238E27FC236}">
                <a16:creationId xmlns:a16="http://schemas.microsoft.com/office/drawing/2014/main" id="{9BEF208B-42CE-47FA-8E6F-2FE4C8D4B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29" y="1527128"/>
            <a:ext cx="2681057" cy="1787077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63;p14">
            <a:extLst>
              <a:ext uri="{FF2B5EF4-FFF2-40B4-BE49-F238E27FC236}">
                <a16:creationId xmlns:a16="http://schemas.microsoft.com/office/drawing/2014/main" id="{EF884840-6D26-43BD-84AC-A70423C6AF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869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E1BFD6-BBA7-464B-AEE3-F296FFCE47A0}"/>
              </a:ext>
            </a:extLst>
          </p:cNvPr>
          <p:cNvSpPr txBox="1"/>
          <p:nvPr/>
        </p:nvSpPr>
        <p:spPr>
          <a:xfrm>
            <a:off x="2478292" y="10860"/>
            <a:ext cx="4320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TISSUE INJURIES - BRUISES</a:t>
            </a:r>
            <a:endParaRPr lang="en-IN" sz="24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77F00C-9277-40C2-917F-32AA59B85AEB}"/>
              </a:ext>
            </a:extLst>
          </p:cNvPr>
          <p:cNvSpPr txBox="1"/>
          <p:nvPr/>
        </p:nvSpPr>
        <p:spPr>
          <a:xfrm>
            <a:off x="3928368" y="383089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B9F2FD-A6D8-4255-B5D7-CC7116FB37F7}"/>
              </a:ext>
            </a:extLst>
          </p:cNvPr>
          <p:cNvSpPr txBox="1"/>
          <p:nvPr/>
        </p:nvSpPr>
        <p:spPr>
          <a:xfrm>
            <a:off x="3231471" y="2805046"/>
            <a:ext cx="268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FEATURES/ SYMPTOMS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22A2C6-D80E-435D-907C-D505724CAEE5}"/>
              </a:ext>
            </a:extLst>
          </p:cNvPr>
          <p:cNvSpPr txBox="1"/>
          <p:nvPr/>
        </p:nvSpPr>
        <p:spPr>
          <a:xfrm>
            <a:off x="3360197" y="3828521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B99C1-75DA-4BA4-912D-65995190861D}"/>
              </a:ext>
            </a:extLst>
          </p:cNvPr>
          <p:cNvSpPr txBox="1"/>
          <p:nvPr/>
        </p:nvSpPr>
        <p:spPr>
          <a:xfrm>
            <a:off x="4021584" y="1617676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6CADC-EA50-4175-BE1A-698185DA751F}"/>
              </a:ext>
            </a:extLst>
          </p:cNvPr>
          <p:cNvSpPr txBox="1"/>
          <p:nvPr/>
        </p:nvSpPr>
        <p:spPr>
          <a:xfrm>
            <a:off x="1364169" y="639281"/>
            <a:ext cx="64234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 Bruise is a skin injury that results in a discoloration of the skin.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It’s not clearly seen because upper skin unaffected, but inner tissues are damaged and blood vessels ruptured.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BCEC4-11CB-447B-85D1-0D91AAE6DB0A}"/>
              </a:ext>
            </a:extLst>
          </p:cNvPr>
          <p:cNvSpPr txBox="1"/>
          <p:nvPr/>
        </p:nvSpPr>
        <p:spPr>
          <a:xfrm>
            <a:off x="1364171" y="2153846"/>
            <a:ext cx="7572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bump into something</a:t>
            </a:r>
            <a:r>
              <a:rPr lang="en-US" dirty="0"/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or when something bumps into them.</a:t>
            </a:r>
          </a:p>
          <a:p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Due to rigorously work-out.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69D14-C9FE-4AC3-8C27-6D345B328DF6}"/>
              </a:ext>
            </a:extLst>
          </p:cNvPr>
          <p:cNvSpPr txBox="1"/>
          <p:nvPr/>
        </p:nvSpPr>
        <p:spPr>
          <a:xfrm>
            <a:off x="1349405" y="3235897"/>
            <a:ext cx="7457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Blood spreads under the skin, a fresh bruise may reddish after a few hours it turns blue or dark purple.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D5CB5-C284-460D-BA22-DD88AAF3F73C}"/>
              </a:ext>
            </a:extLst>
          </p:cNvPr>
          <p:cNvSpPr txBox="1"/>
          <p:nvPr/>
        </p:nvSpPr>
        <p:spPr>
          <a:xfrm>
            <a:off x="1349406" y="4315964"/>
            <a:ext cx="6578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Football, hockey</a:t>
            </a:r>
            <a:r>
              <a:rPr lang="en-US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boxing.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6164EA-532D-43C3-B117-445C30057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811" y="3713332"/>
            <a:ext cx="2325948" cy="1293674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Google Shape;63;p14">
            <a:extLst>
              <a:ext uri="{FF2B5EF4-FFF2-40B4-BE49-F238E27FC236}">
                <a16:creationId xmlns:a16="http://schemas.microsoft.com/office/drawing/2014/main" id="{13BEA1C6-1007-4476-8E87-9DEB89AC30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94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E27BC3-766C-4D1E-A4B5-D6DC0D1DD80D}"/>
              </a:ext>
            </a:extLst>
          </p:cNvPr>
          <p:cNvSpPr txBox="1"/>
          <p:nvPr/>
        </p:nvSpPr>
        <p:spPr>
          <a:xfrm>
            <a:off x="2175740" y="0"/>
            <a:ext cx="4792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TISSUE INJURIES - LACERATION</a:t>
            </a:r>
            <a:endParaRPr lang="en-IN" sz="24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B7C6E4-E1A0-446F-BD68-FC0A96C5AA3D}"/>
              </a:ext>
            </a:extLst>
          </p:cNvPr>
          <p:cNvSpPr txBox="1"/>
          <p:nvPr/>
        </p:nvSpPr>
        <p:spPr>
          <a:xfrm>
            <a:off x="1162084" y="357413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28CE2E-8EAE-4295-8382-089AA03915F2}"/>
              </a:ext>
            </a:extLst>
          </p:cNvPr>
          <p:cNvSpPr txBox="1"/>
          <p:nvPr/>
        </p:nvSpPr>
        <p:spPr>
          <a:xfrm>
            <a:off x="1162084" y="2251845"/>
            <a:ext cx="268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FEATURES/ SYMPTOMS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7A2737-CC96-4EAE-B10D-689851F49B16}"/>
              </a:ext>
            </a:extLst>
          </p:cNvPr>
          <p:cNvSpPr txBox="1"/>
          <p:nvPr/>
        </p:nvSpPr>
        <p:spPr>
          <a:xfrm>
            <a:off x="1162084" y="3425786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6F1E0D-7394-4D50-B3FC-2C677555A682}"/>
              </a:ext>
            </a:extLst>
          </p:cNvPr>
          <p:cNvSpPr txBox="1"/>
          <p:nvPr/>
        </p:nvSpPr>
        <p:spPr>
          <a:xfrm>
            <a:off x="1162084" y="1225647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265A7D-5B38-4B68-8A97-0817185AF31B}"/>
              </a:ext>
            </a:extLst>
          </p:cNvPr>
          <p:cNvSpPr txBox="1"/>
          <p:nvPr/>
        </p:nvSpPr>
        <p:spPr>
          <a:xfrm>
            <a:off x="1364170" y="639281"/>
            <a:ext cx="6004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 laceration is a wound that occurs when skin, tissue and muscle are torn, or irregular cut open.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877B23-A51F-4E2F-A621-224D4492FDED}"/>
              </a:ext>
            </a:extLst>
          </p:cNvPr>
          <p:cNvSpPr txBox="1"/>
          <p:nvPr/>
        </p:nvSpPr>
        <p:spPr>
          <a:xfrm>
            <a:off x="1364460" y="1605514"/>
            <a:ext cx="4419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the skin hitting (with force) a sharp object or sharp-edged sports equipment.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85387B-8E87-43CD-AE86-3EC27D0A848B}"/>
              </a:ext>
            </a:extLst>
          </p:cNvPr>
          <p:cNvSpPr txBox="1"/>
          <p:nvPr/>
        </p:nvSpPr>
        <p:spPr>
          <a:xfrm>
            <a:off x="1448041" y="2604420"/>
            <a:ext cx="43357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Wounds are not smooth, bleeding is less, rough marks remain even after treatment.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6D6ECB-3282-4017-8D8D-BA6EA186A336}"/>
              </a:ext>
            </a:extLst>
          </p:cNvPr>
          <p:cNvSpPr txBox="1"/>
          <p:nvPr/>
        </p:nvSpPr>
        <p:spPr>
          <a:xfrm>
            <a:off x="1448042" y="3810310"/>
            <a:ext cx="6762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Cricket, Boxing, etc. (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Weapon</a:t>
            </a:r>
            <a:r>
              <a:rPr lang="en-IN" b="1" dirty="0"/>
              <a:t> – 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stones, bricks, punch, kicks, iron bars)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431D73-8561-4D5C-A123-3513354A3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562" y="1038385"/>
            <a:ext cx="2681056" cy="2311917"/>
          </a:xfrm>
          <a:prstGeom prst="round2DiagRect">
            <a:avLst>
              <a:gd name="adj1" fmla="val 4989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Google Shape;63;p14">
            <a:extLst>
              <a:ext uri="{FF2B5EF4-FFF2-40B4-BE49-F238E27FC236}">
                <a16:creationId xmlns:a16="http://schemas.microsoft.com/office/drawing/2014/main" id="{00ED207E-B502-43AD-AAC9-8A3D1BB175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0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E27BC3-766C-4D1E-A4B5-D6DC0D1DD80D}"/>
              </a:ext>
            </a:extLst>
          </p:cNvPr>
          <p:cNvSpPr txBox="1"/>
          <p:nvPr/>
        </p:nvSpPr>
        <p:spPr>
          <a:xfrm>
            <a:off x="2384010" y="0"/>
            <a:ext cx="4375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 TISSUE INJURIES - INCISION</a:t>
            </a:r>
            <a:endParaRPr lang="en-IN" sz="24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60BE43-D421-4702-971B-2730C1653E8A}"/>
              </a:ext>
            </a:extLst>
          </p:cNvPr>
          <p:cNvSpPr txBox="1"/>
          <p:nvPr/>
        </p:nvSpPr>
        <p:spPr>
          <a:xfrm>
            <a:off x="1162084" y="357413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A3D6C5-7456-4F3D-9D0F-A19D1B16C68E}"/>
              </a:ext>
            </a:extLst>
          </p:cNvPr>
          <p:cNvSpPr txBox="1"/>
          <p:nvPr/>
        </p:nvSpPr>
        <p:spPr>
          <a:xfrm>
            <a:off x="1162084" y="2251845"/>
            <a:ext cx="2681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FEATURES/ SYMPTOMS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4F18E8-129F-441A-8240-20122F610D0F}"/>
              </a:ext>
            </a:extLst>
          </p:cNvPr>
          <p:cNvSpPr txBox="1"/>
          <p:nvPr/>
        </p:nvSpPr>
        <p:spPr>
          <a:xfrm>
            <a:off x="1162084" y="3814896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B40EA-1C4B-4DEB-87E8-834C92665833}"/>
              </a:ext>
            </a:extLst>
          </p:cNvPr>
          <p:cNvSpPr txBox="1"/>
          <p:nvPr/>
        </p:nvSpPr>
        <p:spPr>
          <a:xfrm>
            <a:off x="1162084" y="1225647"/>
            <a:ext cx="110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8927DA-3148-4ADF-9D65-ABF09F735DC6}"/>
              </a:ext>
            </a:extLst>
          </p:cNvPr>
          <p:cNvSpPr txBox="1"/>
          <p:nvPr/>
        </p:nvSpPr>
        <p:spPr>
          <a:xfrm>
            <a:off x="1364169" y="639281"/>
            <a:ext cx="6596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 incision is a wound that occurs when skin, tissue and muscle are torn or cut open. Sometime arteries or veins may be cut.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61B359-0503-4268-AA6F-2DABE33CBC64}"/>
              </a:ext>
            </a:extLst>
          </p:cNvPr>
          <p:cNvSpPr txBox="1"/>
          <p:nvPr/>
        </p:nvSpPr>
        <p:spPr>
          <a:xfrm>
            <a:off x="1364460" y="1605514"/>
            <a:ext cx="4419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Due to the skin hitting (with force) a sharp object or sharp-edged sports equipment.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18A04A-1BDD-481F-8D94-6F027E62E368}"/>
              </a:ext>
            </a:extLst>
          </p:cNvPr>
          <p:cNvSpPr txBox="1"/>
          <p:nvPr/>
        </p:nvSpPr>
        <p:spPr>
          <a:xfrm>
            <a:off x="1448041" y="2604420"/>
            <a:ext cx="4090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Blood usually comes out freely from incisions.</a:t>
            </a: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Incision pain and swelling are often worst on day 2 and 3 after surgery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9A02E6-8F80-419E-93C5-9ADD7E33C27E}"/>
              </a:ext>
            </a:extLst>
          </p:cNvPr>
          <p:cNvSpPr txBox="1"/>
          <p:nvPr/>
        </p:nvSpPr>
        <p:spPr>
          <a:xfrm>
            <a:off x="1448041" y="4127004"/>
            <a:ext cx="6762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Fencing. (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Weapon</a:t>
            </a:r>
            <a:r>
              <a:rPr lang="en-IN" b="1" dirty="0"/>
              <a:t> – 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knife, surgical operation tools)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DFC97C-B9B3-4C48-BE22-CEDAA26EA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6" y="4311670"/>
            <a:ext cx="1281723" cy="725025"/>
          </a:xfrm>
          <a:prstGeom prst="round2DiagRect">
            <a:avLst>
              <a:gd name="adj1" fmla="val 3721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D746DA-FA18-44DB-A9E1-9757AA842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22"/>
          <a:stretch/>
        </p:blipFill>
        <p:spPr>
          <a:xfrm>
            <a:off x="6069758" y="1467464"/>
            <a:ext cx="3022589" cy="191281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Google Shape;63;p14">
            <a:extLst>
              <a:ext uri="{FF2B5EF4-FFF2-40B4-BE49-F238E27FC236}">
                <a16:creationId xmlns:a16="http://schemas.microsoft.com/office/drawing/2014/main" id="{F82187D7-7B21-42F5-ACE3-D83AC53C19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06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EF94D6-E702-431A-9929-20820C35BF03}"/>
              </a:ext>
            </a:extLst>
          </p:cNvPr>
          <p:cNvSpPr txBox="1"/>
          <p:nvPr/>
        </p:nvSpPr>
        <p:spPr>
          <a:xfrm>
            <a:off x="1395217" y="0"/>
            <a:ext cx="6353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 INJURIES (FRACTURE) – SIMPLE FRACTURE</a:t>
            </a:r>
            <a:endParaRPr lang="en-IN" sz="24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424441-3D56-4E79-A185-8284ECD78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52" t="3107" r="48180" b="9558"/>
          <a:stretch/>
        </p:blipFill>
        <p:spPr>
          <a:xfrm>
            <a:off x="3626528" y="461665"/>
            <a:ext cx="1890943" cy="46639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AA276F-7DB2-462E-A5F2-34E8A4D982E4}"/>
              </a:ext>
            </a:extLst>
          </p:cNvPr>
          <p:cNvSpPr txBox="1"/>
          <p:nvPr/>
        </p:nvSpPr>
        <p:spPr>
          <a:xfrm rot="20129802">
            <a:off x="751584" y="1119936"/>
            <a:ext cx="1287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55F4B8-1C2D-42DF-AE5A-9F2000EEDA8E}"/>
              </a:ext>
            </a:extLst>
          </p:cNvPr>
          <p:cNvSpPr txBox="1"/>
          <p:nvPr/>
        </p:nvSpPr>
        <p:spPr>
          <a:xfrm>
            <a:off x="2063851" y="996825"/>
            <a:ext cx="6502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fracture without any wound, where the bone is broken in one place is called simple fracture. (CLOSED)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EDBB21-EF43-4360-B674-9F492C6F1F63}"/>
              </a:ext>
            </a:extLst>
          </p:cNvPr>
          <p:cNvSpPr txBox="1"/>
          <p:nvPr/>
        </p:nvSpPr>
        <p:spPr>
          <a:xfrm>
            <a:off x="2063851" y="1957371"/>
            <a:ext cx="6280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skin is not broken, and the bone is not exposed to the air.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70557-0DC9-4240-8F80-B1D2F66D8506}"/>
              </a:ext>
            </a:extLst>
          </p:cNvPr>
          <p:cNvSpPr txBox="1"/>
          <p:nvPr/>
        </p:nvSpPr>
        <p:spPr>
          <a:xfrm rot="20477108">
            <a:off x="522835" y="3225687"/>
            <a:ext cx="2423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POSSIBILITY GAMES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937074-4823-4069-A632-1841DEC97A5A}"/>
              </a:ext>
            </a:extLst>
          </p:cNvPr>
          <p:cNvSpPr txBox="1"/>
          <p:nvPr/>
        </p:nvSpPr>
        <p:spPr>
          <a:xfrm>
            <a:off x="2063851" y="3634913"/>
            <a:ext cx="35379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Football, hockey</a:t>
            </a:r>
            <a:r>
              <a:rPr lang="en-US" b="1" dirty="0">
                <a:solidFill>
                  <a:srgbClr val="2021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kabaddi.</a:t>
            </a:r>
            <a:endParaRPr lang="en-IN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Google Shape;63;p14">
            <a:extLst>
              <a:ext uri="{FF2B5EF4-FFF2-40B4-BE49-F238E27FC236}">
                <a16:creationId xmlns:a16="http://schemas.microsoft.com/office/drawing/2014/main" id="{285CDF99-2442-4398-8923-6FC601EC51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575" y="4378875"/>
            <a:ext cx="1232526" cy="61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04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473</TotalTime>
  <Words>1226</Words>
  <Application>Microsoft Office PowerPoint</Application>
  <PresentationFormat>On-screen Show (16:9)</PresentationFormat>
  <Paragraphs>163</Paragraphs>
  <Slides>26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JOYDEV CHHATAIT</cp:lastModifiedBy>
  <cp:revision>107</cp:revision>
  <dcterms:modified xsi:type="dcterms:W3CDTF">2021-02-19T09:24:26Z</dcterms:modified>
</cp:coreProperties>
</file>