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83" r:id="rId2"/>
    <p:sldId id="356" r:id="rId3"/>
    <p:sldId id="316" r:id="rId4"/>
    <p:sldId id="320" r:id="rId5"/>
    <p:sldId id="319" r:id="rId6"/>
    <p:sldId id="321" r:id="rId7"/>
    <p:sldId id="352" r:id="rId8"/>
    <p:sldId id="317" r:id="rId9"/>
    <p:sldId id="322" r:id="rId10"/>
    <p:sldId id="323" r:id="rId11"/>
    <p:sldId id="324" r:id="rId12"/>
    <p:sldId id="318" r:id="rId13"/>
    <p:sldId id="325" r:id="rId14"/>
    <p:sldId id="326" r:id="rId15"/>
    <p:sldId id="347" r:id="rId16"/>
    <p:sldId id="384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13"/>
  </p:normalViewPr>
  <p:slideViewPr>
    <p:cSldViewPr snapToGrid="0" snapToObjects="1">
      <p:cViewPr varScale="1">
        <p:scale>
          <a:sx n="82" d="100"/>
          <a:sy n="82" d="100"/>
        </p:scale>
        <p:origin x="81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E2CAF-93CE-4EEA-8C67-C391DB33E1C4}" type="doc">
      <dgm:prSet loTypeId="urn:microsoft.com/office/officeart/2005/8/layout/pyramid2" loCatId="list" qsTypeId="urn:microsoft.com/office/officeart/2005/8/quickstyle/3d2" qsCatId="3D" csTypeId="urn:microsoft.com/office/officeart/2005/8/colors/colorful5" csCatId="colorful" phldr="1"/>
      <dgm:spPr/>
    </dgm:pt>
    <dgm:pt modelId="{89556D7C-D7E6-427E-846A-1295594FF4E2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VITAMIN B1 THIAMIN</a:t>
          </a:r>
          <a:endParaRPr lang="en-IN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1F05279-0177-4F4F-A187-542D193139C4}" type="parTrans" cxnId="{9B55ECBE-C033-46D6-9DA3-1F5FA3A63EFA}">
      <dgm:prSet/>
      <dgm:spPr/>
      <dgm:t>
        <a:bodyPr/>
        <a:lstStyle/>
        <a:p>
          <a:endParaRPr lang="en-IN"/>
        </a:p>
      </dgm:t>
    </dgm:pt>
    <dgm:pt modelId="{2CD57765-8C07-485C-83C5-F378A5CB964D}" type="sibTrans" cxnId="{9B55ECBE-C033-46D6-9DA3-1F5FA3A63EFA}">
      <dgm:prSet/>
      <dgm:spPr/>
      <dgm:t>
        <a:bodyPr/>
        <a:lstStyle/>
        <a:p>
          <a:endParaRPr lang="en-IN"/>
        </a:p>
      </dgm:t>
    </dgm:pt>
    <dgm:pt modelId="{1048D8A3-BA32-4B6B-9580-11E8735FF5F6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VITAMIN B2 RIBOFLAVIN </a:t>
          </a:r>
          <a:endParaRPr lang="en-IN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FB30BD-C3E6-4B16-BBBD-E2FDA05AFBFD}" type="parTrans" cxnId="{9FF1AC3F-1ADF-4FEF-AD6C-BEA81A4B62AB}">
      <dgm:prSet/>
      <dgm:spPr/>
      <dgm:t>
        <a:bodyPr/>
        <a:lstStyle/>
        <a:p>
          <a:endParaRPr lang="en-IN"/>
        </a:p>
      </dgm:t>
    </dgm:pt>
    <dgm:pt modelId="{3859C182-C6B8-4304-B2BC-169F9F2F4D79}" type="sibTrans" cxnId="{9FF1AC3F-1ADF-4FEF-AD6C-BEA81A4B62AB}">
      <dgm:prSet/>
      <dgm:spPr/>
      <dgm:t>
        <a:bodyPr/>
        <a:lstStyle/>
        <a:p>
          <a:endParaRPr lang="en-IN"/>
        </a:p>
      </dgm:t>
    </dgm:pt>
    <dgm:pt modelId="{92C0B1C7-C488-4AF7-BEA2-817AB36EDC49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VITAMIN B3 NIACIN</a:t>
          </a:r>
          <a:endParaRPr lang="en-IN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0C9934-D055-4B65-BD5E-8CCEEB518D7D}" type="parTrans" cxnId="{AFCDA50F-230E-465D-A733-E3603F9E9090}">
      <dgm:prSet/>
      <dgm:spPr/>
      <dgm:t>
        <a:bodyPr/>
        <a:lstStyle/>
        <a:p>
          <a:endParaRPr lang="en-IN"/>
        </a:p>
      </dgm:t>
    </dgm:pt>
    <dgm:pt modelId="{02A35BE4-C8AC-4E20-AE96-1BFB393CF978}" type="sibTrans" cxnId="{AFCDA50F-230E-465D-A733-E3603F9E9090}">
      <dgm:prSet/>
      <dgm:spPr/>
      <dgm:t>
        <a:bodyPr/>
        <a:lstStyle/>
        <a:p>
          <a:endParaRPr lang="en-IN"/>
        </a:p>
      </dgm:t>
    </dgm:pt>
    <dgm:pt modelId="{C26E6B1D-6F0A-4D6A-8682-467F491321B6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VITAMIN B5 PANTOTHENIC ACID</a:t>
          </a:r>
          <a:endParaRPr lang="en-IN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3099E7-ECBC-4218-861E-0F9E503C06CD}" type="parTrans" cxnId="{5BC29D4B-A622-48E6-9479-DE75C0AE5EB1}">
      <dgm:prSet/>
      <dgm:spPr/>
      <dgm:t>
        <a:bodyPr/>
        <a:lstStyle/>
        <a:p>
          <a:endParaRPr lang="en-IN"/>
        </a:p>
      </dgm:t>
    </dgm:pt>
    <dgm:pt modelId="{A8A0CDB3-70E9-44CA-B6DF-E298EF1C0404}" type="sibTrans" cxnId="{5BC29D4B-A622-48E6-9479-DE75C0AE5EB1}">
      <dgm:prSet/>
      <dgm:spPr/>
      <dgm:t>
        <a:bodyPr/>
        <a:lstStyle/>
        <a:p>
          <a:endParaRPr lang="en-IN"/>
        </a:p>
      </dgm:t>
    </dgm:pt>
    <dgm:pt modelId="{8F2F7209-C429-4FF7-A185-79E63FA3184D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VITAMIN B6 </a:t>
          </a:r>
          <a:r>
            <a:rPr lang="en-IN" sz="1400" b="1" i="0" dirty="0">
              <a:latin typeface="Calibri" panose="020F0502020204030204" pitchFamily="34" charset="0"/>
              <a:cs typeface="Calibri" panose="020F0502020204030204" pitchFamily="34" charset="0"/>
            </a:rPr>
            <a:t>PYRIDOXINE</a:t>
          </a:r>
          <a:endParaRPr lang="en-IN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EFEE68-6039-4350-9FDA-40B188B9D336}" type="parTrans" cxnId="{277A1683-0753-40FE-85A5-0944261967DD}">
      <dgm:prSet/>
      <dgm:spPr/>
      <dgm:t>
        <a:bodyPr/>
        <a:lstStyle/>
        <a:p>
          <a:endParaRPr lang="en-IN"/>
        </a:p>
      </dgm:t>
    </dgm:pt>
    <dgm:pt modelId="{0130D1F9-8E14-4B05-A06D-9DE44059F918}" type="sibTrans" cxnId="{277A1683-0753-40FE-85A5-0944261967DD}">
      <dgm:prSet/>
      <dgm:spPr/>
      <dgm:t>
        <a:bodyPr/>
        <a:lstStyle/>
        <a:p>
          <a:endParaRPr lang="en-IN"/>
        </a:p>
      </dgm:t>
    </dgm:pt>
    <dgm:pt modelId="{0B8BBDF6-E2C9-4EA0-991B-F6AB0B61A6BC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VITAMIN B9 FOLIC ACID</a:t>
          </a:r>
          <a:endParaRPr lang="en-IN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A8D0F6-7EA5-42C9-B6DE-D9B2BF4C5A23}" type="parTrans" cxnId="{82B03E9B-CD5D-46EC-B8C5-2B92CB74C471}">
      <dgm:prSet/>
      <dgm:spPr/>
      <dgm:t>
        <a:bodyPr/>
        <a:lstStyle/>
        <a:p>
          <a:endParaRPr lang="en-IN"/>
        </a:p>
      </dgm:t>
    </dgm:pt>
    <dgm:pt modelId="{30E61C78-B3C1-44F3-A2C7-C345626A7EE7}" type="sibTrans" cxnId="{82B03E9B-CD5D-46EC-B8C5-2B92CB74C471}">
      <dgm:prSet/>
      <dgm:spPr/>
      <dgm:t>
        <a:bodyPr/>
        <a:lstStyle/>
        <a:p>
          <a:endParaRPr lang="en-IN"/>
        </a:p>
      </dgm:t>
    </dgm:pt>
    <dgm:pt modelId="{7AF517AB-36E8-47CA-900B-3CD4BB2D2E52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VITAMIN B12 </a:t>
          </a:r>
          <a:r>
            <a:rPr lang="en-IN" sz="1400" b="1" i="0" dirty="0">
              <a:latin typeface="Calibri" panose="020F0502020204030204" pitchFamily="34" charset="0"/>
              <a:cs typeface="Calibri" panose="020F0502020204030204" pitchFamily="34" charset="0"/>
            </a:rPr>
            <a:t>COBALAMINS</a:t>
          </a: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IN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532883-36BF-4F1F-A942-636888EC9C1F}" type="parTrans" cxnId="{58842106-33C6-41A6-A646-51830E06F085}">
      <dgm:prSet/>
      <dgm:spPr/>
      <dgm:t>
        <a:bodyPr/>
        <a:lstStyle/>
        <a:p>
          <a:endParaRPr lang="en-IN"/>
        </a:p>
      </dgm:t>
    </dgm:pt>
    <dgm:pt modelId="{A4284E0E-550F-4A82-B965-846DB6F64A7A}" type="sibTrans" cxnId="{58842106-33C6-41A6-A646-51830E06F085}">
      <dgm:prSet/>
      <dgm:spPr/>
      <dgm:t>
        <a:bodyPr/>
        <a:lstStyle/>
        <a:p>
          <a:endParaRPr lang="en-IN"/>
        </a:p>
      </dgm:t>
    </dgm:pt>
    <dgm:pt modelId="{705A5CCB-DBBC-49B6-A66B-D7E805559410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VITAMIN B7 BIOTIN</a:t>
          </a:r>
          <a:endParaRPr lang="en-IN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D56FC5-9DAF-4300-8803-A9A7A9D807D8}" type="parTrans" cxnId="{C6DBA928-A11E-468F-BB33-05D29E023DDC}">
      <dgm:prSet/>
      <dgm:spPr/>
      <dgm:t>
        <a:bodyPr/>
        <a:lstStyle/>
        <a:p>
          <a:endParaRPr lang="en-IN"/>
        </a:p>
      </dgm:t>
    </dgm:pt>
    <dgm:pt modelId="{69772C70-14AF-42AE-8844-29DF825DF935}" type="sibTrans" cxnId="{C6DBA928-A11E-468F-BB33-05D29E023DDC}">
      <dgm:prSet/>
      <dgm:spPr/>
      <dgm:t>
        <a:bodyPr/>
        <a:lstStyle/>
        <a:p>
          <a:endParaRPr lang="en-IN"/>
        </a:p>
      </dgm:t>
    </dgm:pt>
    <dgm:pt modelId="{44A3EE7F-1BEB-4135-864B-994081337972}" type="pres">
      <dgm:prSet presAssocID="{5FAE2CAF-93CE-4EEA-8C67-C391DB33E1C4}" presName="compositeShape" presStyleCnt="0">
        <dgm:presLayoutVars>
          <dgm:dir/>
          <dgm:resizeHandles/>
        </dgm:presLayoutVars>
      </dgm:prSet>
      <dgm:spPr/>
    </dgm:pt>
    <dgm:pt modelId="{085751B1-D109-4B9C-B7B9-5837B0C7E9F7}" type="pres">
      <dgm:prSet presAssocID="{5FAE2CAF-93CE-4EEA-8C67-C391DB33E1C4}" presName="pyramid" presStyleLbl="node1" presStyleIdx="0" presStyleCnt="1"/>
      <dgm:spPr/>
    </dgm:pt>
    <dgm:pt modelId="{B197CDE8-D952-465B-A9AB-93B0EC176146}" type="pres">
      <dgm:prSet presAssocID="{5FAE2CAF-93CE-4EEA-8C67-C391DB33E1C4}" presName="theList" presStyleCnt="0"/>
      <dgm:spPr/>
    </dgm:pt>
    <dgm:pt modelId="{2185AE37-9717-45AD-84C7-9454757A9F93}" type="pres">
      <dgm:prSet presAssocID="{89556D7C-D7E6-427E-846A-1295594FF4E2}" presName="aNode" presStyleLbl="fgAcc1" presStyleIdx="0" presStyleCnt="8">
        <dgm:presLayoutVars>
          <dgm:bulletEnabled val="1"/>
        </dgm:presLayoutVars>
      </dgm:prSet>
      <dgm:spPr/>
    </dgm:pt>
    <dgm:pt modelId="{5A3F7BBD-CF33-44D8-9532-E015ACA7316A}" type="pres">
      <dgm:prSet presAssocID="{89556D7C-D7E6-427E-846A-1295594FF4E2}" presName="aSpace" presStyleCnt="0"/>
      <dgm:spPr/>
    </dgm:pt>
    <dgm:pt modelId="{499966C1-1AC0-4A3A-8C10-2B279BC227F2}" type="pres">
      <dgm:prSet presAssocID="{1048D8A3-BA32-4B6B-9580-11E8735FF5F6}" presName="aNode" presStyleLbl="fgAcc1" presStyleIdx="1" presStyleCnt="8">
        <dgm:presLayoutVars>
          <dgm:bulletEnabled val="1"/>
        </dgm:presLayoutVars>
      </dgm:prSet>
      <dgm:spPr/>
    </dgm:pt>
    <dgm:pt modelId="{E4B4106E-BE94-4C6C-BE90-B0DE22DEFB5A}" type="pres">
      <dgm:prSet presAssocID="{1048D8A3-BA32-4B6B-9580-11E8735FF5F6}" presName="aSpace" presStyleCnt="0"/>
      <dgm:spPr/>
    </dgm:pt>
    <dgm:pt modelId="{F89815BF-EED4-4721-85C4-FED137BE620D}" type="pres">
      <dgm:prSet presAssocID="{92C0B1C7-C488-4AF7-BEA2-817AB36EDC49}" presName="aNode" presStyleLbl="fgAcc1" presStyleIdx="2" presStyleCnt="8">
        <dgm:presLayoutVars>
          <dgm:bulletEnabled val="1"/>
        </dgm:presLayoutVars>
      </dgm:prSet>
      <dgm:spPr/>
    </dgm:pt>
    <dgm:pt modelId="{135086BE-FBF7-451D-81C4-B14F6EBE4D1F}" type="pres">
      <dgm:prSet presAssocID="{92C0B1C7-C488-4AF7-BEA2-817AB36EDC49}" presName="aSpace" presStyleCnt="0"/>
      <dgm:spPr/>
    </dgm:pt>
    <dgm:pt modelId="{9AEEE435-4AD2-44C8-8D2D-3269383203E3}" type="pres">
      <dgm:prSet presAssocID="{C26E6B1D-6F0A-4D6A-8682-467F491321B6}" presName="aNode" presStyleLbl="fgAcc1" presStyleIdx="3" presStyleCnt="8">
        <dgm:presLayoutVars>
          <dgm:bulletEnabled val="1"/>
        </dgm:presLayoutVars>
      </dgm:prSet>
      <dgm:spPr/>
    </dgm:pt>
    <dgm:pt modelId="{151B0F1E-8CFB-4C88-BE27-E30AB0A33284}" type="pres">
      <dgm:prSet presAssocID="{C26E6B1D-6F0A-4D6A-8682-467F491321B6}" presName="aSpace" presStyleCnt="0"/>
      <dgm:spPr/>
    </dgm:pt>
    <dgm:pt modelId="{6D6194CB-7428-41E1-9C42-CC7B8B3A3180}" type="pres">
      <dgm:prSet presAssocID="{8F2F7209-C429-4FF7-A185-79E63FA3184D}" presName="aNode" presStyleLbl="fgAcc1" presStyleIdx="4" presStyleCnt="8">
        <dgm:presLayoutVars>
          <dgm:bulletEnabled val="1"/>
        </dgm:presLayoutVars>
      </dgm:prSet>
      <dgm:spPr/>
    </dgm:pt>
    <dgm:pt modelId="{6E151B91-8EA3-4F8A-A3A9-D3B4F48942CD}" type="pres">
      <dgm:prSet presAssocID="{8F2F7209-C429-4FF7-A185-79E63FA3184D}" presName="aSpace" presStyleCnt="0"/>
      <dgm:spPr/>
    </dgm:pt>
    <dgm:pt modelId="{57FB2DA3-D8B9-46B9-A046-07DA85771CC2}" type="pres">
      <dgm:prSet presAssocID="{705A5CCB-DBBC-49B6-A66B-D7E805559410}" presName="aNode" presStyleLbl="fgAcc1" presStyleIdx="5" presStyleCnt="8">
        <dgm:presLayoutVars>
          <dgm:bulletEnabled val="1"/>
        </dgm:presLayoutVars>
      </dgm:prSet>
      <dgm:spPr/>
    </dgm:pt>
    <dgm:pt modelId="{E7882774-2386-4CDE-8C2A-F9FC470F39D7}" type="pres">
      <dgm:prSet presAssocID="{705A5CCB-DBBC-49B6-A66B-D7E805559410}" presName="aSpace" presStyleCnt="0"/>
      <dgm:spPr/>
    </dgm:pt>
    <dgm:pt modelId="{6D69BB0B-ADCD-496C-A5A2-E230BE5E3B5B}" type="pres">
      <dgm:prSet presAssocID="{0B8BBDF6-E2C9-4EA0-991B-F6AB0B61A6BC}" presName="aNode" presStyleLbl="fgAcc1" presStyleIdx="6" presStyleCnt="8">
        <dgm:presLayoutVars>
          <dgm:bulletEnabled val="1"/>
        </dgm:presLayoutVars>
      </dgm:prSet>
      <dgm:spPr/>
    </dgm:pt>
    <dgm:pt modelId="{0AD9A57F-F36D-40DA-9AFC-E26355D8A59A}" type="pres">
      <dgm:prSet presAssocID="{0B8BBDF6-E2C9-4EA0-991B-F6AB0B61A6BC}" presName="aSpace" presStyleCnt="0"/>
      <dgm:spPr/>
    </dgm:pt>
    <dgm:pt modelId="{F009AD59-F4B9-4FB0-AAE7-76A6ADA0801E}" type="pres">
      <dgm:prSet presAssocID="{7AF517AB-36E8-47CA-900B-3CD4BB2D2E52}" presName="aNode" presStyleLbl="fgAcc1" presStyleIdx="7" presStyleCnt="8">
        <dgm:presLayoutVars>
          <dgm:bulletEnabled val="1"/>
        </dgm:presLayoutVars>
      </dgm:prSet>
      <dgm:spPr/>
    </dgm:pt>
    <dgm:pt modelId="{2902BCB3-2B05-4A9B-AD02-8B33A21604F8}" type="pres">
      <dgm:prSet presAssocID="{7AF517AB-36E8-47CA-900B-3CD4BB2D2E52}" presName="aSpace" presStyleCnt="0"/>
      <dgm:spPr/>
    </dgm:pt>
  </dgm:ptLst>
  <dgm:cxnLst>
    <dgm:cxn modelId="{58842106-33C6-41A6-A646-51830E06F085}" srcId="{5FAE2CAF-93CE-4EEA-8C67-C391DB33E1C4}" destId="{7AF517AB-36E8-47CA-900B-3CD4BB2D2E52}" srcOrd="7" destOrd="0" parTransId="{E2532883-36BF-4F1F-A942-636888EC9C1F}" sibTransId="{A4284E0E-550F-4A82-B965-846DB6F64A7A}"/>
    <dgm:cxn modelId="{AFCDA50F-230E-465D-A733-E3603F9E9090}" srcId="{5FAE2CAF-93CE-4EEA-8C67-C391DB33E1C4}" destId="{92C0B1C7-C488-4AF7-BEA2-817AB36EDC49}" srcOrd="2" destOrd="0" parTransId="{5F0C9934-D055-4B65-BD5E-8CCEEB518D7D}" sibTransId="{02A35BE4-C8AC-4E20-AE96-1BFB393CF978}"/>
    <dgm:cxn modelId="{47BE7A18-6CCF-4586-BCB3-755E850A0981}" type="presOf" srcId="{89556D7C-D7E6-427E-846A-1295594FF4E2}" destId="{2185AE37-9717-45AD-84C7-9454757A9F93}" srcOrd="0" destOrd="0" presId="urn:microsoft.com/office/officeart/2005/8/layout/pyramid2"/>
    <dgm:cxn modelId="{88756D24-58A4-41F1-8E75-D7540152B87D}" type="presOf" srcId="{8F2F7209-C429-4FF7-A185-79E63FA3184D}" destId="{6D6194CB-7428-41E1-9C42-CC7B8B3A3180}" srcOrd="0" destOrd="0" presId="urn:microsoft.com/office/officeart/2005/8/layout/pyramid2"/>
    <dgm:cxn modelId="{C6DBA928-A11E-468F-BB33-05D29E023DDC}" srcId="{5FAE2CAF-93CE-4EEA-8C67-C391DB33E1C4}" destId="{705A5CCB-DBBC-49B6-A66B-D7E805559410}" srcOrd="5" destOrd="0" parTransId="{64D56FC5-9DAF-4300-8803-A9A7A9D807D8}" sibTransId="{69772C70-14AF-42AE-8844-29DF825DF935}"/>
    <dgm:cxn modelId="{88AEF933-85AA-439A-97FF-C315C2C76ED9}" type="presOf" srcId="{92C0B1C7-C488-4AF7-BEA2-817AB36EDC49}" destId="{F89815BF-EED4-4721-85C4-FED137BE620D}" srcOrd="0" destOrd="0" presId="urn:microsoft.com/office/officeart/2005/8/layout/pyramid2"/>
    <dgm:cxn modelId="{43A7D83A-A1FF-4BFD-A77F-0225326B53E0}" type="presOf" srcId="{7AF517AB-36E8-47CA-900B-3CD4BB2D2E52}" destId="{F009AD59-F4B9-4FB0-AAE7-76A6ADA0801E}" srcOrd="0" destOrd="0" presId="urn:microsoft.com/office/officeart/2005/8/layout/pyramid2"/>
    <dgm:cxn modelId="{9FF1AC3F-1ADF-4FEF-AD6C-BEA81A4B62AB}" srcId="{5FAE2CAF-93CE-4EEA-8C67-C391DB33E1C4}" destId="{1048D8A3-BA32-4B6B-9580-11E8735FF5F6}" srcOrd="1" destOrd="0" parTransId="{5AFB30BD-C3E6-4B16-BBBD-E2FDA05AFBFD}" sibTransId="{3859C182-C6B8-4304-B2BC-169F9F2F4D79}"/>
    <dgm:cxn modelId="{8EAAB569-313D-4B53-B388-BF6CD9E2BE49}" type="presOf" srcId="{0B8BBDF6-E2C9-4EA0-991B-F6AB0B61A6BC}" destId="{6D69BB0B-ADCD-496C-A5A2-E230BE5E3B5B}" srcOrd="0" destOrd="0" presId="urn:microsoft.com/office/officeart/2005/8/layout/pyramid2"/>
    <dgm:cxn modelId="{5BC29D4B-A622-48E6-9479-DE75C0AE5EB1}" srcId="{5FAE2CAF-93CE-4EEA-8C67-C391DB33E1C4}" destId="{C26E6B1D-6F0A-4D6A-8682-467F491321B6}" srcOrd="3" destOrd="0" parTransId="{623099E7-ECBC-4218-861E-0F9E503C06CD}" sibTransId="{A8A0CDB3-70E9-44CA-B6DF-E298EF1C0404}"/>
    <dgm:cxn modelId="{FE82445A-1E48-4CE1-8854-E9EF84EE3EF8}" type="presOf" srcId="{5FAE2CAF-93CE-4EEA-8C67-C391DB33E1C4}" destId="{44A3EE7F-1BEB-4135-864B-994081337972}" srcOrd="0" destOrd="0" presId="urn:microsoft.com/office/officeart/2005/8/layout/pyramid2"/>
    <dgm:cxn modelId="{DAFA9C7F-2DBA-4F49-A86D-18CE559482E2}" type="presOf" srcId="{705A5CCB-DBBC-49B6-A66B-D7E805559410}" destId="{57FB2DA3-D8B9-46B9-A046-07DA85771CC2}" srcOrd="0" destOrd="0" presId="urn:microsoft.com/office/officeart/2005/8/layout/pyramid2"/>
    <dgm:cxn modelId="{277A1683-0753-40FE-85A5-0944261967DD}" srcId="{5FAE2CAF-93CE-4EEA-8C67-C391DB33E1C4}" destId="{8F2F7209-C429-4FF7-A185-79E63FA3184D}" srcOrd="4" destOrd="0" parTransId="{50EFEE68-6039-4350-9FDA-40B188B9D336}" sibTransId="{0130D1F9-8E14-4B05-A06D-9DE44059F918}"/>
    <dgm:cxn modelId="{82B03E9B-CD5D-46EC-B8C5-2B92CB74C471}" srcId="{5FAE2CAF-93CE-4EEA-8C67-C391DB33E1C4}" destId="{0B8BBDF6-E2C9-4EA0-991B-F6AB0B61A6BC}" srcOrd="6" destOrd="0" parTransId="{74A8D0F6-7EA5-42C9-B6DE-D9B2BF4C5A23}" sibTransId="{30E61C78-B3C1-44F3-A2C7-C345626A7EE7}"/>
    <dgm:cxn modelId="{9B55ECBE-C033-46D6-9DA3-1F5FA3A63EFA}" srcId="{5FAE2CAF-93CE-4EEA-8C67-C391DB33E1C4}" destId="{89556D7C-D7E6-427E-846A-1295594FF4E2}" srcOrd="0" destOrd="0" parTransId="{01F05279-0177-4F4F-A187-542D193139C4}" sibTransId="{2CD57765-8C07-485C-83C5-F378A5CB964D}"/>
    <dgm:cxn modelId="{990A27DF-D910-4008-9D0F-33569F92DF55}" type="presOf" srcId="{C26E6B1D-6F0A-4D6A-8682-467F491321B6}" destId="{9AEEE435-4AD2-44C8-8D2D-3269383203E3}" srcOrd="0" destOrd="0" presId="urn:microsoft.com/office/officeart/2005/8/layout/pyramid2"/>
    <dgm:cxn modelId="{C5118CF9-1555-470F-A449-2B3A7172E6F5}" type="presOf" srcId="{1048D8A3-BA32-4B6B-9580-11E8735FF5F6}" destId="{499966C1-1AC0-4A3A-8C10-2B279BC227F2}" srcOrd="0" destOrd="0" presId="urn:microsoft.com/office/officeart/2005/8/layout/pyramid2"/>
    <dgm:cxn modelId="{88CE2143-77E6-4ACD-905B-39D3420C30CD}" type="presParOf" srcId="{44A3EE7F-1BEB-4135-864B-994081337972}" destId="{085751B1-D109-4B9C-B7B9-5837B0C7E9F7}" srcOrd="0" destOrd="0" presId="urn:microsoft.com/office/officeart/2005/8/layout/pyramid2"/>
    <dgm:cxn modelId="{4A898B90-DA95-4208-98B0-2E8BF29535B1}" type="presParOf" srcId="{44A3EE7F-1BEB-4135-864B-994081337972}" destId="{B197CDE8-D952-465B-A9AB-93B0EC176146}" srcOrd="1" destOrd="0" presId="urn:microsoft.com/office/officeart/2005/8/layout/pyramid2"/>
    <dgm:cxn modelId="{690B4DE9-BF01-4A21-A0DC-490F1B2B9D3D}" type="presParOf" srcId="{B197CDE8-D952-465B-A9AB-93B0EC176146}" destId="{2185AE37-9717-45AD-84C7-9454757A9F93}" srcOrd="0" destOrd="0" presId="urn:microsoft.com/office/officeart/2005/8/layout/pyramid2"/>
    <dgm:cxn modelId="{F170A548-D9AB-4012-B10D-52679D7FA804}" type="presParOf" srcId="{B197CDE8-D952-465B-A9AB-93B0EC176146}" destId="{5A3F7BBD-CF33-44D8-9532-E015ACA7316A}" srcOrd="1" destOrd="0" presId="urn:microsoft.com/office/officeart/2005/8/layout/pyramid2"/>
    <dgm:cxn modelId="{C1D2287A-D8FF-4EFF-A583-A60C1E0AB029}" type="presParOf" srcId="{B197CDE8-D952-465B-A9AB-93B0EC176146}" destId="{499966C1-1AC0-4A3A-8C10-2B279BC227F2}" srcOrd="2" destOrd="0" presId="urn:microsoft.com/office/officeart/2005/8/layout/pyramid2"/>
    <dgm:cxn modelId="{56FE3293-CD9C-4701-B50E-9F125E58F5BD}" type="presParOf" srcId="{B197CDE8-D952-465B-A9AB-93B0EC176146}" destId="{E4B4106E-BE94-4C6C-BE90-B0DE22DEFB5A}" srcOrd="3" destOrd="0" presId="urn:microsoft.com/office/officeart/2005/8/layout/pyramid2"/>
    <dgm:cxn modelId="{0889B1BC-4F76-49BF-8B55-39B2C3059E30}" type="presParOf" srcId="{B197CDE8-D952-465B-A9AB-93B0EC176146}" destId="{F89815BF-EED4-4721-85C4-FED137BE620D}" srcOrd="4" destOrd="0" presId="urn:microsoft.com/office/officeart/2005/8/layout/pyramid2"/>
    <dgm:cxn modelId="{1FA04D58-9702-489C-BC97-97B41D3CE6A0}" type="presParOf" srcId="{B197CDE8-D952-465B-A9AB-93B0EC176146}" destId="{135086BE-FBF7-451D-81C4-B14F6EBE4D1F}" srcOrd="5" destOrd="0" presId="urn:microsoft.com/office/officeart/2005/8/layout/pyramid2"/>
    <dgm:cxn modelId="{43667DA1-5BF3-4EC5-A771-6C9D3A864ABF}" type="presParOf" srcId="{B197CDE8-D952-465B-A9AB-93B0EC176146}" destId="{9AEEE435-4AD2-44C8-8D2D-3269383203E3}" srcOrd="6" destOrd="0" presId="urn:microsoft.com/office/officeart/2005/8/layout/pyramid2"/>
    <dgm:cxn modelId="{22447916-ABE1-4874-8ABA-7621CB096034}" type="presParOf" srcId="{B197CDE8-D952-465B-A9AB-93B0EC176146}" destId="{151B0F1E-8CFB-4C88-BE27-E30AB0A33284}" srcOrd="7" destOrd="0" presId="urn:microsoft.com/office/officeart/2005/8/layout/pyramid2"/>
    <dgm:cxn modelId="{9F2D3B7F-A9FB-45F7-8210-F336A48667B2}" type="presParOf" srcId="{B197CDE8-D952-465B-A9AB-93B0EC176146}" destId="{6D6194CB-7428-41E1-9C42-CC7B8B3A3180}" srcOrd="8" destOrd="0" presId="urn:microsoft.com/office/officeart/2005/8/layout/pyramid2"/>
    <dgm:cxn modelId="{4DB273BB-3AF4-41DE-947A-5915F11CDADC}" type="presParOf" srcId="{B197CDE8-D952-465B-A9AB-93B0EC176146}" destId="{6E151B91-8EA3-4F8A-A3A9-D3B4F48942CD}" srcOrd="9" destOrd="0" presId="urn:microsoft.com/office/officeart/2005/8/layout/pyramid2"/>
    <dgm:cxn modelId="{93F5D987-77C7-4E49-9BED-D16548336EEC}" type="presParOf" srcId="{B197CDE8-D952-465B-A9AB-93B0EC176146}" destId="{57FB2DA3-D8B9-46B9-A046-07DA85771CC2}" srcOrd="10" destOrd="0" presId="urn:microsoft.com/office/officeart/2005/8/layout/pyramid2"/>
    <dgm:cxn modelId="{9E662E08-47C0-412D-961F-B32BB3A132A2}" type="presParOf" srcId="{B197CDE8-D952-465B-A9AB-93B0EC176146}" destId="{E7882774-2386-4CDE-8C2A-F9FC470F39D7}" srcOrd="11" destOrd="0" presId="urn:microsoft.com/office/officeart/2005/8/layout/pyramid2"/>
    <dgm:cxn modelId="{9FE7BAE6-C005-49B1-A618-FDB2B2D9A046}" type="presParOf" srcId="{B197CDE8-D952-465B-A9AB-93B0EC176146}" destId="{6D69BB0B-ADCD-496C-A5A2-E230BE5E3B5B}" srcOrd="12" destOrd="0" presId="urn:microsoft.com/office/officeart/2005/8/layout/pyramid2"/>
    <dgm:cxn modelId="{D917F236-448D-441D-93DB-826EB1E59191}" type="presParOf" srcId="{B197CDE8-D952-465B-A9AB-93B0EC176146}" destId="{0AD9A57F-F36D-40DA-9AFC-E26355D8A59A}" srcOrd="13" destOrd="0" presId="urn:microsoft.com/office/officeart/2005/8/layout/pyramid2"/>
    <dgm:cxn modelId="{CB7C6ECA-4731-4D5F-AD20-2089B6651861}" type="presParOf" srcId="{B197CDE8-D952-465B-A9AB-93B0EC176146}" destId="{F009AD59-F4B9-4FB0-AAE7-76A6ADA0801E}" srcOrd="14" destOrd="0" presId="urn:microsoft.com/office/officeart/2005/8/layout/pyramid2"/>
    <dgm:cxn modelId="{D64125E1-2164-4255-A870-3E9F14D8578E}" type="presParOf" srcId="{B197CDE8-D952-465B-A9AB-93B0EC176146}" destId="{2902BCB3-2B05-4A9B-AD02-8B33A21604F8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751B1-D109-4B9C-B7B9-5837B0C7E9F7}">
      <dsp:nvSpPr>
        <dsp:cNvPr id="0" name=""/>
        <dsp:cNvSpPr/>
      </dsp:nvSpPr>
      <dsp:spPr>
        <a:xfrm>
          <a:off x="1957096" y="0"/>
          <a:ext cx="4547657" cy="4547657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85AE37-9717-45AD-84C7-9454757A9F93}">
      <dsp:nvSpPr>
        <dsp:cNvPr id="0" name=""/>
        <dsp:cNvSpPr/>
      </dsp:nvSpPr>
      <dsp:spPr>
        <a:xfrm>
          <a:off x="4230925" y="455209"/>
          <a:ext cx="2955977" cy="4041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VITAMIN B1 THIAMIN</a:t>
          </a:r>
          <a:endParaRPr lang="en-IN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50653" y="474937"/>
        <a:ext cx="2916521" cy="364681"/>
      </dsp:txXfrm>
    </dsp:sp>
    <dsp:sp modelId="{499966C1-1AC0-4A3A-8C10-2B279BC227F2}">
      <dsp:nvSpPr>
        <dsp:cNvPr id="0" name=""/>
        <dsp:cNvSpPr/>
      </dsp:nvSpPr>
      <dsp:spPr>
        <a:xfrm>
          <a:off x="4230925" y="909864"/>
          <a:ext cx="2955977" cy="4041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VITAMIN B2 RIBOFLAVIN </a:t>
          </a:r>
          <a:endParaRPr lang="en-IN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50653" y="929592"/>
        <a:ext cx="2916521" cy="364681"/>
      </dsp:txXfrm>
    </dsp:sp>
    <dsp:sp modelId="{F89815BF-EED4-4721-85C4-FED137BE620D}">
      <dsp:nvSpPr>
        <dsp:cNvPr id="0" name=""/>
        <dsp:cNvSpPr/>
      </dsp:nvSpPr>
      <dsp:spPr>
        <a:xfrm>
          <a:off x="4230925" y="1364519"/>
          <a:ext cx="2955977" cy="4041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VITAMIN B3 NIACIN</a:t>
          </a:r>
          <a:endParaRPr lang="en-IN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50653" y="1384247"/>
        <a:ext cx="2916521" cy="364681"/>
      </dsp:txXfrm>
    </dsp:sp>
    <dsp:sp modelId="{9AEEE435-4AD2-44C8-8D2D-3269383203E3}">
      <dsp:nvSpPr>
        <dsp:cNvPr id="0" name=""/>
        <dsp:cNvSpPr/>
      </dsp:nvSpPr>
      <dsp:spPr>
        <a:xfrm>
          <a:off x="4230925" y="1819173"/>
          <a:ext cx="2955977" cy="4041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VITAMIN B5 PANTOTHENIC ACID</a:t>
          </a:r>
          <a:endParaRPr lang="en-IN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50653" y="1838901"/>
        <a:ext cx="2916521" cy="364681"/>
      </dsp:txXfrm>
    </dsp:sp>
    <dsp:sp modelId="{6D6194CB-7428-41E1-9C42-CC7B8B3A3180}">
      <dsp:nvSpPr>
        <dsp:cNvPr id="0" name=""/>
        <dsp:cNvSpPr/>
      </dsp:nvSpPr>
      <dsp:spPr>
        <a:xfrm>
          <a:off x="4230925" y="2273828"/>
          <a:ext cx="2955977" cy="4041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VITAMIN B6 </a:t>
          </a:r>
          <a:r>
            <a:rPr lang="en-IN" sz="14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PYRIDOXINE</a:t>
          </a:r>
          <a:endParaRPr lang="en-IN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50653" y="2293556"/>
        <a:ext cx="2916521" cy="364681"/>
      </dsp:txXfrm>
    </dsp:sp>
    <dsp:sp modelId="{57FB2DA3-D8B9-46B9-A046-07DA85771CC2}">
      <dsp:nvSpPr>
        <dsp:cNvPr id="0" name=""/>
        <dsp:cNvSpPr/>
      </dsp:nvSpPr>
      <dsp:spPr>
        <a:xfrm>
          <a:off x="4230925" y="2728483"/>
          <a:ext cx="2955977" cy="4041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VITAMIN B7 BIOTIN</a:t>
          </a:r>
          <a:endParaRPr lang="en-IN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50653" y="2748211"/>
        <a:ext cx="2916521" cy="364681"/>
      </dsp:txXfrm>
    </dsp:sp>
    <dsp:sp modelId="{6D69BB0B-ADCD-496C-A5A2-E230BE5E3B5B}">
      <dsp:nvSpPr>
        <dsp:cNvPr id="0" name=""/>
        <dsp:cNvSpPr/>
      </dsp:nvSpPr>
      <dsp:spPr>
        <a:xfrm>
          <a:off x="4230925" y="3183137"/>
          <a:ext cx="2955977" cy="4041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VITAMIN B9 FOLIC ACID</a:t>
          </a:r>
          <a:endParaRPr lang="en-IN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50653" y="3202865"/>
        <a:ext cx="2916521" cy="364681"/>
      </dsp:txXfrm>
    </dsp:sp>
    <dsp:sp modelId="{F009AD59-F4B9-4FB0-AAE7-76A6ADA0801E}">
      <dsp:nvSpPr>
        <dsp:cNvPr id="0" name=""/>
        <dsp:cNvSpPr/>
      </dsp:nvSpPr>
      <dsp:spPr>
        <a:xfrm>
          <a:off x="4230925" y="3637792"/>
          <a:ext cx="2955977" cy="4041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VITAMIN B12 </a:t>
          </a:r>
          <a:r>
            <a:rPr lang="en-IN" sz="14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COBALAMINS</a:t>
          </a: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IN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50653" y="3657520"/>
        <a:ext cx="2916521" cy="364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34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805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884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257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02753" y="2714449"/>
            <a:ext cx="6475751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SUBJECT : PHYSICAL EDUCATION</a:t>
            </a:r>
            <a:endParaRPr sz="1600" b="1" dirty="0">
              <a:solidFill>
                <a:srgbClr val="7030A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CHAPTER NUMBER: 2</a:t>
            </a:r>
            <a:endParaRPr sz="1600" b="1" dirty="0">
              <a:solidFill>
                <a:srgbClr val="7030A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" sz="16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CHAPTER NAME : </a:t>
            </a:r>
            <a:r>
              <a:rPr lang="en-IN" sz="1600" b="1" dirty="0">
                <a:solidFill>
                  <a:srgbClr val="7030A0"/>
                </a:solidFill>
                <a:latin typeface="Miriam Fixed" panose="020B0509050101010101" pitchFamily="49" charset="-79"/>
                <a:ea typeface="Calibri"/>
                <a:cs typeface="Miriam Fixed" panose="020B0509050101010101" pitchFamily="49" charset="-79"/>
                <a:sym typeface="Calibri"/>
              </a:rPr>
              <a:t>SPORTS &amp; NUTRITION</a:t>
            </a:r>
            <a:endParaRPr lang="en-IN" sz="1600" b="1" i="0" u="none" strike="noStrike" cap="none" dirty="0">
              <a:solidFill>
                <a:srgbClr val="7030A0"/>
              </a:solidFill>
              <a:latin typeface="Miriam Fixed" panose="020B0509050101010101" pitchFamily="49" charset="-79"/>
              <a:ea typeface="Calibri"/>
              <a:cs typeface="Miriam Fixed" panose="020B0509050101010101" pitchFamily="49" charset="-79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31176-3E3B-4823-868A-6C4462B7CA12}"/>
              </a:ext>
            </a:extLst>
          </p:cNvPr>
          <p:cNvSpPr txBox="1"/>
          <p:nvPr/>
        </p:nvSpPr>
        <p:spPr>
          <a:xfrm>
            <a:off x="0" y="995235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IN" sz="5400" b="1" i="0" u="none" strike="noStrike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WATER SOLUBLE VITAMINS</a:t>
            </a:r>
          </a:p>
        </p:txBody>
      </p:sp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75B06EBB-A29E-49C2-A87C-8B52A0180D7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53" y="71818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33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CF9321-6179-4D9D-8CCB-41D4C32C0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3" b="9088"/>
          <a:stretch/>
        </p:blipFill>
        <p:spPr>
          <a:xfrm>
            <a:off x="123899" y="624529"/>
            <a:ext cx="3947169" cy="4366221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C982F6-A09C-4C3C-99E0-5ECC3C2E34E9}"/>
              </a:ext>
            </a:extLst>
          </p:cNvPr>
          <p:cNvSpPr txBox="1"/>
          <p:nvPr/>
        </p:nvSpPr>
        <p:spPr>
          <a:xfrm>
            <a:off x="-183878" y="424109"/>
            <a:ext cx="615553" cy="4086481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SOLUBLE VITAMINS</a:t>
            </a:r>
            <a:endParaRPr lang="en-I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620CCF-A078-4192-A78F-82BC681DB70D}"/>
              </a:ext>
            </a:extLst>
          </p:cNvPr>
          <p:cNvSpPr txBox="1"/>
          <p:nvPr/>
        </p:nvSpPr>
        <p:spPr>
          <a:xfrm>
            <a:off x="4169044" y="725090"/>
            <a:ext cx="497495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VITAMIN B6 (PYRIDOXINE) </a:t>
            </a:r>
            <a:endParaRPr lang="en-IN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Vitamin B6 is a key factor in protein and glucose metabolism as well as in the formation of haemoglobin.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Haemoglobin is a component of red blood cells</a:t>
            </a:r>
            <a:r>
              <a:rPr lang="en-IN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(it carries oxygen).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It keeps our </a:t>
            </a:r>
            <a:r>
              <a:rPr lang="en-IN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immune system and nervous system healthy.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DEFICIENCY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Depression (sadness), dizziness (faintness), nausea (vomiting), sores in the mouth, etc.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Meat, fish, egg yolk, yeast, rice, wheat, etc.</a:t>
            </a:r>
            <a:endParaRPr lang="en-US" sz="1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oogle Shape;63;p14">
            <a:extLst>
              <a:ext uri="{FF2B5EF4-FFF2-40B4-BE49-F238E27FC236}">
                <a16:creationId xmlns:a16="http://schemas.microsoft.com/office/drawing/2014/main" id="{64A55092-33E1-4512-9456-6174A4BA33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5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B6DA42-4C44-4FA4-B006-C7B377986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99" y="577120"/>
            <a:ext cx="3612289" cy="4413629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EDE1E8-33AA-4C02-8359-D07382E3E1B4}"/>
              </a:ext>
            </a:extLst>
          </p:cNvPr>
          <p:cNvSpPr txBox="1"/>
          <p:nvPr/>
        </p:nvSpPr>
        <p:spPr>
          <a:xfrm>
            <a:off x="3736188" y="863590"/>
            <a:ext cx="52926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VITAMIN B7 (BIOTIN)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It helps release energy from carbohydrates and acid in the metabolism of fats, proteins.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Strengthens hair and nail, helps in the production of energy, and produces fatty acids and amino acids.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DEFICIENCY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Impaired growth, Hair loss, hallucinations, loss of appetite, muscle pain, conjunctivitis, etc.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Egg yolk, milk, fresh vegetables, yeast bread, cereals, etc.</a:t>
            </a:r>
            <a:endParaRPr lang="en-US" sz="1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B8D44C-8D15-4194-B234-89A923483140}"/>
              </a:ext>
            </a:extLst>
          </p:cNvPr>
          <p:cNvSpPr txBox="1"/>
          <p:nvPr/>
        </p:nvSpPr>
        <p:spPr>
          <a:xfrm>
            <a:off x="-183878" y="424109"/>
            <a:ext cx="615553" cy="4086481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SOLUBLE VITAMINS</a:t>
            </a:r>
            <a:endParaRPr lang="en-I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oogle Shape;63;p14">
            <a:extLst>
              <a:ext uri="{FF2B5EF4-FFF2-40B4-BE49-F238E27FC236}">
                <a16:creationId xmlns:a16="http://schemas.microsoft.com/office/drawing/2014/main" id="{BC5378AC-CBAA-4796-8E5D-0AE94DA484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27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4BECF8-3AC0-4906-91CA-E83C09D1D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8" b="9654"/>
          <a:stretch/>
        </p:blipFill>
        <p:spPr>
          <a:xfrm>
            <a:off x="123899" y="638507"/>
            <a:ext cx="3612289" cy="4352244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89E926-C9C4-445F-B363-6B918C7288AA}"/>
              </a:ext>
            </a:extLst>
          </p:cNvPr>
          <p:cNvSpPr txBox="1"/>
          <p:nvPr/>
        </p:nvSpPr>
        <p:spPr>
          <a:xfrm>
            <a:off x="3736188" y="863590"/>
            <a:ext cx="54319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VITAMIN B9 (FOLIC ACID)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It is tasteless, odourless, and yellow.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Simple cooking can destroy this vitamin.</a:t>
            </a: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It is very </a:t>
            </a:r>
            <a:r>
              <a:rPr lang="en-IN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 for reproduction.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It is helpful in </a:t>
            </a:r>
            <a:r>
              <a:rPr lang="en-IN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blood formation.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Helps for cell division and cell growth, helps for various body function.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DEFICIENCY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 of leucocytes, sensations of weakness, ulcer in the mouth, etc.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Yeast, spinach, liver, etc.</a:t>
            </a:r>
            <a:endParaRPr lang="en-US" sz="1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CB4A6-82CB-44D4-8630-28FA6CEB15CF}"/>
              </a:ext>
            </a:extLst>
          </p:cNvPr>
          <p:cNvSpPr txBox="1"/>
          <p:nvPr/>
        </p:nvSpPr>
        <p:spPr>
          <a:xfrm>
            <a:off x="-183878" y="424109"/>
            <a:ext cx="615553" cy="4086481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SOLUBLE VITAMINS</a:t>
            </a:r>
            <a:endParaRPr lang="en-I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4F3F4EC8-F1DA-469B-B0EF-65A58F690B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26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FABE75-FFA3-4066-972C-D24FE14C9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" b="9462"/>
          <a:stretch/>
        </p:blipFill>
        <p:spPr>
          <a:xfrm>
            <a:off x="123899" y="587268"/>
            <a:ext cx="3612289" cy="4403482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5F9B2C-B449-4732-B505-3DD14CD4DFB5}"/>
              </a:ext>
            </a:extLst>
          </p:cNvPr>
          <p:cNvSpPr txBox="1"/>
          <p:nvPr/>
        </p:nvSpPr>
        <p:spPr>
          <a:xfrm>
            <a:off x="3736188" y="1002089"/>
            <a:ext cx="526167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VITAMIN B12 (COBALAMIN)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Its colour is red.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It is destroyed if food is cooked for a longer time.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It is</a:t>
            </a: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 Helps in protein metabolism, production of normal red blood cells, and maintenance of the nervous system.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DEFICIENCY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Anemia, headache, balance problems, dizziness, etc.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Milk products, eggs, meat, fish, etc.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EA044F-689D-4F81-BA61-C9EBCCB4F861}"/>
              </a:ext>
            </a:extLst>
          </p:cNvPr>
          <p:cNvSpPr txBox="1"/>
          <p:nvPr/>
        </p:nvSpPr>
        <p:spPr>
          <a:xfrm>
            <a:off x="-183878" y="424109"/>
            <a:ext cx="615553" cy="4086481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SOLUBLE VITAMINS</a:t>
            </a:r>
            <a:endParaRPr lang="en-I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54966981-9D71-4CE5-8E50-9C5EA72810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80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4F1052-B50A-4958-8367-EF59B3D4B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87"/>
          <a:stretch/>
        </p:blipFill>
        <p:spPr>
          <a:xfrm>
            <a:off x="123899" y="592111"/>
            <a:ext cx="3612289" cy="4400214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0EDD3A-CFB6-4708-A6F5-5637DF2BA674}"/>
              </a:ext>
            </a:extLst>
          </p:cNvPr>
          <p:cNvSpPr txBox="1"/>
          <p:nvPr/>
        </p:nvSpPr>
        <p:spPr>
          <a:xfrm>
            <a:off x="3843579" y="1067989"/>
            <a:ext cx="503694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VITAMIN C (ASCORBIC ACID)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It is a water-soluble vitamin and cannot be stored in the body.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It is a white crystalline substance. (white colour)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Most plants and animals can produce their own vitamin C but humans cannot.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It is needed for </a:t>
            </a:r>
            <a:r>
              <a:rPr lang="en-IN" sz="1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 growth, development, and to heal wounds. </a:t>
            </a:r>
            <a:endParaRPr lang="en-I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DEFICIENCY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Scurvy, weakness, irritability, etc.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Amla, green chilies, and tomatoes (very high).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4A325C-4F6F-4C31-B826-65162060F47F}"/>
              </a:ext>
            </a:extLst>
          </p:cNvPr>
          <p:cNvSpPr txBox="1"/>
          <p:nvPr/>
        </p:nvSpPr>
        <p:spPr>
          <a:xfrm>
            <a:off x="-183878" y="424109"/>
            <a:ext cx="615553" cy="4086481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SOLUBLE VITAMINS</a:t>
            </a:r>
            <a:endParaRPr lang="en-I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oogle Shape;63;p14">
            <a:extLst>
              <a:ext uri="{FF2B5EF4-FFF2-40B4-BE49-F238E27FC236}">
                <a16:creationId xmlns:a16="http://schemas.microsoft.com/office/drawing/2014/main" id="{FA6024EB-DFB1-4C6D-B102-EE63705194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55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948FA2-A150-48DB-AEBF-23AE0092863F}"/>
              </a:ext>
            </a:extLst>
          </p:cNvPr>
          <p:cNvSpPr txBox="1"/>
          <p:nvPr/>
        </p:nvSpPr>
        <p:spPr>
          <a:xfrm>
            <a:off x="3140439" y="0"/>
            <a:ext cx="28631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VITAMIN B COMPLEX</a:t>
            </a:r>
            <a:endParaRPr lang="en-IN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B8CD704-5763-4BFE-831A-B1D198414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089920"/>
              </p:ext>
            </p:extLst>
          </p:nvPr>
        </p:nvGraphicFramePr>
        <p:xfrm>
          <a:off x="439415" y="946081"/>
          <a:ext cx="8132163" cy="45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446">
                  <a:extLst>
                    <a:ext uri="{9D8B030D-6E8A-4147-A177-3AD203B41FA5}">
                      <a16:colId xmlns:a16="http://schemas.microsoft.com/office/drawing/2014/main" val="1150150117"/>
                    </a:ext>
                  </a:extLst>
                </a:gridCol>
                <a:gridCol w="2137914">
                  <a:extLst>
                    <a:ext uri="{9D8B030D-6E8A-4147-A177-3AD203B41FA5}">
                      <a16:colId xmlns:a16="http://schemas.microsoft.com/office/drawing/2014/main" val="2055518600"/>
                    </a:ext>
                  </a:extLst>
                </a:gridCol>
                <a:gridCol w="1956217">
                  <a:extLst>
                    <a:ext uri="{9D8B030D-6E8A-4147-A177-3AD203B41FA5}">
                      <a16:colId xmlns:a16="http://schemas.microsoft.com/office/drawing/2014/main" val="4193965724"/>
                    </a:ext>
                  </a:extLst>
                </a:gridCol>
                <a:gridCol w="2915586">
                  <a:extLst>
                    <a:ext uri="{9D8B030D-6E8A-4147-A177-3AD203B41FA5}">
                      <a16:colId xmlns:a16="http://schemas.microsoft.com/office/drawing/2014/main" val="181372272"/>
                    </a:ext>
                  </a:extLst>
                </a:gridCol>
              </a:tblGrid>
              <a:tr h="4567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VITAMINS</a:t>
                      </a:r>
                      <a:endParaRPr lang="en-IN" sz="1400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SCIENTIFIC NAME</a:t>
                      </a:r>
                      <a:endParaRPr lang="en-IN" sz="1400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APPROX. DAILY VALUE</a:t>
                      </a:r>
                      <a:endParaRPr lang="en-IN" sz="1400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DEFICIENCY DISEASES</a:t>
                      </a:r>
                      <a:endParaRPr lang="en-IN" sz="1400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93905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AC7154-D29B-4DF0-BA3A-88E4B1C92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543436"/>
              </p:ext>
            </p:extLst>
          </p:nvPr>
        </p:nvGraphicFramePr>
        <p:xfrm>
          <a:off x="439415" y="4618764"/>
          <a:ext cx="813216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446">
                  <a:extLst>
                    <a:ext uri="{9D8B030D-6E8A-4147-A177-3AD203B41FA5}">
                      <a16:colId xmlns:a16="http://schemas.microsoft.com/office/drawing/2014/main" val="2712444947"/>
                    </a:ext>
                  </a:extLst>
                </a:gridCol>
                <a:gridCol w="2137914">
                  <a:extLst>
                    <a:ext uri="{9D8B030D-6E8A-4147-A177-3AD203B41FA5}">
                      <a16:colId xmlns:a16="http://schemas.microsoft.com/office/drawing/2014/main" val="842518003"/>
                    </a:ext>
                  </a:extLst>
                </a:gridCol>
                <a:gridCol w="1956217">
                  <a:extLst>
                    <a:ext uri="{9D8B030D-6E8A-4147-A177-3AD203B41FA5}">
                      <a16:colId xmlns:a16="http://schemas.microsoft.com/office/drawing/2014/main" val="4135815528"/>
                    </a:ext>
                  </a:extLst>
                </a:gridCol>
                <a:gridCol w="2915586">
                  <a:extLst>
                    <a:ext uri="{9D8B030D-6E8A-4147-A177-3AD203B41FA5}">
                      <a16:colId xmlns:a16="http://schemas.microsoft.com/office/drawing/2014/main" val="3102427276"/>
                    </a:ext>
                  </a:extLst>
                </a:gridCol>
              </a:tblGrid>
              <a:tr h="45670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B12</a:t>
                      </a:r>
                      <a:endParaRPr lang="en-IN" b="1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COBALAMINS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 mcg – for 14 years and above, 2.6 mcg for pregnant women</a:t>
                      </a:r>
                      <a:endParaRPr lang="en-IN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Anemia, headache, balance problems, dizziness, etc.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5875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DC71DE-69EF-4E2E-A09F-42E5E5152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181818"/>
              </p:ext>
            </p:extLst>
          </p:nvPr>
        </p:nvGraphicFramePr>
        <p:xfrm>
          <a:off x="439408" y="4158761"/>
          <a:ext cx="813216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446">
                  <a:extLst>
                    <a:ext uri="{9D8B030D-6E8A-4147-A177-3AD203B41FA5}">
                      <a16:colId xmlns:a16="http://schemas.microsoft.com/office/drawing/2014/main" val="3345893396"/>
                    </a:ext>
                  </a:extLst>
                </a:gridCol>
                <a:gridCol w="2137914">
                  <a:extLst>
                    <a:ext uri="{9D8B030D-6E8A-4147-A177-3AD203B41FA5}">
                      <a16:colId xmlns:a16="http://schemas.microsoft.com/office/drawing/2014/main" val="4204382106"/>
                    </a:ext>
                  </a:extLst>
                </a:gridCol>
                <a:gridCol w="1956217">
                  <a:extLst>
                    <a:ext uri="{9D8B030D-6E8A-4147-A177-3AD203B41FA5}">
                      <a16:colId xmlns:a16="http://schemas.microsoft.com/office/drawing/2014/main" val="2836882846"/>
                    </a:ext>
                  </a:extLst>
                </a:gridCol>
                <a:gridCol w="2915586">
                  <a:extLst>
                    <a:ext uri="{9D8B030D-6E8A-4147-A177-3AD203B41FA5}">
                      <a16:colId xmlns:a16="http://schemas.microsoft.com/office/drawing/2014/main" val="2877611811"/>
                    </a:ext>
                  </a:extLst>
                </a:gridCol>
              </a:tblGrid>
              <a:tr h="45670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B9</a:t>
                      </a:r>
                      <a:endParaRPr lang="en-IN" b="1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FOLIC ACID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 mcg</a:t>
                      </a:r>
                      <a:endParaRPr lang="en-IN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Loss of leucocytes, sensations of weakness, ulcer in the mouth, etc.</a:t>
                      </a:r>
                      <a:endParaRPr lang="en-IN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24179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16BE119-A8BE-478D-B3C2-6F225DD5E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631727"/>
              </p:ext>
            </p:extLst>
          </p:nvPr>
        </p:nvGraphicFramePr>
        <p:xfrm>
          <a:off x="439409" y="3697839"/>
          <a:ext cx="8132163" cy="45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446">
                  <a:extLst>
                    <a:ext uri="{9D8B030D-6E8A-4147-A177-3AD203B41FA5}">
                      <a16:colId xmlns:a16="http://schemas.microsoft.com/office/drawing/2014/main" val="2143452583"/>
                    </a:ext>
                  </a:extLst>
                </a:gridCol>
                <a:gridCol w="2137914">
                  <a:extLst>
                    <a:ext uri="{9D8B030D-6E8A-4147-A177-3AD203B41FA5}">
                      <a16:colId xmlns:a16="http://schemas.microsoft.com/office/drawing/2014/main" val="1847862878"/>
                    </a:ext>
                  </a:extLst>
                </a:gridCol>
                <a:gridCol w="1956217">
                  <a:extLst>
                    <a:ext uri="{9D8B030D-6E8A-4147-A177-3AD203B41FA5}">
                      <a16:colId xmlns:a16="http://schemas.microsoft.com/office/drawing/2014/main" val="188136201"/>
                    </a:ext>
                  </a:extLst>
                </a:gridCol>
                <a:gridCol w="2915586">
                  <a:extLst>
                    <a:ext uri="{9D8B030D-6E8A-4147-A177-3AD203B41FA5}">
                      <a16:colId xmlns:a16="http://schemas.microsoft.com/office/drawing/2014/main" val="577827937"/>
                    </a:ext>
                  </a:extLst>
                </a:gridCol>
              </a:tblGrid>
              <a:tr h="45670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B7</a:t>
                      </a:r>
                      <a:endParaRPr lang="en-IN" b="1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BIOTIN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mg</a:t>
                      </a:r>
                      <a:endParaRPr lang="en-IN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Impaired growth, Hair loss, hallucinations, loss of appetite, muscle pain, conjunctivitis, etc.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36990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648620D-1BB3-4A2B-A6BB-0822B300E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579381"/>
              </p:ext>
            </p:extLst>
          </p:nvPr>
        </p:nvGraphicFramePr>
        <p:xfrm>
          <a:off x="439415" y="3229489"/>
          <a:ext cx="813216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446">
                  <a:extLst>
                    <a:ext uri="{9D8B030D-6E8A-4147-A177-3AD203B41FA5}">
                      <a16:colId xmlns:a16="http://schemas.microsoft.com/office/drawing/2014/main" val="2286156427"/>
                    </a:ext>
                  </a:extLst>
                </a:gridCol>
                <a:gridCol w="2137914">
                  <a:extLst>
                    <a:ext uri="{9D8B030D-6E8A-4147-A177-3AD203B41FA5}">
                      <a16:colId xmlns:a16="http://schemas.microsoft.com/office/drawing/2014/main" val="2883218855"/>
                    </a:ext>
                  </a:extLst>
                </a:gridCol>
                <a:gridCol w="1956217">
                  <a:extLst>
                    <a:ext uri="{9D8B030D-6E8A-4147-A177-3AD203B41FA5}">
                      <a16:colId xmlns:a16="http://schemas.microsoft.com/office/drawing/2014/main" val="3981640310"/>
                    </a:ext>
                  </a:extLst>
                </a:gridCol>
                <a:gridCol w="2915586">
                  <a:extLst>
                    <a:ext uri="{9D8B030D-6E8A-4147-A177-3AD203B41FA5}">
                      <a16:colId xmlns:a16="http://schemas.microsoft.com/office/drawing/2014/main" val="1032319099"/>
                    </a:ext>
                  </a:extLst>
                </a:gridCol>
              </a:tblGrid>
              <a:tr h="45670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B6</a:t>
                      </a:r>
                      <a:endParaRPr lang="en-IN" b="1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PYRIDOXINE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mg</a:t>
                      </a:r>
                      <a:endParaRPr lang="en-IN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Depression (sadness), dizziness (faintness), nausea (vomiting), sores in the mouth, etc.</a:t>
                      </a:r>
                      <a:endParaRPr lang="en-IN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74406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6193005-4B09-4965-B969-78E2A0173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25126"/>
              </p:ext>
            </p:extLst>
          </p:nvPr>
        </p:nvGraphicFramePr>
        <p:xfrm>
          <a:off x="439415" y="2766071"/>
          <a:ext cx="813216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446">
                  <a:extLst>
                    <a:ext uri="{9D8B030D-6E8A-4147-A177-3AD203B41FA5}">
                      <a16:colId xmlns:a16="http://schemas.microsoft.com/office/drawing/2014/main" val="2479756340"/>
                    </a:ext>
                  </a:extLst>
                </a:gridCol>
                <a:gridCol w="2137914">
                  <a:extLst>
                    <a:ext uri="{9D8B030D-6E8A-4147-A177-3AD203B41FA5}">
                      <a16:colId xmlns:a16="http://schemas.microsoft.com/office/drawing/2014/main" val="1941005823"/>
                    </a:ext>
                  </a:extLst>
                </a:gridCol>
                <a:gridCol w="1956217">
                  <a:extLst>
                    <a:ext uri="{9D8B030D-6E8A-4147-A177-3AD203B41FA5}">
                      <a16:colId xmlns:a16="http://schemas.microsoft.com/office/drawing/2014/main" val="1542782990"/>
                    </a:ext>
                  </a:extLst>
                </a:gridCol>
                <a:gridCol w="2915586">
                  <a:extLst>
                    <a:ext uri="{9D8B030D-6E8A-4147-A177-3AD203B41FA5}">
                      <a16:colId xmlns:a16="http://schemas.microsoft.com/office/drawing/2014/main" val="652506582"/>
                    </a:ext>
                  </a:extLst>
                </a:gridCol>
              </a:tblGrid>
              <a:tr h="45670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B5</a:t>
                      </a:r>
                      <a:endParaRPr lang="en-IN" b="1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PANTOTHENIC ACID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mg</a:t>
                      </a:r>
                      <a:endParaRPr lang="en-IN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Insomnia, depression, fatigue, irritability, vomiting, stomach pain, etc.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59419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96F2C02-540A-440A-BAE7-E04E01E09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337399"/>
              </p:ext>
            </p:extLst>
          </p:nvPr>
        </p:nvGraphicFramePr>
        <p:xfrm>
          <a:off x="439410" y="2321712"/>
          <a:ext cx="813216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446">
                  <a:extLst>
                    <a:ext uri="{9D8B030D-6E8A-4147-A177-3AD203B41FA5}">
                      <a16:colId xmlns:a16="http://schemas.microsoft.com/office/drawing/2014/main" val="1949545568"/>
                    </a:ext>
                  </a:extLst>
                </a:gridCol>
                <a:gridCol w="2137914">
                  <a:extLst>
                    <a:ext uri="{9D8B030D-6E8A-4147-A177-3AD203B41FA5}">
                      <a16:colId xmlns:a16="http://schemas.microsoft.com/office/drawing/2014/main" val="1746457303"/>
                    </a:ext>
                  </a:extLst>
                </a:gridCol>
                <a:gridCol w="1956217">
                  <a:extLst>
                    <a:ext uri="{9D8B030D-6E8A-4147-A177-3AD203B41FA5}">
                      <a16:colId xmlns:a16="http://schemas.microsoft.com/office/drawing/2014/main" val="513496944"/>
                    </a:ext>
                  </a:extLst>
                </a:gridCol>
                <a:gridCol w="2915586">
                  <a:extLst>
                    <a:ext uri="{9D8B030D-6E8A-4147-A177-3AD203B41FA5}">
                      <a16:colId xmlns:a16="http://schemas.microsoft.com/office/drawing/2014/main" val="2981778069"/>
                    </a:ext>
                  </a:extLst>
                </a:gridCol>
              </a:tblGrid>
              <a:tr h="45670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  <a:endParaRPr lang="en-IN" b="1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NIACIN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mg</a:t>
                      </a:r>
                      <a:endParaRPr lang="en-IN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Pellagra, Symptoms – indigestion, fatigue, vomiting and depression.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90736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0EA4C92-B08C-48C9-A15E-7ADB18CDC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671539"/>
              </p:ext>
            </p:extLst>
          </p:nvPr>
        </p:nvGraphicFramePr>
        <p:xfrm>
          <a:off x="439411" y="1861709"/>
          <a:ext cx="813216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446">
                  <a:extLst>
                    <a:ext uri="{9D8B030D-6E8A-4147-A177-3AD203B41FA5}">
                      <a16:colId xmlns:a16="http://schemas.microsoft.com/office/drawing/2014/main" val="2708265364"/>
                    </a:ext>
                  </a:extLst>
                </a:gridCol>
                <a:gridCol w="2137914">
                  <a:extLst>
                    <a:ext uri="{9D8B030D-6E8A-4147-A177-3AD203B41FA5}">
                      <a16:colId xmlns:a16="http://schemas.microsoft.com/office/drawing/2014/main" val="1526786428"/>
                    </a:ext>
                  </a:extLst>
                </a:gridCol>
                <a:gridCol w="1956217">
                  <a:extLst>
                    <a:ext uri="{9D8B030D-6E8A-4147-A177-3AD203B41FA5}">
                      <a16:colId xmlns:a16="http://schemas.microsoft.com/office/drawing/2014/main" val="3969008221"/>
                    </a:ext>
                  </a:extLst>
                </a:gridCol>
                <a:gridCol w="2915586">
                  <a:extLst>
                    <a:ext uri="{9D8B030D-6E8A-4147-A177-3AD203B41FA5}">
                      <a16:colId xmlns:a16="http://schemas.microsoft.com/office/drawing/2014/main" val="908589180"/>
                    </a:ext>
                  </a:extLst>
                </a:gridCol>
              </a:tblGrid>
              <a:tr h="45670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  <a:endParaRPr lang="en-IN" b="1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RIBOFLAVIN 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 mg</a:t>
                      </a:r>
                      <a:endParaRPr lang="en-IN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Unhealthy skin, inflammation in eyes, decreases immunity power of WBC</a:t>
                      </a:r>
                      <a:endParaRPr lang="en-IN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8191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98BE661-8631-4618-AD07-79FE930F7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233810"/>
              </p:ext>
            </p:extLst>
          </p:nvPr>
        </p:nvGraphicFramePr>
        <p:xfrm>
          <a:off x="439415" y="1397229"/>
          <a:ext cx="813216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446">
                  <a:extLst>
                    <a:ext uri="{9D8B030D-6E8A-4147-A177-3AD203B41FA5}">
                      <a16:colId xmlns:a16="http://schemas.microsoft.com/office/drawing/2014/main" val="1625250577"/>
                    </a:ext>
                  </a:extLst>
                </a:gridCol>
                <a:gridCol w="2137914">
                  <a:extLst>
                    <a:ext uri="{9D8B030D-6E8A-4147-A177-3AD203B41FA5}">
                      <a16:colId xmlns:a16="http://schemas.microsoft.com/office/drawing/2014/main" val="1561756962"/>
                    </a:ext>
                  </a:extLst>
                </a:gridCol>
                <a:gridCol w="1956217">
                  <a:extLst>
                    <a:ext uri="{9D8B030D-6E8A-4147-A177-3AD203B41FA5}">
                      <a16:colId xmlns:a16="http://schemas.microsoft.com/office/drawing/2014/main" val="2962326341"/>
                    </a:ext>
                  </a:extLst>
                </a:gridCol>
                <a:gridCol w="2915586">
                  <a:extLst>
                    <a:ext uri="{9D8B030D-6E8A-4147-A177-3AD203B41FA5}">
                      <a16:colId xmlns:a16="http://schemas.microsoft.com/office/drawing/2014/main" val="1667887611"/>
                    </a:ext>
                  </a:extLst>
                </a:gridCol>
              </a:tblGrid>
              <a:tr h="45670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  <a:endParaRPr lang="en-IN" b="1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THIAMIN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 mg</a:t>
                      </a:r>
                      <a:endParaRPr lang="en-IN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‘beriberi’, constipation, irritation and anger.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88932"/>
                  </a:ext>
                </a:extLst>
              </a:tr>
            </a:tbl>
          </a:graphicData>
        </a:graphic>
      </p:graphicFrame>
      <p:pic>
        <p:nvPicPr>
          <p:cNvPr id="15" name="Google Shape;63;p14">
            <a:extLst>
              <a:ext uri="{FF2B5EF4-FFF2-40B4-BE49-F238E27FC236}">
                <a16:creationId xmlns:a16="http://schemas.microsoft.com/office/drawing/2014/main" id="{B9EF3AE3-C93D-4AA5-984B-C7F5E35629A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05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63;p14">
            <a:extLst>
              <a:ext uri="{FF2B5EF4-FFF2-40B4-BE49-F238E27FC236}">
                <a16:creationId xmlns:a16="http://schemas.microsoft.com/office/drawing/2014/main" id="{943B7ED7-1972-48A3-9738-50CE5DF59C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12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6A1837-0D13-4F20-9FAB-C89ED5EEF42E}"/>
              </a:ext>
            </a:extLst>
          </p:cNvPr>
          <p:cNvSpPr txBox="1"/>
          <p:nvPr/>
        </p:nvSpPr>
        <p:spPr>
          <a:xfrm>
            <a:off x="1635803" y="2"/>
            <a:ext cx="587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3100"/>
            </a:pPr>
            <a:r>
              <a:rPr lang="en-I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EXPECT TO LEARN? </a:t>
            </a:r>
            <a:endParaRPr lang="en-GB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BCE6AE11-7D42-4762-8C29-424AD8831F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44F68F-96AC-402F-B249-2E6458DFBF1D}"/>
              </a:ext>
            </a:extLst>
          </p:cNvPr>
          <p:cNvSpPr txBox="1"/>
          <p:nvPr/>
        </p:nvSpPr>
        <p:spPr>
          <a:xfrm>
            <a:off x="4060049" y="1107519"/>
            <a:ext cx="50839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"/>
              <a:defRPr/>
            </a:pPr>
            <a:r>
              <a:rPr lang="en-IN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We will be able to know about the ‘</a:t>
            </a:r>
            <a:r>
              <a:rPr lang="en-US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WATER SOLUBLE VITAMINS</a:t>
            </a:r>
            <a:r>
              <a:rPr lang="en-IN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’.</a:t>
            </a:r>
          </a:p>
          <a:p>
            <a:pPr marL="342900" indent="-342900" algn="just">
              <a:buFont typeface="Wingdings" panose="05000000000000000000" pitchFamily="2" charset="2"/>
              <a:buChar char=""/>
              <a:defRPr/>
            </a:pPr>
            <a:r>
              <a:rPr lang="en-IN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We will be familiar with the various types of vitamin C and B complex.</a:t>
            </a:r>
          </a:p>
        </p:txBody>
      </p:sp>
      <p:pic>
        <p:nvPicPr>
          <p:cNvPr id="9" name="Graphic 8" descr="Classroom">
            <a:extLst>
              <a:ext uri="{FF2B5EF4-FFF2-40B4-BE49-F238E27FC236}">
                <a16:creationId xmlns:a16="http://schemas.microsoft.com/office/drawing/2014/main" id="{2F863416-DC6A-4ACE-89E0-83D0E5814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142407"/>
            <a:ext cx="4557009" cy="500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1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CEE169-B562-4CF7-8B84-89F26F73D908}"/>
              </a:ext>
            </a:extLst>
          </p:cNvPr>
          <p:cNvSpPr txBox="1"/>
          <p:nvPr/>
        </p:nvSpPr>
        <p:spPr>
          <a:xfrm>
            <a:off x="3448592" y="0"/>
            <a:ext cx="36122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SOLUBLE VITAMINS</a:t>
            </a:r>
            <a:endParaRPr lang="en-IN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2A6DC0-08C8-4126-821E-380F8339E47B}"/>
              </a:ext>
            </a:extLst>
          </p:cNvPr>
          <p:cNvGraphicFramePr/>
          <p:nvPr/>
        </p:nvGraphicFramePr>
        <p:xfrm>
          <a:off x="0" y="461665"/>
          <a:ext cx="9143999" cy="454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C50E4F1-2F46-4C46-A512-6316141B3D49}"/>
              </a:ext>
            </a:extLst>
          </p:cNvPr>
          <p:cNvSpPr txBox="1"/>
          <p:nvPr/>
        </p:nvSpPr>
        <p:spPr>
          <a:xfrm>
            <a:off x="8466891" y="723070"/>
            <a:ext cx="677108" cy="369735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VITAMIN B COMPLEX</a:t>
            </a:r>
            <a:endParaRPr lang="en-IN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A1687A-733F-4D77-A4CC-C92F7E9DC4FC}"/>
              </a:ext>
            </a:extLst>
          </p:cNvPr>
          <p:cNvSpPr txBox="1"/>
          <p:nvPr/>
        </p:nvSpPr>
        <p:spPr>
          <a:xfrm>
            <a:off x="-1" y="246113"/>
            <a:ext cx="677108" cy="465127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VITAMIN C ASCORBIC ACID</a:t>
            </a:r>
            <a:endParaRPr lang="en-IN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52277080-8FAA-402F-B098-722D5AE1EA47}"/>
              </a:ext>
            </a:extLst>
          </p:cNvPr>
          <p:cNvCxnSpPr>
            <a:cxnSpLocks/>
          </p:cNvCxnSpPr>
          <p:nvPr/>
        </p:nvCxnSpPr>
        <p:spPr>
          <a:xfrm rot="5400000">
            <a:off x="353737" y="323376"/>
            <a:ext cx="2735490" cy="2088744"/>
          </a:xfrm>
          <a:prstGeom prst="bentConnector3">
            <a:avLst>
              <a:gd name="adj1" fmla="val 99969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05C58EBC-3742-4C7C-B16A-C64F898347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16304" y="727181"/>
            <a:ext cx="2735491" cy="1281131"/>
          </a:xfrm>
          <a:prstGeom prst="bentConnector3">
            <a:avLst>
              <a:gd name="adj1" fmla="val 99969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Google Shape;63;p14">
            <a:extLst>
              <a:ext uri="{FF2B5EF4-FFF2-40B4-BE49-F238E27FC236}">
                <a16:creationId xmlns:a16="http://schemas.microsoft.com/office/drawing/2014/main" id="{495E79C2-029A-40DD-B783-FB1ABBCD90A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73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6C289E-CA9C-4C24-82ED-F9A97F95B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590"/>
            <a:ext cx="3546282" cy="341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421287-9174-47A2-874F-A2E7E43001F8}"/>
              </a:ext>
            </a:extLst>
          </p:cNvPr>
          <p:cNvSpPr txBox="1"/>
          <p:nvPr/>
        </p:nvSpPr>
        <p:spPr>
          <a:xfrm>
            <a:off x="2765855" y="0"/>
            <a:ext cx="36122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SOLUBLE VITAMINS</a:t>
            </a:r>
            <a:endParaRPr lang="en-IN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0268AA-272E-4653-88BB-1AEFC29E3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716" y="863590"/>
            <a:ext cx="3546281" cy="3515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0F9BE2-B191-428D-95A7-C97EE30AEB25}"/>
              </a:ext>
            </a:extLst>
          </p:cNvPr>
          <p:cNvSpPr txBox="1"/>
          <p:nvPr/>
        </p:nvSpPr>
        <p:spPr>
          <a:xfrm>
            <a:off x="3908065" y="1248311"/>
            <a:ext cx="13278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</a:rPr>
              <a:t>&amp;</a:t>
            </a:r>
            <a:endParaRPr lang="en-IN" sz="16600" dirty="0">
              <a:solidFill>
                <a:srgbClr val="FF0000"/>
              </a:solidFill>
            </a:endParaRPr>
          </a:p>
        </p:txBody>
      </p:sp>
      <p:pic>
        <p:nvPicPr>
          <p:cNvPr id="10" name="Google Shape;63;p14">
            <a:extLst>
              <a:ext uri="{FF2B5EF4-FFF2-40B4-BE49-F238E27FC236}">
                <a16:creationId xmlns:a16="http://schemas.microsoft.com/office/drawing/2014/main" id="{8418E17A-4A19-4C68-B8C1-5B9EB0FBAE1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13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B3FED7-CBDC-4073-A497-F7CE08DBA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9" b="10381"/>
          <a:stretch/>
        </p:blipFill>
        <p:spPr>
          <a:xfrm>
            <a:off x="123899" y="548640"/>
            <a:ext cx="3442915" cy="4442110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70D1FF-4417-4C81-8C82-A761AAB9EAA9}"/>
              </a:ext>
            </a:extLst>
          </p:cNvPr>
          <p:cNvSpPr txBox="1"/>
          <p:nvPr/>
        </p:nvSpPr>
        <p:spPr>
          <a:xfrm>
            <a:off x="-183878" y="424109"/>
            <a:ext cx="615553" cy="4086481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SOLUBLE VITAMINS</a:t>
            </a:r>
            <a:endParaRPr lang="en-I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42576-3DAF-48FA-8392-857FD6464A2E}"/>
              </a:ext>
            </a:extLst>
          </p:cNvPr>
          <p:cNvSpPr txBox="1"/>
          <p:nvPr/>
        </p:nvSpPr>
        <p:spPr>
          <a:xfrm>
            <a:off x="3665349" y="784536"/>
            <a:ext cx="54786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VITAMIN B1 (THIAMIN)</a:t>
            </a:r>
            <a:r>
              <a:rPr lang="en-I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It is a </a:t>
            </a:r>
            <a:r>
              <a:rPr lang="en-IN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colourless</a:t>
            </a: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 vitamin.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Its taste is </a:t>
            </a:r>
            <a:r>
              <a:rPr lang="en-IN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salty.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Its smell is just like yeast.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It helps in </a:t>
            </a:r>
            <a:r>
              <a:rPr lang="en-IN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metabolising carbohydrates.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It helps in the efficiency of nerves and muscles.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It helps in the assimilation of vitamin A into our body.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It helps to </a:t>
            </a:r>
            <a:r>
              <a:rPr lang="en-IN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release energy from foods.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DEFICIENCY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‘beriberi’, constipation, irritation, and anger.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Wheat, groundnuts, green peas, orange, pig meat, etc.</a:t>
            </a:r>
          </a:p>
        </p:txBody>
      </p:sp>
      <p:pic>
        <p:nvPicPr>
          <p:cNvPr id="8" name="Google Shape;63;p14">
            <a:extLst>
              <a:ext uri="{FF2B5EF4-FFF2-40B4-BE49-F238E27FC236}">
                <a16:creationId xmlns:a16="http://schemas.microsoft.com/office/drawing/2014/main" id="{137099D6-072F-4DE3-A41A-3B361E6E11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40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D0B4A0-4230-4FF1-8DAF-2DA07FDB8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1" b="9002"/>
          <a:stretch/>
        </p:blipFill>
        <p:spPr>
          <a:xfrm>
            <a:off x="120259" y="548640"/>
            <a:ext cx="3612289" cy="4442110"/>
          </a:xfrm>
          <a:prstGeom prst="round2DiagRect">
            <a:avLst>
              <a:gd name="adj1" fmla="val 4547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6B4E49-5216-444E-971B-EFA5946C4016}"/>
              </a:ext>
            </a:extLst>
          </p:cNvPr>
          <p:cNvSpPr txBox="1"/>
          <p:nvPr/>
        </p:nvSpPr>
        <p:spPr>
          <a:xfrm>
            <a:off x="3764355" y="586591"/>
            <a:ext cx="541144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VITAMIN B2 (RIBOFLAVIN)</a:t>
            </a:r>
            <a:r>
              <a:rPr lang="en-I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It is </a:t>
            </a:r>
            <a:r>
              <a:rPr lang="en-IN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yellow</a:t>
            </a: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 in colour.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It is usually </a:t>
            </a:r>
            <a:r>
              <a:rPr lang="en-I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destroyed in sunlight and food cooking for a longer time.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It is essential to keep </a:t>
            </a:r>
            <a:r>
              <a:rPr lang="en-IN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eyes, nose, mouth, lips, and tongue in a healthy state.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helps to </a:t>
            </a:r>
            <a:r>
              <a:rPr lang="en-IN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from foods, promotes good vision, and healthy skin.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It also helps to </a:t>
            </a:r>
            <a:r>
              <a:rPr lang="en-IN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 RBC.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DEFICIENCY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Unhealthy skin, inflammation in eyes, decreases immunity power of WBC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Egg yolk, fish, wheat, green vegetables, etc.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F07BB-E5FF-4ADE-8C99-A32F6F4D4B93}"/>
              </a:ext>
            </a:extLst>
          </p:cNvPr>
          <p:cNvSpPr txBox="1"/>
          <p:nvPr/>
        </p:nvSpPr>
        <p:spPr>
          <a:xfrm>
            <a:off x="-183878" y="424109"/>
            <a:ext cx="615553" cy="4086481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SOLUBLE VITAMINS</a:t>
            </a:r>
            <a:endParaRPr lang="en-I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oogle Shape;63;p14">
            <a:extLst>
              <a:ext uri="{FF2B5EF4-FFF2-40B4-BE49-F238E27FC236}">
                <a16:creationId xmlns:a16="http://schemas.microsoft.com/office/drawing/2014/main" id="{D4235ED6-4F3E-4AB4-8AFA-0B1930EBD8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40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3D1AB2-6C4C-4669-9100-B020A8BD8BB2}"/>
              </a:ext>
            </a:extLst>
          </p:cNvPr>
          <p:cNvSpPr txBox="1"/>
          <p:nvPr/>
        </p:nvSpPr>
        <p:spPr>
          <a:xfrm>
            <a:off x="3200400" y="0"/>
            <a:ext cx="274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B0BDC-9D4B-48F4-A8E7-89E854408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87"/>
          <a:stretch/>
        </p:blipFill>
        <p:spPr>
          <a:xfrm>
            <a:off x="55659" y="1015139"/>
            <a:ext cx="4122295" cy="4049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8C8550-CD46-4F4C-BB83-81EA09910A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02"/>
          <a:stretch/>
        </p:blipFill>
        <p:spPr>
          <a:xfrm>
            <a:off x="5021705" y="975890"/>
            <a:ext cx="4122295" cy="4128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oogle Shape;63;p14">
            <a:extLst>
              <a:ext uri="{FF2B5EF4-FFF2-40B4-BE49-F238E27FC236}">
                <a16:creationId xmlns:a16="http://schemas.microsoft.com/office/drawing/2014/main" id="{DA3BCE26-CBA9-4B8C-AEEC-9532B6342A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23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22359B-C63D-418A-BC68-864ABEE48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99" y="308914"/>
            <a:ext cx="3777520" cy="4681836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7256CD-DF3F-4379-BAC2-6801AE5227BA}"/>
              </a:ext>
            </a:extLst>
          </p:cNvPr>
          <p:cNvSpPr txBox="1"/>
          <p:nvPr/>
        </p:nvSpPr>
        <p:spPr>
          <a:xfrm>
            <a:off x="-183878" y="424109"/>
            <a:ext cx="615553" cy="4086481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SOLUBLE VITAMINS</a:t>
            </a:r>
            <a:endParaRPr lang="en-I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246984-05C4-418F-B9AD-C1308698195D}"/>
              </a:ext>
            </a:extLst>
          </p:cNvPr>
          <p:cNvSpPr txBox="1"/>
          <p:nvPr/>
        </p:nvSpPr>
        <p:spPr>
          <a:xfrm>
            <a:off x="3760966" y="725090"/>
            <a:ext cx="538303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VITAMIN B3 (NIACIN)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It is a water-soluble vitamin.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Our body does not store it.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iacin helps to metabolise food and provides energy for the body.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It helps in </a:t>
            </a:r>
            <a:r>
              <a:rPr lang="en-IN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igestion, promoting normal appetite, healthy skin and nerves.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DEFICIENCY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Pellagra, Symptoms – indigestion, fatigue, vomiting, and depression.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Meat, fish, milk, eggs, nuts, green vegetables, beans, etc.</a:t>
            </a:r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8FEB8D70-D876-4365-90B3-4903C42072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47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20E7C0-E02B-488C-B37E-078434426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99" y="532736"/>
            <a:ext cx="3612290" cy="4495345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9FC0B3-DA6C-4896-8A51-8313099DB118}"/>
              </a:ext>
            </a:extLst>
          </p:cNvPr>
          <p:cNvSpPr txBox="1"/>
          <p:nvPr/>
        </p:nvSpPr>
        <p:spPr>
          <a:xfrm>
            <a:off x="-183878" y="424109"/>
            <a:ext cx="615553" cy="4086481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SOLUBLE VITAMINS</a:t>
            </a:r>
            <a:endParaRPr lang="en-I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20FD21-C86F-4285-91B4-4F92A6CDD918}"/>
              </a:ext>
            </a:extLst>
          </p:cNvPr>
          <p:cNvSpPr txBox="1"/>
          <p:nvPr/>
        </p:nvSpPr>
        <p:spPr>
          <a:xfrm>
            <a:off x="3736188" y="863590"/>
            <a:ext cx="540781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VITAMIN B5(PANTOTHENIC ACID)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It is necessary for making blood cells.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It helps in the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breakdown of fats and carbohydrates for energy.</a:t>
            </a:r>
            <a:endParaRPr lang="en-US" sz="1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Helps in the production of hormone and cholesterol.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DEFICIENCY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Insomnia, depression, fatigue, irritability, vomiting, stomach pain, etc.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Meat, fish, whole grains, egg, yolk, milk products and soybeans, etc.</a:t>
            </a:r>
            <a:endParaRPr lang="en-US" sz="1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oogle Shape;63;p14">
            <a:extLst>
              <a:ext uri="{FF2B5EF4-FFF2-40B4-BE49-F238E27FC236}">
                <a16:creationId xmlns:a16="http://schemas.microsoft.com/office/drawing/2014/main" id="{2C8CF2F1-3D2D-46B9-BB59-43F4ADBE2B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83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1003</Words>
  <Application>Microsoft Office PowerPoint</Application>
  <PresentationFormat>On-screen Show (16:9)</PresentationFormat>
  <Paragraphs>150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Miriam Fixed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MR JOY</cp:lastModifiedBy>
  <cp:revision>377</cp:revision>
  <dcterms:created xsi:type="dcterms:W3CDTF">2020-06-30T04:50:41Z</dcterms:created>
  <dcterms:modified xsi:type="dcterms:W3CDTF">2021-12-18T15:12:25Z</dcterms:modified>
</cp:coreProperties>
</file>