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308" r:id="rId2"/>
    <p:sldId id="354" r:id="rId3"/>
    <p:sldId id="271" r:id="rId4"/>
    <p:sldId id="357" r:id="rId5"/>
    <p:sldId id="310" r:id="rId6"/>
    <p:sldId id="272" r:id="rId7"/>
    <p:sldId id="311" r:id="rId8"/>
    <p:sldId id="312" r:id="rId9"/>
    <p:sldId id="315" r:id="rId10"/>
    <p:sldId id="316" r:id="rId11"/>
    <p:sldId id="317" r:id="rId12"/>
    <p:sldId id="313" r:id="rId13"/>
    <p:sldId id="318" r:id="rId14"/>
    <p:sldId id="319" r:id="rId15"/>
    <p:sldId id="320" r:id="rId16"/>
    <p:sldId id="314" r:id="rId17"/>
    <p:sldId id="321" r:id="rId18"/>
    <p:sldId id="322" r:id="rId19"/>
    <p:sldId id="323" r:id="rId20"/>
    <p:sldId id="401" r:id="rId21"/>
    <p:sldId id="353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3955" autoAdjust="0"/>
  </p:normalViewPr>
  <p:slideViewPr>
    <p:cSldViewPr>
      <p:cViewPr varScale="1">
        <p:scale>
          <a:sx n="62" d="100"/>
          <a:sy n="62" d="100"/>
        </p:scale>
        <p:origin x="78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B4B16-9779-4295-8C30-A62B2C3CB021}" type="doc">
      <dgm:prSet loTypeId="urn:microsoft.com/office/officeart/2005/8/layout/cycle6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10349AA-37DA-4099-8731-9F85186B84C4}">
      <dgm:prSet phldrT="[Text]" custT="1"/>
      <dgm:spPr/>
      <dgm:t>
        <a:bodyPr/>
        <a:lstStyle/>
        <a:p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SPINAL CURVATURE</a:t>
          </a:r>
        </a:p>
      </dgm:t>
    </dgm:pt>
    <dgm:pt modelId="{12AA908C-0B51-4FE5-A848-F179BE9960B7}" type="parTrans" cxnId="{32290C74-67C6-47CC-A54A-919BD344C219}">
      <dgm:prSet/>
      <dgm:spPr/>
      <dgm:t>
        <a:bodyPr/>
        <a:lstStyle/>
        <a:p>
          <a:endParaRPr lang="en-US"/>
        </a:p>
      </dgm:t>
    </dgm:pt>
    <dgm:pt modelId="{DC47993F-6EB6-42E7-ADD7-8FBF58678FD0}" type="sibTrans" cxnId="{32290C74-67C6-47CC-A54A-919BD344C219}">
      <dgm:prSet/>
      <dgm:spPr/>
      <dgm:t>
        <a:bodyPr/>
        <a:lstStyle/>
        <a:p>
          <a:endParaRPr lang="en-US"/>
        </a:p>
      </dgm:t>
    </dgm:pt>
    <dgm:pt modelId="{DF681C6F-3C76-4FBD-AF46-DC812CC4BEEB}">
      <dgm:prSet phldrT="[Text]" custT="1"/>
      <dgm:spPr/>
      <dgm:t>
        <a:bodyPr/>
        <a:lstStyle/>
        <a:p>
          <a:r>
            <a:rPr lang="en-US" sz="2000" b="1">
              <a:latin typeface="Cambria" panose="02040503050406030204" pitchFamily="18" charset="0"/>
              <a:ea typeface="Cambria" panose="02040503050406030204" pitchFamily="18" charset="0"/>
            </a:rPr>
            <a:t>FLATFOOT</a:t>
          </a:r>
          <a:endParaRPr lang="en-US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9BFC762-8712-47A4-A14A-9117099CFED1}" type="parTrans" cxnId="{E344CFB0-394A-42E8-B440-4F23FFAF3C8E}">
      <dgm:prSet/>
      <dgm:spPr/>
      <dgm:t>
        <a:bodyPr/>
        <a:lstStyle/>
        <a:p>
          <a:endParaRPr lang="en-US"/>
        </a:p>
      </dgm:t>
    </dgm:pt>
    <dgm:pt modelId="{BD1D535C-991D-462E-8BB8-DCE27D881321}" type="sibTrans" cxnId="{E344CFB0-394A-42E8-B440-4F23FFAF3C8E}">
      <dgm:prSet/>
      <dgm:spPr/>
      <dgm:t>
        <a:bodyPr/>
        <a:lstStyle/>
        <a:p>
          <a:endParaRPr lang="en-US"/>
        </a:p>
      </dgm:t>
    </dgm:pt>
    <dgm:pt modelId="{4B2FE5E4-946A-4114-90FC-A57452C00134}">
      <dgm:prSet phldrT="[Text]" custT="1"/>
      <dgm:spPr/>
      <dgm:t>
        <a:bodyPr/>
        <a:lstStyle/>
        <a:p>
          <a:r>
            <a:rPr lang="en-US" sz="2000" b="1">
              <a:latin typeface="Cambria" panose="02040503050406030204" pitchFamily="18" charset="0"/>
              <a:ea typeface="Cambria" panose="02040503050406030204" pitchFamily="18" charset="0"/>
            </a:rPr>
            <a:t>KNOCK-KNEES</a:t>
          </a:r>
          <a:endParaRPr lang="en-US" sz="20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218A4B1-9FAF-478A-897F-36C946CE7CA0}" type="parTrans" cxnId="{46EBF7B5-007A-4638-B408-C1BAA09C03FC}">
      <dgm:prSet/>
      <dgm:spPr/>
      <dgm:t>
        <a:bodyPr/>
        <a:lstStyle/>
        <a:p>
          <a:endParaRPr lang="en-US"/>
        </a:p>
      </dgm:t>
    </dgm:pt>
    <dgm:pt modelId="{FED1BB78-42E3-4863-8CBE-748E690768DE}" type="sibTrans" cxnId="{46EBF7B5-007A-4638-B408-C1BAA09C03FC}">
      <dgm:prSet/>
      <dgm:spPr/>
      <dgm:t>
        <a:bodyPr/>
        <a:lstStyle/>
        <a:p>
          <a:endParaRPr lang="en-US"/>
        </a:p>
      </dgm:t>
    </dgm:pt>
    <dgm:pt modelId="{E7115DCB-8E17-4905-AA0E-82F42484D9D5}">
      <dgm:prSet phldrT="[Text]" custT="1"/>
      <dgm:spPr/>
      <dgm:t>
        <a:bodyPr/>
        <a:lstStyle/>
        <a:p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BOW LEGS</a:t>
          </a:r>
        </a:p>
      </dgm:t>
    </dgm:pt>
    <dgm:pt modelId="{41DDCFD9-85BC-4621-9E80-E09A1006988D}" type="parTrans" cxnId="{4267C50D-11FC-42D9-9D54-02AFAA51FCA3}">
      <dgm:prSet/>
      <dgm:spPr/>
      <dgm:t>
        <a:bodyPr/>
        <a:lstStyle/>
        <a:p>
          <a:endParaRPr lang="en-US"/>
        </a:p>
      </dgm:t>
    </dgm:pt>
    <dgm:pt modelId="{73E47E22-EC6A-4CE5-92B0-CF998EA2DE0F}" type="sibTrans" cxnId="{4267C50D-11FC-42D9-9D54-02AFAA51FCA3}">
      <dgm:prSet/>
      <dgm:spPr/>
      <dgm:t>
        <a:bodyPr/>
        <a:lstStyle/>
        <a:p>
          <a:endParaRPr lang="en-US"/>
        </a:p>
      </dgm:t>
    </dgm:pt>
    <dgm:pt modelId="{ACB47E31-2B97-4102-A4A0-2A8BB39A9520}">
      <dgm:prSet phldrT="[Text]" custT="1"/>
      <dgm:spPr/>
      <dgm:t>
        <a:bodyPr/>
        <a:lstStyle/>
        <a:p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ROUND SHOULDERS</a:t>
          </a:r>
        </a:p>
      </dgm:t>
    </dgm:pt>
    <dgm:pt modelId="{263105E2-0122-40EB-ACE1-0B82FC2BB309}" type="parTrans" cxnId="{06EDA7EC-DE2D-4758-A7C6-A11C92FD3947}">
      <dgm:prSet/>
      <dgm:spPr/>
      <dgm:t>
        <a:bodyPr/>
        <a:lstStyle/>
        <a:p>
          <a:endParaRPr lang="en-US"/>
        </a:p>
      </dgm:t>
    </dgm:pt>
    <dgm:pt modelId="{37809960-08D4-4033-9056-0A41EC3E1887}" type="sibTrans" cxnId="{06EDA7EC-DE2D-4758-A7C6-A11C92FD3947}">
      <dgm:prSet/>
      <dgm:spPr/>
      <dgm:t>
        <a:bodyPr/>
        <a:lstStyle/>
        <a:p>
          <a:endParaRPr lang="en-US"/>
        </a:p>
      </dgm:t>
    </dgm:pt>
    <dgm:pt modelId="{78E06A68-A8B5-49FA-837C-433542BCDE91}" type="pres">
      <dgm:prSet presAssocID="{A18B4B16-9779-4295-8C30-A62B2C3CB021}" presName="cycle" presStyleCnt="0">
        <dgm:presLayoutVars>
          <dgm:dir/>
          <dgm:resizeHandles val="exact"/>
        </dgm:presLayoutVars>
      </dgm:prSet>
      <dgm:spPr/>
    </dgm:pt>
    <dgm:pt modelId="{148A04F1-57B0-482F-9172-207CA4C0ACA0}" type="pres">
      <dgm:prSet presAssocID="{710349AA-37DA-4099-8731-9F85186B84C4}" presName="node" presStyleLbl="node1" presStyleIdx="0" presStyleCnt="5">
        <dgm:presLayoutVars>
          <dgm:bulletEnabled val="1"/>
        </dgm:presLayoutVars>
      </dgm:prSet>
      <dgm:spPr/>
    </dgm:pt>
    <dgm:pt modelId="{9BB9C919-2304-4C07-8F75-739760C0E7C5}" type="pres">
      <dgm:prSet presAssocID="{710349AA-37DA-4099-8731-9F85186B84C4}" presName="spNode" presStyleCnt="0"/>
      <dgm:spPr/>
    </dgm:pt>
    <dgm:pt modelId="{51AB38E2-9E1D-46CC-AF7E-30D7A5B41F11}" type="pres">
      <dgm:prSet presAssocID="{DC47993F-6EB6-42E7-ADD7-8FBF58678FD0}" presName="sibTrans" presStyleLbl="sibTrans1D1" presStyleIdx="0" presStyleCnt="5"/>
      <dgm:spPr/>
    </dgm:pt>
    <dgm:pt modelId="{5AF6CA64-A504-4E91-988B-31C7E4F9EECC}" type="pres">
      <dgm:prSet presAssocID="{DF681C6F-3C76-4FBD-AF46-DC812CC4BEEB}" presName="node" presStyleLbl="node1" presStyleIdx="1" presStyleCnt="5">
        <dgm:presLayoutVars>
          <dgm:bulletEnabled val="1"/>
        </dgm:presLayoutVars>
      </dgm:prSet>
      <dgm:spPr/>
    </dgm:pt>
    <dgm:pt modelId="{9772D466-F838-4908-B637-4ADD315E009E}" type="pres">
      <dgm:prSet presAssocID="{DF681C6F-3C76-4FBD-AF46-DC812CC4BEEB}" presName="spNode" presStyleCnt="0"/>
      <dgm:spPr/>
    </dgm:pt>
    <dgm:pt modelId="{B2656407-83A6-477B-BE99-F3C64D710F4D}" type="pres">
      <dgm:prSet presAssocID="{BD1D535C-991D-462E-8BB8-DCE27D881321}" presName="sibTrans" presStyleLbl="sibTrans1D1" presStyleIdx="1" presStyleCnt="5"/>
      <dgm:spPr/>
    </dgm:pt>
    <dgm:pt modelId="{5D83DE78-4B4D-4DED-9050-80157BDF022E}" type="pres">
      <dgm:prSet presAssocID="{4B2FE5E4-946A-4114-90FC-A57452C00134}" presName="node" presStyleLbl="node1" presStyleIdx="2" presStyleCnt="5">
        <dgm:presLayoutVars>
          <dgm:bulletEnabled val="1"/>
        </dgm:presLayoutVars>
      </dgm:prSet>
      <dgm:spPr/>
    </dgm:pt>
    <dgm:pt modelId="{DDE671A2-5396-454F-8C1D-F0FCFAFCDADC}" type="pres">
      <dgm:prSet presAssocID="{4B2FE5E4-946A-4114-90FC-A57452C00134}" presName="spNode" presStyleCnt="0"/>
      <dgm:spPr/>
    </dgm:pt>
    <dgm:pt modelId="{125BFF90-951F-406A-9851-46950CB65099}" type="pres">
      <dgm:prSet presAssocID="{FED1BB78-42E3-4863-8CBE-748E690768DE}" presName="sibTrans" presStyleLbl="sibTrans1D1" presStyleIdx="2" presStyleCnt="5"/>
      <dgm:spPr/>
    </dgm:pt>
    <dgm:pt modelId="{637DEEDE-31FA-4A72-95E2-62AECC5F1949}" type="pres">
      <dgm:prSet presAssocID="{E7115DCB-8E17-4905-AA0E-82F42484D9D5}" presName="node" presStyleLbl="node1" presStyleIdx="3" presStyleCnt="5">
        <dgm:presLayoutVars>
          <dgm:bulletEnabled val="1"/>
        </dgm:presLayoutVars>
      </dgm:prSet>
      <dgm:spPr/>
    </dgm:pt>
    <dgm:pt modelId="{C7A902FE-DAE1-4BC8-9563-270195ADAD96}" type="pres">
      <dgm:prSet presAssocID="{E7115DCB-8E17-4905-AA0E-82F42484D9D5}" presName="spNode" presStyleCnt="0"/>
      <dgm:spPr/>
    </dgm:pt>
    <dgm:pt modelId="{2818B68A-B285-480E-BEBE-3090219CD658}" type="pres">
      <dgm:prSet presAssocID="{73E47E22-EC6A-4CE5-92B0-CF998EA2DE0F}" presName="sibTrans" presStyleLbl="sibTrans1D1" presStyleIdx="3" presStyleCnt="5"/>
      <dgm:spPr/>
    </dgm:pt>
    <dgm:pt modelId="{C914822E-2097-4F69-ADFA-9211C0F1B549}" type="pres">
      <dgm:prSet presAssocID="{ACB47E31-2B97-4102-A4A0-2A8BB39A9520}" presName="node" presStyleLbl="node1" presStyleIdx="4" presStyleCnt="5">
        <dgm:presLayoutVars>
          <dgm:bulletEnabled val="1"/>
        </dgm:presLayoutVars>
      </dgm:prSet>
      <dgm:spPr/>
    </dgm:pt>
    <dgm:pt modelId="{F85C406B-28C5-4FC1-83DA-EF0B6788CE71}" type="pres">
      <dgm:prSet presAssocID="{ACB47E31-2B97-4102-A4A0-2A8BB39A9520}" presName="spNode" presStyleCnt="0"/>
      <dgm:spPr/>
    </dgm:pt>
    <dgm:pt modelId="{7013CBC1-62D6-4110-9D10-AC8BDC13BBC9}" type="pres">
      <dgm:prSet presAssocID="{37809960-08D4-4033-9056-0A41EC3E1887}" presName="sibTrans" presStyleLbl="sibTrans1D1" presStyleIdx="4" presStyleCnt="5"/>
      <dgm:spPr/>
    </dgm:pt>
  </dgm:ptLst>
  <dgm:cxnLst>
    <dgm:cxn modelId="{3B85D809-4F34-4362-9D38-6C0357904AEB}" type="presOf" srcId="{DF681C6F-3C76-4FBD-AF46-DC812CC4BEEB}" destId="{5AF6CA64-A504-4E91-988B-31C7E4F9EECC}" srcOrd="0" destOrd="0" presId="urn:microsoft.com/office/officeart/2005/8/layout/cycle6"/>
    <dgm:cxn modelId="{4E9D310A-3492-4F1A-ABAA-18D39A43AA99}" type="presOf" srcId="{ACB47E31-2B97-4102-A4A0-2A8BB39A9520}" destId="{C914822E-2097-4F69-ADFA-9211C0F1B549}" srcOrd="0" destOrd="0" presId="urn:microsoft.com/office/officeart/2005/8/layout/cycle6"/>
    <dgm:cxn modelId="{4267C50D-11FC-42D9-9D54-02AFAA51FCA3}" srcId="{A18B4B16-9779-4295-8C30-A62B2C3CB021}" destId="{E7115DCB-8E17-4905-AA0E-82F42484D9D5}" srcOrd="3" destOrd="0" parTransId="{41DDCFD9-85BC-4621-9E80-E09A1006988D}" sibTransId="{73E47E22-EC6A-4CE5-92B0-CF998EA2DE0F}"/>
    <dgm:cxn modelId="{B8444B20-C214-49C3-878C-1C7445987814}" type="presOf" srcId="{A18B4B16-9779-4295-8C30-A62B2C3CB021}" destId="{78E06A68-A8B5-49FA-837C-433542BCDE91}" srcOrd="0" destOrd="0" presId="urn:microsoft.com/office/officeart/2005/8/layout/cycle6"/>
    <dgm:cxn modelId="{D6E4993B-DEDE-467D-B5C5-A8439B290C05}" type="presOf" srcId="{DC47993F-6EB6-42E7-ADD7-8FBF58678FD0}" destId="{51AB38E2-9E1D-46CC-AF7E-30D7A5B41F11}" srcOrd="0" destOrd="0" presId="urn:microsoft.com/office/officeart/2005/8/layout/cycle6"/>
    <dgm:cxn modelId="{835FA153-F74D-49ED-9827-F2F47A37340C}" type="presOf" srcId="{FED1BB78-42E3-4863-8CBE-748E690768DE}" destId="{125BFF90-951F-406A-9851-46950CB65099}" srcOrd="0" destOrd="0" presId="urn:microsoft.com/office/officeart/2005/8/layout/cycle6"/>
    <dgm:cxn modelId="{32290C74-67C6-47CC-A54A-919BD344C219}" srcId="{A18B4B16-9779-4295-8C30-A62B2C3CB021}" destId="{710349AA-37DA-4099-8731-9F85186B84C4}" srcOrd="0" destOrd="0" parTransId="{12AA908C-0B51-4FE5-A848-F179BE9960B7}" sibTransId="{DC47993F-6EB6-42E7-ADD7-8FBF58678FD0}"/>
    <dgm:cxn modelId="{36EAD579-D63F-47AF-8739-3D6A9BF27BBB}" type="presOf" srcId="{4B2FE5E4-946A-4114-90FC-A57452C00134}" destId="{5D83DE78-4B4D-4DED-9050-80157BDF022E}" srcOrd="0" destOrd="0" presId="urn:microsoft.com/office/officeart/2005/8/layout/cycle6"/>
    <dgm:cxn modelId="{77C83D84-8A2B-402E-B579-4791C3218D62}" type="presOf" srcId="{710349AA-37DA-4099-8731-9F85186B84C4}" destId="{148A04F1-57B0-482F-9172-207CA4C0ACA0}" srcOrd="0" destOrd="0" presId="urn:microsoft.com/office/officeart/2005/8/layout/cycle6"/>
    <dgm:cxn modelId="{6B498D8B-7508-4A85-B199-C9391746E750}" type="presOf" srcId="{73E47E22-EC6A-4CE5-92B0-CF998EA2DE0F}" destId="{2818B68A-B285-480E-BEBE-3090219CD658}" srcOrd="0" destOrd="0" presId="urn:microsoft.com/office/officeart/2005/8/layout/cycle6"/>
    <dgm:cxn modelId="{816D938E-76DC-448E-972C-AA3428FCC5E5}" type="presOf" srcId="{E7115DCB-8E17-4905-AA0E-82F42484D9D5}" destId="{637DEEDE-31FA-4A72-95E2-62AECC5F1949}" srcOrd="0" destOrd="0" presId="urn:microsoft.com/office/officeart/2005/8/layout/cycle6"/>
    <dgm:cxn modelId="{E344CFB0-394A-42E8-B440-4F23FFAF3C8E}" srcId="{A18B4B16-9779-4295-8C30-A62B2C3CB021}" destId="{DF681C6F-3C76-4FBD-AF46-DC812CC4BEEB}" srcOrd="1" destOrd="0" parTransId="{49BFC762-8712-47A4-A14A-9117099CFED1}" sibTransId="{BD1D535C-991D-462E-8BB8-DCE27D881321}"/>
    <dgm:cxn modelId="{46EBF7B5-007A-4638-B408-C1BAA09C03FC}" srcId="{A18B4B16-9779-4295-8C30-A62B2C3CB021}" destId="{4B2FE5E4-946A-4114-90FC-A57452C00134}" srcOrd="2" destOrd="0" parTransId="{1218A4B1-9FAF-478A-897F-36C946CE7CA0}" sibTransId="{FED1BB78-42E3-4863-8CBE-748E690768DE}"/>
    <dgm:cxn modelId="{6E074EDE-7F43-4EA5-952C-75F0E663A404}" type="presOf" srcId="{37809960-08D4-4033-9056-0A41EC3E1887}" destId="{7013CBC1-62D6-4110-9D10-AC8BDC13BBC9}" srcOrd="0" destOrd="0" presId="urn:microsoft.com/office/officeart/2005/8/layout/cycle6"/>
    <dgm:cxn modelId="{7E50D6EA-395C-4B65-ADC9-1F732E372784}" type="presOf" srcId="{BD1D535C-991D-462E-8BB8-DCE27D881321}" destId="{B2656407-83A6-477B-BE99-F3C64D710F4D}" srcOrd="0" destOrd="0" presId="urn:microsoft.com/office/officeart/2005/8/layout/cycle6"/>
    <dgm:cxn modelId="{06EDA7EC-DE2D-4758-A7C6-A11C92FD3947}" srcId="{A18B4B16-9779-4295-8C30-A62B2C3CB021}" destId="{ACB47E31-2B97-4102-A4A0-2A8BB39A9520}" srcOrd="4" destOrd="0" parTransId="{263105E2-0122-40EB-ACE1-0B82FC2BB309}" sibTransId="{37809960-08D4-4033-9056-0A41EC3E1887}"/>
    <dgm:cxn modelId="{39F9BC98-257C-4949-966D-99422A2F6B2A}" type="presParOf" srcId="{78E06A68-A8B5-49FA-837C-433542BCDE91}" destId="{148A04F1-57B0-482F-9172-207CA4C0ACA0}" srcOrd="0" destOrd="0" presId="urn:microsoft.com/office/officeart/2005/8/layout/cycle6"/>
    <dgm:cxn modelId="{1C5AC7F5-B7F7-41FC-AB9C-C9CABAE540C5}" type="presParOf" srcId="{78E06A68-A8B5-49FA-837C-433542BCDE91}" destId="{9BB9C919-2304-4C07-8F75-739760C0E7C5}" srcOrd="1" destOrd="0" presId="urn:microsoft.com/office/officeart/2005/8/layout/cycle6"/>
    <dgm:cxn modelId="{50A01FD1-BAF6-4326-9EBD-781206F52B23}" type="presParOf" srcId="{78E06A68-A8B5-49FA-837C-433542BCDE91}" destId="{51AB38E2-9E1D-46CC-AF7E-30D7A5B41F11}" srcOrd="2" destOrd="0" presId="urn:microsoft.com/office/officeart/2005/8/layout/cycle6"/>
    <dgm:cxn modelId="{AF6174FB-5984-4B0D-9328-2AB5F2EFE40A}" type="presParOf" srcId="{78E06A68-A8B5-49FA-837C-433542BCDE91}" destId="{5AF6CA64-A504-4E91-988B-31C7E4F9EECC}" srcOrd="3" destOrd="0" presId="urn:microsoft.com/office/officeart/2005/8/layout/cycle6"/>
    <dgm:cxn modelId="{2DB13948-77DE-481D-9DF0-3638D6919E44}" type="presParOf" srcId="{78E06A68-A8B5-49FA-837C-433542BCDE91}" destId="{9772D466-F838-4908-B637-4ADD315E009E}" srcOrd="4" destOrd="0" presId="urn:microsoft.com/office/officeart/2005/8/layout/cycle6"/>
    <dgm:cxn modelId="{803C253C-1CA0-4D91-9E73-2D180638DFD9}" type="presParOf" srcId="{78E06A68-A8B5-49FA-837C-433542BCDE91}" destId="{B2656407-83A6-477B-BE99-F3C64D710F4D}" srcOrd="5" destOrd="0" presId="urn:microsoft.com/office/officeart/2005/8/layout/cycle6"/>
    <dgm:cxn modelId="{EF280982-EB95-4E62-8DED-797638F59CED}" type="presParOf" srcId="{78E06A68-A8B5-49FA-837C-433542BCDE91}" destId="{5D83DE78-4B4D-4DED-9050-80157BDF022E}" srcOrd="6" destOrd="0" presId="urn:microsoft.com/office/officeart/2005/8/layout/cycle6"/>
    <dgm:cxn modelId="{EB8361E1-91B7-4F45-9CFD-0B5202589026}" type="presParOf" srcId="{78E06A68-A8B5-49FA-837C-433542BCDE91}" destId="{DDE671A2-5396-454F-8C1D-F0FCFAFCDADC}" srcOrd="7" destOrd="0" presId="urn:microsoft.com/office/officeart/2005/8/layout/cycle6"/>
    <dgm:cxn modelId="{EA756733-0A3F-4070-96D7-4C60EB2AF880}" type="presParOf" srcId="{78E06A68-A8B5-49FA-837C-433542BCDE91}" destId="{125BFF90-951F-406A-9851-46950CB65099}" srcOrd="8" destOrd="0" presId="urn:microsoft.com/office/officeart/2005/8/layout/cycle6"/>
    <dgm:cxn modelId="{2410BCAF-816E-49FB-ACF6-77EFE5C3BF8A}" type="presParOf" srcId="{78E06A68-A8B5-49FA-837C-433542BCDE91}" destId="{637DEEDE-31FA-4A72-95E2-62AECC5F1949}" srcOrd="9" destOrd="0" presId="urn:microsoft.com/office/officeart/2005/8/layout/cycle6"/>
    <dgm:cxn modelId="{96ED6F44-14A8-4D73-8EB3-A6D3B21D0778}" type="presParOf" srcId="{78E06A68-A8B5-49FA-837C-433542BCDE91}" destId="{C7A902FE-DAE1-4BC8-9563-270195ADAD96}" srcOrd="10" destOrd="0" presId="urn:microsoft.com/office/officeart/2005/8/layout/cycle6"/>
    <dgm:cxn modelId="{A5CF31BC-08C2-46D8-B268-F947EFF0B923}" type="presParOf" srcId="{78E06A68-A8B5-49FA-837C-433542BCDE91}" destId="{2818B68A-B285-480E-BEBE-3090219CD658}" srcOrd="11" destOrd="0" presId="urn:microsoft.com/office/officeart/2005/8/layout/cycle6"/>
    <dgm:cxn modelId="{B30C511B-F0E1-43A7-AE34-DDD34BA7E63E}" type="presParOf" srcId="{78E06A68-A8B5-49FA-837C-433542BCDE91}" destId="{C914822E-2097-4F69-ADFA-9211C0F1B549}" srcOrd="12" destOrd="0" presId="urn:microsoft.com/office/officeart/2005/8/layout/cycle6"/>
    <dgm:cxn modelId="{235A28A3-5DA1-4E8A-884B-709629449E59}" type="presParOf" srcId="{78E06A68-A8B5-49FA-837C-433542BCDE91}" destId="{F85C406B-28C5-4FC1-83DA-EF0B6788CE71}" srcOrd="13" destOrd="0" presId="urn:microsoft.com/office/officeart/2005/8/layout/cycle6"/>
    <dgm:cxn modelId="{18585581-1FDC-480D-B5ED-6AEFDF96D5A8}" type="presParOf" srcId="{78E06A68-A8B5-49FA-837C-433542BCDE91}" destId="{7013CBC1-62D6-4110-9D10-AC8BDC13BBC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D8E4D2-A0FD-4389-BAD8-44141DE41EE6}" type="doc">
      <dgm:prSet loTypeId="urn:microsoft.com/office/officeart/2008/layout/BendingPictureCaptionList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1892E9F-0723-4FE4-8D5B-6D605419E249}">
      <dgm:prSet phldrT="[Text]"/>
      <dgm:spPr/>
      <dgm:t>
        <a:bodyPr/>
        <a:lstStyle/>
        <a:p>
          <a:r>
            <a:rPr lang="en-US" dirty="0"/>
            <a:t>KYPHOSIS</a:t>
          </a:r>
          <a:endParaRPr lang="en-IN" dirty="0"/>
        </a:p>
      </dgm:t>
    </dgm:pt>
    <dgm:pt modelId="{5FB29FB3-4FD8-49E8-A451-A69100892BD7}" type="parTrans" cxnId="{8F009DDE-B8B9-45F9-8C38-30C0E6D62597}">
      <dgm:prSet/>
      <dgm:spPr/>
      <dgm:t>
        <a:bodyPr/>
        <a:lstStyle/>
        <a:p>
          <a:endParaRPr lang="en-IN"/>
        </a:p>
      </dgm:t>
    </dgm:pt>
    <dgm:pt modelId="{CB3DE607-8A12-4420-A793-285F14F832DB}" type="sibTrans" cxnId="{8F009DDE-B8B9-45F9-8C38-30C0E6D62597}">
      <dgm:prSet/>
      <dgm:spPr/>
      <dgm:t>
        <a:bodyPr/>
        <a:lstStyle/>
        <a:p>
          <a:endParaRPr lang="en-IN"/>
        </a:p>
      </dgm:t>
    </dgm:pt>
    <dgm:pt modelId="{9C0CBE08-2785-4064-98FB-3E3A5A70B7A9}">
      <dgm:prSet phldrT="[Text]"/>
      <dgm:spPr/>
      <dgm:t>
        <a:bodyPr/>
        <a:lstStyle/>
        <a:p>
          <a:r>
            <a:rPr lang="en-US" dirty="0"/>
            <a:t>LORDOSIS</a:t>
          </a:r>
          <a:endParaRPr lang="en-IN" dirty="0"/>
        </a:p>
      </dgm:t>
    </dgm:pt>
    <dgm:pt modelId="{FB735651-4786-4B00-B01E-AB51921B145E}" type="parTrans" cxnId="{25B13247-64F4-464D-A113-69BD14D77E90}">
      <dgm:prSet/>
      <dgm:spPr/>
      <dgm:t>
        <a:bodyPr/>
        <a:lstStyle/>
        <a:p>
          <a:endParaRPr lang="en-IN"/>
        </a:p>
      </dgm:t>
    </dgm:pt>
    <dgm:pt modelId="{769DB995-3980-4C64-8857-B19CD319C1D7}" type="sibTrans" cxnId="{25B13247-64F4-464D-A113-69BD14D77E90}">
      <dgm:prSet/>
      <dgm:spPr/>
      <dgm:t>
        <a:bodyPr/>
        <a:lstStyle/>
        <a:p>
          <a:endParaRPr lang="en-IN"/>
        </a:p>
      </dgm:t>
    </dgm:pt>
    <dgm:pt modelId="{FDA46953-0D5A-42EC-AE80-199587CB37F9}">
      <dgm:prSet phldrT="[Text]"/>
      <dgm:spPr/>
      <dgm:t>
        <a:bodyPr/>
        <a:lstStyle/>
        <a:p>
          <a:r>
            <a:rPr lang="en-US" dirty="0"/>
            <a:t>SCOLIOSIS</a:t>
          </a:r>
          <a:endParaRPr lang="en-IN" dirty="0"/>
        </a:p>
      </dgm:t>
    </dgm:pt>
    <dgm:pt modelId="{5F50E236-B1B4-4904-A951-A1804B0AB414}" type="parTrans" cxnId="{5FD31AC7-873A-4CF3-8B01-439317EA4A4D}">
      <dgm:prSet/>
      <dgm:spPr/>
      <dgm:t>
        <a:bodyPr/>
        <a:lstStyle/>
        <a:p>
          <a:endParaRPr lang="en-IN"/>
        </a:p>
      </dgm:t>
    </dgm:pt>
    <dgm:pt modelId="{8F3DF923-3105-425D-9213-B43F590FFEB1}" type="sibTrans" cxnId="{5FD31AC7-873A-4CF3-8B01-439317EA4A4D}">
      <dgm:prSet/>
      <dgm:spPr/>
      <dgm:t>
        <a:bodyPr/>
        <a:lstStyle/>
        <a:p>
          <a:endParaRPr lang="en-IN"/>
        </a:p>
      </dgm:t>
    </dgm:pt>
    <dgm:pt modelId="{4C3BD024-8668-4ABE-8486-592F8814910F}" type="pres">
      <dgm:prSet presAssocID="{12D8E4D2-A0FD-4389-BAD8-44141DE41EE6}" presName="Name0" presStyleCnt="0">
        <dgm:presLayoutVars>
          <dgm:dir/>
          <dgm:resizeHandles val="exact"/>
        </dgm:presLayoutVars>
      </dgm:prSet>
      <dgm:spPr/>
    </dgm:pt>
    <dgm:pt modelId="{9EC8C1F0-A701-4DFC-92ED-06267206F228}" type="pres">
      <dgm:prSet presAssocID="{71892E9F-0723-4FE4-8D5B-6D605419E249}" presName="composite" presStyleCnt="0"/>
      <dgm:spPr/>
    </dgm:pt>
    <dgm:pt modelId="{F6013024-CF1E-46E0-9628-78E2F561C72E}" type="pres">
      <dgm:prSet presAssocID="{71892E9F-0723-4FE4-8D5B-6D605419E249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875CE7A1-11FA-4087-B228-E1A1A4A573C0}" type="pres">
      <dgm:prSet presAssocID="{71892E9F-0723-4FE4-8D5B-6D605419E249}" presName="wedgeRectCallout1" presStyleLbl="node1" presStyleIdx="0" presStyleCnt="3">
        <dgm:presLayoutVars>
          <dgm:bulletEnabled val="1"/>
        </dgm:presLayoutVars>
      </dgm:prSet>
      <dgm:spPr/>
    </dgm:pt>
    <dgm:pt modelId="{F201FBFB-3BD6-4A6C-A7A7-9F5FEE721E3D}" type="pres">
      <dgm:prSet presAssocID="{CB3DE607-8A12-4420-A793-285F14F832DB}" presName="sibTrans" presStyleCnt="0"/>
      <dgm:spPr/>
    </dgm:pt>
    <dgm:pt modelId="{16288C2D-4207-4B92-B656-BA85967F95A3}" type="pres">
      <dgm:prSet presAssocID="{9C0CBE08-2785-4064-98FB-3E3A5A70B7A9}" presName="composite" presStyleCnt="0"/>
      <dgm:spPr/>
    </dgm:pt>
    <dgm:pt modelId="{1272867A-FA1A-4832-95A6-4D0086706878}" type="pres">
      <dgm:prSet presAssocID="{9C0CBE08-2785-4064-98FB-3E3A5A70B7A9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711E48F-5E1F-4FA5-AC9B-BB4BEC23AA05}" type="pres">
      <dgm:prSet presAssocID="{9C0CBE08-2785-4064-98FB-3E3A5A70B7A9}" presName="wedgeRectCallout1" presStyleLbl="node1" presStyleIdx="1" presStyleCnt="3">
        <dgm:presLayoutVars>
          <dgm:bulletEnabled val="1"/>
        </dgm:presLayoutVars>
      </dgm:prSet>
      <dgm:spPr/>
    </dgm:pt>
    <dgm:pt modelId="{7C7684B7-6177-4823-9F5A-4B96B627DCAA}" type="pres">
      <dgm:prSet presAssocID="{769DB995-3980-4C64-8857-B19CD319C1D7}" presName="sibTrans" presStyleCnt="0"/>
      <dgm:spPr/>
    </dgm:pt>
    <dgm:pt modelId="{5190EBCA-1724-4707-B54A-79B12C34E502}" type="pres">
      <dgm:prSet presAssocID="{FDA46953-0D5A-42EC-AE80-199587CB37F9}" presName="composite" presStyleCnt="0"/>
      <dgm:spPr/>
    </dgm:pt>
    <dgm:pt modelId="{4DDD9E01-DE48-4779-AA21-65F51BD1B747}" type="pres">
      <dgm:prSet presAssocID="{FDA46953-0D5A-42EC-AE80-199587CB37F9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8E723A90-F47C-49C1-8D9F-CC9B8B63C355}" type="pres">
      <dgm:prSet presAssocID="{FDA46953-0D5A-42EC-AE80-199587CB37F9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87DC812F-4806-481F-98F1-FC466AAFDD59}" type="presOf" srcId="{12D8E4D2-A0FD-4389-BAD8-44141DE41EE6}" destId="{4C3BD024-8668-4ABE-8486-592F8814910F}" srcOrd="0" destOrd="0" presId="urn:microsoft.com/office/officeart/2008/layout/BendingPictureCaptionList"/>
    <dgm:cxn modelId="{25B13247-64F4-464D-A113-69BD14D77E90}" srcId="{12D8E4D2-A0FD-4389-BAD8-44141DE41EE6}" destId="{9C0CBE08-2785-4064-98FB-3E3A5A70B7A9}" srcOrd="1" destOrd="0" parTransId="{FB735651-4786-4B00-B01E-AB51921B145E}" sibTransId="{769DB995-3980-4C64-8857-B19CD319C1D7}"/>
    <dgm:cxn modelId="{3E8EA07B-C792-43F9-831A-F33D03C86E78}" type="presOf" srcId="{71892E9F-0723-4FE4-8D5B-6D605419E249}" destId="{875CE7A1-11FA-4087-B228-E1A1A4A573C0}" srcOrd="0" destOrd="0" presId="urn:microsoft.com/office/officeart/2008/layout/BendingPictureCaptionList"/>
    <dgm:cxn modelId="{6D81EE96-B352-4FFB-8B33-D0BAD8D45F86}" type="presOf" srcId="{FDA46953-0D5A-42EC-AE80-199587CB37F9}" destId="{8E723A90-F47C-49C1-8D9F-CC9B8B63C355}" srcOrd="0" destOrd="0" presId="urn:microsoft.com/office/officeart/2008/layout/BendingPictureCaptionList"/>
    <dgm:cxn modelId="{5FD31AC7-873A-4CF3-8B01-439317EA4A4D}" srcId="{12D8E4D2-A0FD-4389-BAD8-44141DE41EE6}" destId="{FDA46953-0D5A-42EC-AE80-199587CB37F9}" srcOrd="2" destOrd="0" parTransId="{5F50E236-B1B4-4904-A951-A1804B0AB414}" sibTransId="{8F3DF923-3105-425D-9213-B43F590FFEB1}"/>
    <dgm:cxn modelId="{8F009DDE-B8B9-45F9-8C38-30C0E6D62597}" srcId="{12D8E4D2-A0FD-4389-BAD8-44141DE41EE6}" destId="{71892E9F-0723-4FE4-8D5B-6D605419E249}" srcOrd="0" destOrd="0" parTransId="{5FB29FB3-4FD8-49E8-A451-A69100892BD7}" sibTransId="{CB3DE607-8A12-4420-A793-285F14F832DB}"/>
    <dgm:cxn modelId="{63EB27E2-FD8C-44C9-91B4-333DCD5A6E34}" type="presOf" srcId="{9C0CBE08-2785-4064-98FB-3E3A5A70B7A9}" destId="{9711E48F-5E1F-4FA5-AC9B-BB4BEC23AA05}" srcOrd="0" destOrd="0" presId="urn:microsoft.com/office/officeart/2008/layout/BendingPictureCaptionList"/>
    <dgm:cxn modelId="{60F54BA0-0F7D-4684-9669-D5ED403716EB}" type="presParOf" srcId="{4C3BD024-8668-4ABE-8486-592F8814910F}" destId="{9EC8C1F0-A701-4DFC-92ED-06267206F228}" srcOrd="0" destOrd="0" presId="urn:microsoft.com/office/officeart/2008/layout/BendingPictureCaptionList"/>
    <dgm:cxn modelId="{4FD263F5-3DAF-474F-BEB8-1076489E2F9D}" type="presParOf" srcId="{9EC8C1F0-A701-4DFC-92ED-06267206F228}" destId="{F6013024-CF1E-46E0-9628-78E2F561C72E}" srcOrd="0" destOrd="0" presId="urn:microsoft.com/office/officeart/2008/layout/BendingPictureCaptionList"/>
    <dgm:cxn modelId="{809778ED-8904-4FC2-8E7D-22D2CC948FE6}" type="presParOf" srcId="{9EC8C1F0-A701-4DFC-92ED-06267206F228}" destId="{875CE7A1-11FA-4087-B228-E1A1A4A573C0}" srcOrd="1" destOrd="0" presId="urn:microsoft.com/office/officeart/2008/layout/BendingPictureCaptionList"/>
    <dgm:cxn modelId="{0A74A718-D998-4463-923B-CB017FFB0A50}" type="presParOf" srcId="{4C3BD024-8668-4ABE-8486-592F8814910F}" destId="{F201FBFB-3BD6-4A6C-A7A7-9F5FEE721E3D}" srcOrd="1" destOrd="0" presId="urn:microsoft.com/office/officeart/2008/layout/BendingPictureCaptionList"/>
    <dgm:cxn modelId="{7BC57023-36E3-4A80-B725-2BAA50F74076}" type="presParOf" srcId="{4C3BD024-8668-4ABE-8486-592F8814910F}" destId="{16288C2D-4207-4B92-B656-BA85967F95A3}" srcOrd="2" destOrd="0" presId="urn:microsoft.com/office/officeart/2008/layout/BendingPictureCaptionList"/>
    <dgm:cxn modelId="{A1D27422-8ECD-44D6-B9DB-D1A0D15FD80B}" type="presParOf" srcId="{16288C2D-4207-4B92-B656-BA85967F95A3}" destId="{1272867A-FA1A-4832-95A6-4D0086706878}" srcOrd="0" destOrd="0" presId="urn:microsoft.com/office/officeart/2008/layout/BendingPictureCaptionList"/>
    <dgm:cxn modelId="{0784B73C-5FD6-4BE7-BAF4-4A8C0C8E40DE}" type="presParOf" srcId="{16288C2D-4207-4B92-B656-BA85967F95A3}" destId="{9711E48F-5E1F-4FA5-AC9B-BB4BEC23AA05}" srcOrd="1" destOrd="0" presId="urn:microsoft.com/office/officeart/2008/layout/BendingPictureCaptionList"/>
    <dgm:cxn modelId="{A6EDD4B8-6698-47E7-A0B2-C1F01EFDD8FC}" type="presParOf" srcId="{4C3BD024-8668-4ABE-8486-592F8814910F}" destId="{7C7684B7-6177-4823-9F5A-4B96B627DCAA}" srcOrd="3" destOrd="0" presId="urn:microsoft.com/office/officeart/2008/layout/BendingPictureCaptionList"/>
    <dgm:cxn modelId="{3CF8E5F2-A5AE-411F-BE8F-6FA2015CB6FA}" type="presParOf" srcId="{4C3BD024-8668-4ABE-8486-592F8814910F}" destId="{5190EBCA-1724-4707-B54A-79B12C34E502}" srcOrd="4" destOrd="0" presId="urn:microsoft.com/office/officeart/2008/layout/BendingPictureCaptionList"/>
    <dgm:cxn modelId="{E043A4A6-ABC0-4055-A88C-13AC4E2A8F2F}" type="presParOf" srcId="{5190EBCA-1724-4707-B54A-79B12C34E502}" destId="{4DDD9E01-DE48-4779-AA21-65F51BD1B747}" srcOrd="0" destOrd="0" presId="urn:microsoft.com/office/officeart/2008/layout/BendingPictureCaptionList"/>
    <dgm:cxn modelId="{262B3C53-1274-4EDB-8E11-8E6F4FA85FD3}" type="presParOf" srcId="{5190EBCA-1724-4707-B54A-79B12C34E502}" destId="{8E723A90-F47C-49C1-8D9F-CC9B8B63C35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A04F1-57B0-482F-9172-207CA4C0ACA0}">
      <dsp:nvSpPr>
        <dsp:cNvPr id="0" name=""/>
        <dsp:cNvSpPr/>
      </dsp:nvSpPr>
      <dsp:spPr>
        <a:xfrm>
          <a:off x="3660241" y="1880"/>
          <a:ext cx="2204516" cy="14329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SPINAL CURVATURE</a:t>
          </a:r>
        </a:p>
      </dsp:txBody>
      <dsp:txXfrm>
        <a:off x="3730191" y="71830"/>
        <a:ext cx="2064616" cy="1293035"/>
      </dsp:txXfrm>
    </dsp:sp>
    <dsp:sp modelId="{51AB38E2-9E1D-46CC-AF7E-30D7A5B41F11}">
      <dsp:nvSpPr>
        <dsp:cNvPr id="0" name=""/>
        <dsp:cNvSpPr/>
      </dsp:nvSpPr>
      <dsp:spPr>
        <a:xfrm>
          <a:off x="1902085" y="718348"/>
          <a:ext cx="5720828" cy="5720828"/>
        </a:xfrm>
        <a:custGeom>
          <a:avLst/>
          <a:gdLst/>
          <a:ahLst/>
          <a:cxnLst/>
          <a:rect l="0" t="0" r="0" b="0"/>
          <a:pathLst>
            <a:path>
              <a:moveTo>
                <a:pt x="3977785" y="227269"/>
              </a:moveTo>
              <a:arcTo wR="2860414" hR="2860414" stAng="17579633" swAng="19594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6CA64-A504-4E91-988B-31C7E4F9EECC}">
      <dsp:nvSpPr>
        <dsp:cNvPr id="0" name=""/>
        <dsp:cNvSpPr/>
      </dsp:nvSpPr>
      <dsp:spPr>
        <a:xfrm>
          <a:off x="6380657" y="1978378"/>
          <a:ext cx="2204516" cy="14329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</a:rPr>
            <a:t>FLATFOOT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50607" y="2048328"/>
        <a:ext cx="2064616" cy="1293035"/>
      </dsp:txXfrm>
    </dsp:sp>
    <dsp:sp modelId="{B2656407-83A6-477B-BE99-F3C64D710F4D}">
      <dsp:nvSpPr>
        <dsp:cNvPr id="0" name=""/>
        <dsp:cNvSpPr/>
      </dsp:nvSpPr>
      <dsp:spPr>
        <a:xfrm>
          <a:off x="1902085" y="718348"/>
          <a:ext cx="5720828" cy="5720828"/>
        </a:xfrm>
        <a:custGeom>
          <a:avLst/>
          <a:gdLst/>
          <a:ahLst/>
          <a:cxnLst/>
          <a:rect l="0" t="0" r="0" b="0"/>
          <a:pathLst>
            <a:path>
              <a:moveTo>
                <a:pt x="5716935" y="2711236"/>
              </a:moveTo>
              <a:arcTo wR="2860414" hR="2860414" stAng="21420632" swAng="21946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3DE78-4B4D-4DED-9050-80157BDF022E}">
      <dsp:nvSpPr>
        <dsp:cNvPr id="0" name=""/>
        <dsp:cNvSpPr/>
      </dsp:nvSpPr>
      <dsp:spPr>
        <a:xfrm>
          <a:off x="5341550" y="5176418"/>
          <a:ext cx="2204516" cy="14329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</a:rPr>
            <a:t>KNOCK-KNEES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411500" y="5246368"/>
        <a:ext cx="2064616" cy="1293035"/>
      </dsp:txXfrm>
    </dsp:sp>
    <dsp:sp modelId="{125BFF90-951F-406A-9851-46950CB65099}">
      <dsp:nvSpPr>
        <dsp:cNvPr id="0" name=""/>
        <dsp:cNvSpPr/>
      </dsp:nvSpPr>
      <dsp:spPr>
        <a:xfrm>
          <a:off x="1902085" y="718348"/>
          <a:ext cx="5720828" cy="5720828"/>
        </a:xfrm>
        <a:custGeom>
          <a:avLst/>
          <a:gdLst/>
          <a:ahLst/>
          <a:cxnLst/>
          <a:rect l="0" t="0" r="0" b="0"/>
          <a:pathLst>
            <a:path>
              <a:moveTo>
                <a:pt x="3428119" y="5663926"/>
              </a:moveTo>
              <a:arcTo wR="2860414" hR="2860414" stAng="4713152" swAng="13736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DEEDE-31FA-4A72-95E2-62AECC5F1949}">
      <dsp:nvSpPr>
        <dsp:cNvPr id="0" name=""/>
        <dsp:cNvSpPr/>
      </dsp:nvSpPr>
      <dsp:spPr>
        <a:xfrm>
          <a:off x="1978932" y="5176418"/>
          <a:ext cx="2204516" cy="14329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BOW LEGS</a:t>
          </a:r>
        </a:p>
      </dsp:txBody>
      <dsp:txXfrm>
        <a:off x="2048882" y="5246368"/>
        <a:ext cx="2064616" cy="1293035"/>
      </dsp:txXfrm>
    </dsp:sp>
    <dsp:sp modelId="{2818B68A-B285-480E-BEBE-3090219CD658}">
      <dsp:nvSpPr>
        <dsp:cNvPr id="0" name=""/>
        <dsp:cNvSpPr/>
      </dsp:nvSpPr>
      <dsp:spPr>
        <a:xfrm>
          <a:off x="1902085" y="718348"/>
          <a:ext cx="5720828" cy="5720828"/>
        </a:xfrm>
        <a:custGeom>
          <a:avLst/>
          <a:gdLst/>
          <a:ahLst/>
          <a:cxnLst/>
          <a:rect l="0" t="0" r="0" b="0"/>
          <a:pathLst>
            <a:path>
              <a:moveTo>
                <a:pt x="477592" y="4442858"/>
              </a:moveTo>
              <a:arcTo wR="2860414" hR="2860414" stAng="8784700" swAng="219466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4822E-2097-4F69-ADFA-9211C0F1B549}">
      <dsp:nvSpPr>
        <dsp:cNvPr id="0" name=""/>
        <dsp:cNvSpPr/>
      </dsp:nvSpPr>
      <dsp:spPr>
        <a:xfrm>
          <a:off x="939826" y="1978378"/>
          <a:ext cx="2204516" cy="14329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ROUND SHOULDERS</a:t>
          </a:r>
        </a:p>
      </dsp:txBody>
      <dsp:txXfrm>
        <a:off x="1009776" y="2048328"/>
        <a:ext cx="2064616" cy="1293035"/>
      </dsp:txXfrm>
    </dsp:sp>
    <dsp:sp modelId="{7013CBC1-62D6-4110-9D10-AC8BDC13BBC9}">
      <dsp:nvSpPr>
        <dsp:cNvPr id="0" name=""/>
        <dsp:cNvSpPr/>
      </dsp:nvSpPr>
      <dsp:spPr>
        <a:xfrm>
          <a:off x="1902085" y="718348"/>
          <a:ext cx="5720828" cy="5720828"/>
        </a:xfrm>
        <a:custGeom>
          <a:avLst/>
          <a:gdLst/>
          <a:ahLst/>
          <a:cxnLst/>
          <a:rect l="0" t="0" r="0" b="0"/>
          <a:pathLst>
            <a:path>
              <a:moveTo>
                <a:pt x="498818" y="1246464"/>
              </a:moveTo>
              <a:arcTo wR="2860414" hR="2860414" stAng="12860957" swAng="19594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13024-CF1E-46E0-9628-78E2F561C72E}">
      <dsp:nvSpPr>
        <dsp:cNvPr id="0" name=""/>
        <dsp:cNvSpPr/>
      </dsp:nvSpPr>
      <dsp:spPr>
        <a:xfrm>
          <a:off x="948138" y="2673"/>
          <a:ext cx="2955391" cy="23643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CE7A1-11FA-4087-B228-E1A1A4A573C0}">
      <dsp:nvSpPr>
        <dsp:cNvPr id="0" name=""/>
        <dsp:cNvSpPr/>
      </dsp:nvSpPr>
      <dsp:spPr>
        <a:xfrm>
          <a:off x="1214123" y="2130555"/>
          <a:ext cx="2630298" cy="82750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KYPHOSIS</a:t>
          </a:r>
          <a:endParaRPr lang="en-IN" sz="3800" kern="1200" dirty="0"/>
        </a:p>
      </dsp:txBody>
      <dsp:txXfrm>
        <a:off x="1214123" y="2130555"/>
        <a:ext cx="2630298" cy="827509"/>
      </dsp:txXfrm>
    </dsp:sp>
    <dsp:sp modelId="{1272867A-FA1A-4832-95A6-4D0086706878}">
      <dsp:nvSpPr>
        <dsp:cNvPr id="0" name=""/>
        <dsp:cNvSpPr/>
      </dsp:nvSpPr>
      <dsp:spPr>
        <a:xfrm>
          <a:off x="4199069" y="2673"/>
          <a:ext cx="2955391" cy="236431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11E48F-5E1F-4FA5-AC9B-BB4BEC23AA05}">
      <dsp:nvSpPr>
        <dsp:cNvPr id="0" name=""/>
        <dsp:cNvSpPr/>
      </dsp:nvSpPr>
      <dsp:spPr>
        <a:xfrm>
          <a:off x="4465054" y="2130555"/>
          <a:ext cx="2630298" cy="82750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LORDOSIS</a:t>
          </a:r>
          <a:endParaRPr lang="en-IN" sz="3800" kern="1200" dirty="0"/>
        </a:p>
      </dsp:txBody>
      <dsp:txXfrm>
        <a:off x="4465054" y="2130555"/>
        <a:ext cx="2630298" cy="827509"/>
      </dsp:txXfrm>
    </dsp:sp>
    <dsp:sp modelId="{4DDD9E01-DE48-4779-AA21-65F51BD1B747}">
      <dsp:nvSpPr>
        <dsp:cNvPr id="0" name=""/>
        <dsp:cNvSpPr/>
      </dsp:nvSpPr>
      <dsp:spPr>
        <a:xfrm>
          <a:off x="2573604" y="3253604"/>
          <a:ext cx="2955391" cy="23643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23A90-F47C-49C1-8D9F-CC9B8B63C355}">
      <dsp:nvSpPr>
        <dsp:cNvPr id="0" name=""/>
        <dsp:cNvSpPr/>
      </dsp:nvSpPr>
      <dsp:spPr>
        <a:xfrm>
          <a:off x="2839589" y="5381486"/>
          <a:ext cx="2630298" cy="82750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SCOLIOSIS</a:t>
          </a:r>
          <a:endParaRPr lang="en-IN" sz="3800" kern="1200" dirty="0"/>
        </a:p>
      </dsp:txBody>
      <dsp:txXfrm>
        <a:off x="2839589" y="5381486"/>
        <a:ext cx="2630298" cy="827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32AA-88F5-4B5F-BB28-18B5ED3287BC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7F0A-3D30-4F8B-BF26-D990BDFCE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4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6F88-E86B-4C78-A43C-357549CC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7506-47A3-496C-9000-D76E0065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A47C9-E01D-4023-A42A-5566DA2B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9011-A92E-4A94-8692-DF003DD7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0117-F905-4E42-A74C-111240C7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7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E55B-6EC8-42B9-A088-DE900792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795D3-C76D-46BC-95FB-ED39C0DD8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CC7D-E78D-4189-8F5C-3E25B754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0D47B-2524-4763-AE20-24B1E614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6B5-5170-443D-A41C-757F4E1E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57211-4E48-4450-A849-6E39E656B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7A2FA-1189-4207-B8DC-A455B5C3D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9B6C-1F7D-4779-96DD-D8152221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1ABC-111B-4303-A1B1-AA4AA9E1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1167-A7FD-4CE1-91E6-0BEC4A52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4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073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84C2-4CCA-48FE-B4A4-913D3009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8411-F175-4731-9465-31F00DE66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9CAD-93FF-48B2-9521-8A222E97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A647-E0FD-4504-8348-C6CB267E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6A93-EE23-4B41-934E-D71E0F2A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C8D3-4497-4D2F-B1C4-619E242A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83DFF-8B9C-4F77-8A0A-34261038C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7FC7-3AA8-47CD-B5C0-07247553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2D8DE-0014-41B4-ADA9-9EDDECBA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8EA2-1B40-4591-81A7-02C5536B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333E-AE52-448C-82EF-6F10E3AA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A70E-AFC2-4A79-A668-4280E2098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955E-3331-4677-8891-E1F14A149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77B14-C8A4-4020-A73C-A7996445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1195-E707-4CD3-84F5-E34FCCF6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BF72-883F-4086-87E5-94E865E2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AF13-E37D-4EC9-801E-5ABCAFBB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AA6EA-3FCA-4A04-A123-37821AB7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03FC3-4AFB-47B4-84B5-F4DBA3306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92080-A2FF-473D-9369-B5C7F3D6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F9830-9C09-4D8D-92F0-4913FEF82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5CAB8-BE64-4025-99CC-B67A8B40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00E1E-9E0C-4885-92CB-808415B1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389FF-C993-4AD5-8C4F-A5CD33B0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1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5D8A-E40E-456B-AC5A-448403D9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1A747-A3DE-4A84-BB6A-C130B078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133C8-70E5-46ED-A7D5-B0BB0A3C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690B3-F4A6-4185-801E-6B584B41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6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00EBD-8C07-4BBC-A6BA-9B4321BB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A706D-7B7E-4F78-81FD-38F37F90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EE1C3-11E9-41C7-9F1E-1B9B6F2A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46E2-1A89-4BC2-ACF0-87584D65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B6E5E-EA01-4085-96DC-6A42A1D06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532C7-02C1-4642-A1D0-60D00993B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4E678-A172-46E2-817A-2ABE7C20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4280-41CA-4EF1-9314-6C2C1CF7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C6DE0-59DA-4218-BEB7-668454F2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5D86-ACD8-4758-8308-492CCDAB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881E5-424D-4440-975A-CD84521DD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B4CE2-6542-4D29-900A-E458F5704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FE02D-3D1F-4D15-98FD-E0FE3F8B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BE16E-15AC-4D4E-915A-E2EEE14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5B74-EDFD-4212-B49E-773A138D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472C9-7D97-43D7-8A88-800E139A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669A-5333-442F-8F4A-EF8C78D3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AFB62-81FD-4CF3-AF79-5EED8B69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0610-D510-48BB-B647-CF88D3A406AF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CF32-C881-4BCC-A909-B1546CDC7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756A-F650-4CEF-B2CB-7772301F6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67640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COMMON POSTURAL DEFORMITIES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3C967-2DF5-4DF3-8588-B74965E3F9A8}"/>
              </a:ext>
            </a:extLst>
          </p:cNvPr>
          <p:cNvSpPr txBox="1"/>
          <p:nvPr/>
        </p:nvSpPr>
        <p:spPr>
          <a:xfrm>
            <a:off x="2209800" y="4191000"/>
            <a:ext cx="960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05</a:t>
            </a: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CHILDREN AND WOMEN IN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CB3FF593-9AF9-45D8-B590-1E4C533E5E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5ec6bdb153a4eb3bc49e707cbb732be.jpg">
            <a:extLst>
              <a:ext uri="{FF2B5EF4-FFF2-40B4-BE49-F238E27FC236}">
                <a16:creationId xmlns:a16="http://schemas.microsoft.com/office/drawing/2014/main" id="{66FE5EA6-0FEF-47B9-85B9-94827DE67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54102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891D9D-5BCC-4B84-824B-9AC3EADE8EC5}"/>
              </a:ext>
            </a:extLst>
          </p:cNvPr>
          <p:cNvSpPr txBox="1"/>
          <p:nvPr/>
        </p:nvSpPr>
        <p:spPr>
          <a:xfrm>
            <a:off x="2360958" y="0"/>
            <a:ext cx="747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PRECAUTIONS FOR KYPHOSIS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645113-FCF9-4981-A2DC-93766FF6141C}"/>
              </a:ext>
            </a:extLst>
          </p:cNvPr>
          <p:cNvSpPr txBox="1"/>
          <p:nvPr/>
        </p:nvSpPr>
        <p:spPr>
          <a:xfrm>
            <a:off x="5091674" y="2020034"/>
            <a:ext cx="7100325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They should teach appropriate posture of sitting, standing, walking and running to children.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Avoid carrying heavy schoolbags that can pull on the back muscles and ligaments.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Take regular exercise  to help strengthen the back and keep it flexible.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C282D488-7CA0-46AE-89B4-CC4C8C6540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774050-1D01-4135-8971-14A94CC0414B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 descr="MelodicPleasedElkhound-size_restricted.gif">
            <a:extLst>
              <a:ext uri="{FF2B5EF4-FFF2-40B4-BE49-F238E27FC236}">
                <a16:creationId xmlns:a16="http://schemas.microsoft.com/office/drawing/2014/main" id="{CE9BE7DA-7302-4315-BD17-DF7B5E41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887"/>
            <a:ext cx="5511463" cy="4114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6F141-2A4D-4281-BAE0-FC26B62E84F5}"/>
              </a:ext>
            </a:extLst>
          </p:cNvPr>
          <p:cNvSpPr txBox="1"/>
          <p:nvPr/>
        </p:nvSpPr>
        <p:spPr>
          <a:xfrm>
            <a:off x="615553" y="1295400"/>
            <a:ext cx="11430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Always keep a pillow under your back while sleeping.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Perform DHANURASANA  &amp; BHUJANGASANA regularly.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Bend your hand backward in standing position.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Keeping your head in a neutral position, looking toward the floor, lift your arms, and legs up toward the ceiling.</a:t>
            </a:r>
          </a:p>
        </p:txBody>
      </p:sp>
      <p:pic>
        <p:nvPicPr>
          <p:cNvPr id="3074" name="Picture 2" descr="Girl on yoga ball gif 2 » GIF Images Download">
            <a:extLst>
              <a:ext uri="{FF2B5EF4-FFF2-40B4-BE49-F238E27FC236}">
                <a16:creationId xmlns:a16="http://schemas.microsoft.com/office/drawing/2014/main" id="{E917AF17-3C82-4B32-9725-DB618D9153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39" y="2714369"/>
            <a:ext cx="5511462" cy="4114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071AFB-28CE-47C8-B360-3C07BE6010D4}"/>
              </a:ext>
            </a:extLst>
          </p:cNvPr>
          <p:cNvSpPr txBox="1"/>
          <p:nvPr/>
        </p:nvSpPr>
        <p:spPr>
          <a:xfrm>
            <a:off x="2553321" y="0"/>
            <a:ext cx="708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REMEDIES FOR KYPHOSIS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A237D2D2-237F-463B-9E2E-FA4F458CC0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81033B-8440-47C6-AA3E-B16C0A8EFC09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44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70C6D-9CAD-4E5D-B479-1B61CB273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4" r="19314" b="7541"/>
          <a:stretch/>
        </p:blipFill>
        <p:spPr>
          <a:xfrm>
            <a:off x="190500" y="0"/>
            <a:ext cx="52197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C47BB-ACDC-4E12-BDA3-63811AEE4BB2}"/>
              </a:ext>
            </a:extLst>
          </p:cNvPr>
          <p:cNvSpPr txBox="1"/>
          <p:nvPr/>
        </p:nvSpPr>
        <p:spPr>
          <a:xfrm>
            <a:off x="4386469" y="2059"/>
            <a:ext cx="3419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LORDOSIS</a:t>
            </a:r>
            <a:endParaRPr lang="en-I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19EBD-54DB-4CE1-9AFC-5ED775AB67DE}"/>
              </a:ext>
            </a:extLst>
          </p:cNvPr>
          <p:cNvSpPr txBox="1"/>
          <p:nvPr/>
        </p:nvSpPr>
        <p:spPr>
          <a:xfrm>
            <a:off x="5565689" y="2486380"/>
            <a:ext cx="6591300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Lordosis is a curving inward of the lower back spine.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Increased  forward curve in the lumber region.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creates problem in standing and walking.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Lordosis can be corrected in an early stage.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FFDDB8F1-32E9-4406-95F1-C60C1CD278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E7D6DC-75E2-420F-BD40-DABA9B33E148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557BD1-AFB2-4339-B489-8302F6C3AA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46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82228-08C0-4B88-9CD9-1C5EBB988F78}"/>
              </a:ext>
            </a:extLst>
          </p:cNvPr>
          <p:cNvSpPr txBox="1"/>
          <p:nvPr/>
        </p:nvSpPr>
        <p:spPr>
          <a:xfrm>
            <a:off x="3145734" y="-12848"/>
            <a:ext cx="590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LORDOSIS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D169B-F9A8-4683-AFB4-3CEA50E6ECC0}"/>
              </a:ext>
            </a:extLst>
          </p:cNvPr>
          <p:cNvSpPr txBox="1"/>
          <p:nvPr/>
        </p:nvSpPr>
        <p:spPr>
          <a:xfrm>
            <a:off x="5655365" y="2250867"/>
            <a:ext cx="6536635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Improper development of muscles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Improper environment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Imbalanced diet, obesity and diseases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Not performing exercise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Eating excessive food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A2A743CC-87C2-49F5-8E7C-F612DA0742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31722-7EAF-4818-B41B-2272173F812A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81A9A-D6A5-4A6F-806F-A05C471D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191"/>
            <a:ext cx="5562600" cy="6822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C91F42-2ABC-44DA-A426-55989AE1737B}"/>
              </a:ext>
            </a:extLst>
          </p:cNvPr>
          <p:cNvSpPr txBox="1"/>
          <p:nvPr/>
        </p:nvSpPr>
        <p:spPr>
          <a:xfrm>
            <a:off x="2049117" y="23191"/>
            <a:ext cx="809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PRECAUTIONS FOR LORDOSIS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40F27-E7C0-4D13-B761-36D5E7EC16B4}"/>
              </a:ext>
            </a:extLst>
          </p:cNvPr>
          <p:cNvSpPr txBox="1"/>
          <p:nvPr/>
        </p:nvSpPr>
        <p:spPr>
          <a:xfrm>
            <a:off x="5690286" y="2481699"/>
            <a:ext cx="6470374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Balance diet should be taken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Obesity should be kept away in early 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Body should be kept straight while carrying weight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Excessive intake of food should be avoided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B01D285-C6F6-4D9F-A4B8-EF74EF2331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43D668-3768-44E5-B825-559372451996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88adc0aed14e349e885e50c7ddc1f93.gif">
            <a:extLst>
              <a:ext uri="{FF2B5EF4-FFF2-40B4-BE49-F238E27FC236}">
                <a16:creationId xmlns:a16="http://schemas.microsoft.com/office/drawing/2014/main" id="{3A98970C-5D4F-4702-AEF1-4982701C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5" y="2992395"/>
            <a:ext cx="5588169" cy="363737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935e5cb611df596a3478ee988035d6d6.gif">
            <a:extLst>
              <a:ext uri="{FF2B5EF4-FFF2-40B4-BE49-F238E27FC236}">
                <a16:creationId xmlns:a16="http://schemas.microsoft.com/office/drawing/2014/main" id="{82992C6A-B696-49D7-92C9-9E6AAB16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06" y="2992395"/>
            <a:ext cx="5588169" cy="363737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92EA98-632B-49E6-BA22-B0B96E07B7F8}"/>
              </a:ext>
            </a:extLst>
          </p:cNvPr>
          <p:cNvSpPr txBox="1"/>
          <p:nvPr/>
        </p:nvSpPr>
        <p:spPr>
          <a:xfrm>
            <a:off x="2967658" y="0"/>
            <a:ext cx="625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REMEDIES FOR LORDOSIS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DF9F9-54CB-4B5C-B0A3-6DB525FF0F46}"/>
              </a:ext>
            </a:extLst>
          </p:cNvPr>
          <p:cNvSpPr txBox="1"/>
          <p:nvPr/>
        </p:nvSpPr>
        <p:spPr>
          <a:xfrm>
            <a:off x="781678" y="844909"/>
            <a:ext cx="11244197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Lie down on your back and raise your head and legs simultaneously for 10 times.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Perform sit-ups regularly.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HALASANA should be performed regularly.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Lie down on your back, then raise your legs 45 angle.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AB0F91E8-21CE-4D45-83B1-D1F302AB6D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048747-5587-4222-8A3C-496258A72E77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8" descr="3017cc59f9dfe7f39564470680241ad3.jpg">
            <a:extLst>
              <a:ext uri="{FF2B5EF4-FFF2-40B4-BE49-F238E27FC236}">
                <a16:creationId xmlns:a16="http://schemas.microsoft.com/office/drawing/2014/main" id="{F1EA833D-9945-47E7-B046-F421DB54D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3165"/>
            <a:ext cx="4572000" cy="6211669"/>
          </a:xfrm>
          <a:prstGeom prst="roundRect">
            <a:avLst>
              <a:gd name="adj" fmla="val 2014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2C862E-52B3-405B-964C-5E00BA1026BF}"/>
              </a:ext>
            </a:extLst>
          </p:cNvPr>
          <p:cNvSpPr txBox="1"/>
          <p:nvPr/>
        </p:nvSpPr>
        <p:spPr>
          <a:xfrm>
            <a:off x="3907735" y="0"/>
            <a:ext cx="437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SCOLIOSIS</a:t>
            </a:r>
            <a:endParaRPr lang="en-I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4E4E9-6C8C-44F0-8C5C-86AAA082325D}"/>
              </a:ext>
            </a:extLst>
          </p:cNvPr>
          <p:cNvSpPr txBox="1"/>
          <p:nvPr/>
        </p:nvSpPr>
        <p:spPr>
          <a:xfrm>
            <a:off x="4876800" y="2024715"/>
            <a:ext cx="7315200" cy="2805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Postural adaptation of the spine in lateral position is called Scoliosis.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 sideways curvature of the spine.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 curvature of the back may develop as a single curve (shaped like the letter C) or as two curves (shaped like the letter S).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CCA306EE-6C93-49A3-8CA9-F19E17E19B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78346C-CBCB-4804-9A78-50CE5A816492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7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dolescent Scoliosis">
            <a:extLst>
              <a:ext uri="{FF2B5EF4-FFF2-40B4-BE49-F238E27FC236}">
                <a16:creationId xmlns:a16="http://schemas.microsoft.com/office/drawing/2014/main" id="{E52BB5F2-054E-4506-A78E-065557EA35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0"/>
            <a:ext cx="5410201" cy="68546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BF2070-27A1-49B7-808F-0E3FD73B5E03}"/>
              </a:ext>
            </a:extLst>
          </p:cNvPr>
          <p:cNvSpPr txBox="1"/>
          <p:nvPr/>
        </p:nvSpPr>
        <p:spPr>
          <a:xfrm>
            <a:off x="3211167" y="0"/>
            <a:ext cx="576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SCOLIOSIS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F985E-AE99-431D-A221-177A9AFC7F34}"/>
              </a:ext>
            </a:extLst>
          </p:cNvPr>
          <p:cNvSpPr txBox="1"/>
          <p:nvPr/>
        </p:nvSpPr>
        <p:spPr>
          <a:xfrm>
            <a:off x="5714999" y="2250867"/>
            <a:ext cx="6324600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Diseases in the joints of bones.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Under-developed legs, infantile paralysis, rickets.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Carrying heavy lodes on one shoulder.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Congenital or acquired abnormalities of vertebrae, muscles or nerves.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A4A018EA-0BC5-45DB-8688-F9709B5009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5B980-E9FC-46A8-B57A-BF4FF16A9526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6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3klass-injuries-articleLarge.jpg">
            <a:extLst>
              <a:ext uri="{FF2B5EF4-FFF2-40B4-BE49-F238E27FC236}">
                <a16:creationId xmlns:a16="http://schemas.microsoft.com/office/drawing/2014/main" id="{45DAF7C1-185C-4071-ADA7-17F7AB476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75" y="0"/>
            <a:ext cx="4890525" cy="6854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0B3557-FF41-4871-97AA-8DAA32FB0034}"/>
              </a:ext>
            </a:extLst>
          </p:cNvPr>
          <p:cNvSpPr txBox="1"/>
          <p:nvPr/>
        </p:nvSpPr>
        <p:spPr>
          <a:xfrm>
            <a:off x="2234233" y="0"/>
            <a:ext cx="772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PRECAUTIONS FOR SCOLIOSIS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E2381-6D1B-4B83-BAD9-48EBF62EE3C7}"/>
              </a:ext>
            </a:extLst>
          </p:cNvPr>
          <p:cNvSpPr txBox="1"/>
          <p:nvPr/>
        </p:nvSpPr>
        <p:spPr>
          <a:xfrm>
            <a:off x="5198301" y="2255548"/>
            <a:ext cx="6993699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Balance diet should be taken.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Studying should be avoided in sideways bending position.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Avoid walking for long time while carrying weight in one hand.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31E0E4F5-753E-4BE1-95CE-218E998DD2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0C798E-3E4A-4594-9FD9-FCC2DCDF00E0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Best Oblique Exercises | Health.com">
            <a:extLst>
              <a:ext uri="{FF2B5EF4-FFF2-40B4-BE49-F238E27FC236}">
                <a16:creationId xmlns:a16="http://schemas.microsoft.com/office/drawing/2014/main" id="{C6DC5E20-9070-495A-8552-17016D8708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5562600" cy="3886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047c2ed8dcb7f9c828cabbbe35e2c0f (1).gif">
            <a:extLst>
              <a:ext uri="{FF2B5EF4-FFF2-40B4-BE49-F238E27FC236}">
                <a16:creationId xmlns:a16="http://schemas.microsoft.com/office/drawing/2014/main" id="{36D07C88-FD33-4253-99EA-EFD05425B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382" y="3080178"/>
            <a:ext cx="5037904" cy="3669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45E66-DCFD-4A1B-8174-1BD2855399C3}"/>
              </a:ext>
            </a:extLst>
          </p:cNvPr>
          <p:cNvSpPr txBox="1"/>
          <p:nvPr/>
        </p:nvSpPr>
        <p:spPr>
          <a:xfrm>
            <a:off x="2469667" y="0"/>
            <a:ext cx="725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REMEDIES FOR SCOLIOSIS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7DB04-DC69-40E7-B90E-6851D8AD35BC}"/>
              </a:ext>
            </a:extLst>
          </p:cNvPr>
          <p:cNvSpPr txBox="1"/>
          <p:nvPr/>
        </p:nvSpPr>
        <p:spPr>
          <a:xfrm>
            <a:off x="723171" y="1255487"/>
            <a:ext cx="11468829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Bending exercise should be done on the opposite side of the ‘C’ shaped curve.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Swim by using breaststroke technique.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Hold the horizontal bar with your hands and swing your body to the left and right sides.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2A08DCE7-D945-46E0-A73B-535F4E398C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46FBCC-243C-4884-9ED7-DCE6F59FE1D8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6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2B3540-4C3B-465E-A815-3D52B008093B}"/>
              </a:ext>
            </a:extLst>
          </p:cNvPr>
          <p:cNvSpPr/>
          <p:nvPr/>
        </p:nvSpPr>
        <p:spPr>
          <a:xfrm>
            <a:off x="36163" y="0"/>
            <a:ext cx="6469653" cy="685799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91E18E-BDB6-477A-966F-589EA1A1C991}"/>
              </a:ext>
            </a:extLst>
          </p:cNvPr>
          <p:cNvCxnSpPr>
            <a:cxnSpLocks/>
          </p:cNvCxnSpPr>
          <p:nvPr/>
        </p:nvCxnSpPr>
        <p:spPr>
          <a:xfrm>
            <a:off x="5471033" y="102455"/>
            <a:ext cx="0" cy="67555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A5C605-54D5-4CD3-9200-DB1884F19043}"/>
              </a:ext>
            </a:extLst>
          </p:cNvPr>
          <p:cNvSpPr/>
          <p:nvPr/>
        </p:nvSpPr>
        <p:spPr>
          <a:xfrm rot="16200000" flipH="1">
            <a:off x="5634954" y="233083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01 </a:t>
            </a:r>
            <a:endParaRPr lang="en-IN" sz="32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B0FE41-CADB-4402-AC19-FA881689FF4D}"/>
              </a:ext>
            </a:extLst>
          </p:cNvPr>
          <p:cNvSpPr/>
          <p:nvPr/>
        </p:nvSpPr>
        <p:spPr>
          <a:xfrm rot="16200000" flipH="1">
            <a:off x="5634954" y="1729238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02</a:t>
            </a:r>
            <a:endParaRPr lang="en-IN" sz="32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287DF26-A78D-45FD-B850-C06FA6F80A5A}"/>
              </a:ext>
            </a:extLst>
          </p:cNvPr>
          <p:cNvSpPr/>
          <p:nvPr/>
        </p:nvSpPr>
        <p:spPr>
          <a:xfrm rot="16200000" flipH="1">
            <a:off x="5634954" y="3225391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03</a:t>
            </a:r>
            <a:endParaRPr lang="en-IN" sz="32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CED7AD-6F47-4F5D-B9F5-5AEADD39C249}"/>
              </a:ext>
            </a:extLst>
          </p:cNvPr>
          <p:cNvSpPr/>
          <p:nvPr/>
        </p:nvSpPr>
        <p:spPr>
          <a:xfrm rot="16200000" flipH="1">
            <a:off x="5634956" y="4721547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04</a:t>
            </a:r>
            <a:endParaRPr lang="en-I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422BE-3738-495A-8768-2B003195812E}"/>
              </a:ext>
            </a:extLst>
          </p:cNvPr>
          <p:cNvSpPr txBox="1"/>
          <p:nvPr/>
        </p:nvSpPr>
        <p:spPr>
          <a:xfrm>
            <a:off x="2801501" y="5"/>
            <a:ext cx="841321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buSzPts val="3100"/>
            </a:pPr>
            <a:r>
              <a:rPr lang="en-IN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42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47498EB-ECAD-4160-98DE-BE021F4D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" y="102455"/>
            <a:ext cx="2691267" cy="2993991"/>
          </a:xfrm>
          <a:prstGeom prst="rect">
            <a:avLst/>
          </a:prstGeom>
        </p:spPr>
      </p:pic>
      <p:pic>
        <p:nvPicPr>
          <p:cNvPr id="7" name="Graphic 6" descr="Professor">
            <a:extLst>
              <a:ext uri="{FF2B5EF4-FFF2-40B4-BE49-F238E27FC236}">
                <a16:creationId xmlns:a16="http://schemas.microsoft.com/office/drawing/2014/main" id="{D3F9083C-DB26-4E59-9E38-7B9A1C75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90" y="3939766"/>
            <a:ext cx="2691267" cy="2993989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63CF296-7929-4079-A906-BE6F4FF2D436}"/>
              </a:ext>
            </a:extLst>
          </p:cNvPr>
          <p:cNvSpPr/>
          <p:nvPr/>
        </p:nvSpPr>
        <p:spPr>
          <a:xfrm>
            <a:off x="7110429" y="762000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Deformities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076006C-C356-448E-8449-CBD88971EC54}"/>
              </a:ext>
            </a:extLst>
          </p:cNvPr>
          <p:cNvSpPr/>
          <p:nvPr/>
        </p:nvSpPr>
        <p:spPr>
          <a:xfrm>
            <a:off x="7110433" y="2252604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postural deformities?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E6432853-47A8-4D53-BB54-27ED1515F91E}"/>
              </a:ext>
            </a:extLst>
          </p:cNvPr>
          <p:cNvSpPr/>
          <p:nvPr/>
        </p:nvSpPr>
        <p:spPr>
          <a:xfrm>
            <a:off x="7110430" y="3748758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postural deformities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287AEF60-E1EC-4796-BAE5-29DF315DBEE8}"/>
              </a:ext>
            </a:extLst>
          </p:cNvPr>
          <p:cNvSpPr/>
          <p:nvPr/>
        </p:nvSpPr>
        <p:spPr>
          <a:xfrm>
            <a:off x="7110429" y="5244913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Causes, precautions, and remedies of these deformities.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2748083A-61F1-4511-BD01-40BF51BA60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26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9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71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46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121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quiz gif">
            <a:extLst>
              <a:ext uri="{FF2B5EF4-FFF2-40B4-BE49-F238E27FC236}">
                <a16:creationId xmlns:a16="http://schemas.microsoft.com/office/drawing/2014/main" id="{1172BD89-6D49-4257-8E46-2139BA52C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91" y="995649"/>
            <a:ext cx="3132109" cy="58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9CABCA-9F3F-411A-B1C1-66230291E507}"/>
              </a:ext>
            </a:extLst>
          </p:cNvPr>
          <p:cNvSpPr txBox="1"/>
          <p:nvPr/>
        </p:nvSpPr>
        <p:spPr>
          <a:xfrm>
            <a:off x="0" y="25096"/>
            <a:ext cx="11012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one is NOT Spinal Curvature?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96A70F-7D3A-4930-9BA9-17AB373B051D}"/>
              </a:ext>
            </a:extLst>
          </p:cNvPr>
          <p:cNvSpPr/>
          <p:nvPr/>
        </p:nvSpPr>
        <p:spPr>
          <a:xfrm>
            <a:off x="369759" y="646156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KYPHOSIS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13B797-5148-44AC-9647-D72509D84543}"/>
              </a:ext>
            </a:extLst>
          </p:cNvPr>
          <p:cNvSpPr/>
          <p:nvPr/>
        </p:nvSpPr>
        <p:spPr>
          <a:xfrm>
            <a:off x="4950088" y="674128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LORDOSIS</a:t>
            </a:r>
            <a:endParaRPr lang="en-I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476242-D4C5-46F5-9CA1-C01DA830B39E}"/>
              </a:ext>
            </a:extLst>
          </p:cNvPr>
          <p:cNvSpPr/>
          <p:nvPr/>
        </p:nvSpPr>
        <p:spPr>
          <a:xfrm>
            <a:off x="369759" y="129176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SCOLIOSIS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38E909-F97A-4FC6-88BC-91A403CDE7FC}"/>
              </a:ext>
            </a:extLst>
          </p:cNvPr>
          <p:cNvSpPr/>
          <p:nvPr/>
        </p:nvSpPr>
        <p:spPr>
          <a:xfrm>
            <a:off x="4950088" y="129176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 SHOULDERS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EACE33-EE64-4A39-87FE-AC0D0EDF4E5F}"/>
              </a:ext>
            </a:extLst>
          </p:cNvPr>
          <p:cNvSpPr/>
          <p:nvPr/>
        </p:nvSpPr>
        <p:spPr>
          <a:xfrm>
            <a:off x="452207" y="666141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A64D3D-C57C-4688-A9B1-4D40D48BFD62}"/>
              </a:ext>
            </a:extLst>
          </p:cNvPr>
          <p:cNvSpPr/>
          <p:nvPr/>
        </p:nvSpPr>
        <p:spPr>
          <a:xfrm>
            <a:off x="5042528" y="666141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B6C247-0BB3-443D-90A3-4E89708C8DA4}"/>
              </a:ext>
            </a:extLst>
          </p:cNvPr>
          <p:cNvSpPr/>
          <p:nvPr/>
        </p:nvSpPr>
        <p:spPr>
          <a:xfrm>
            <a:off x="452207" y="1313733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8238F1-F59C-403F-98F2-3F8BE1357FD3}"/>
              </a:ext>
            </a:extLst>
          </p:cNvPr>
          <p:cNvSpPr/>
          <p:nvPr/>
        </p:nvSpPr>
        <p:spPr>
          <a:xfrm>
            <a:off x="5042528" y="1313733"/>
            <a:ext cx="357264" cy="3664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F1077E-8F7C-4919-B664-EFCFC8876C47}"/>
              </a:ext>
            </a:extLst>
          </p:cNvPr>
          <p:cNvSpPr txBox="1"/>
          <p:nvPr/>
        </p:nvSpPr>
        <p:spPr>
          <a:xfrm>
            <a:off x="0" y="1909397"/>
            <a:ext cx="1066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I’m implies an increase or exaggeration of a backward or posterior curve. Who am I?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F66AC4-24A1-42A9-9112-02E7DFE1CEF8}"/>
              </a:ext>
            </a:extLst>
          </p:cNvPr>
          <p:cNvSpPr/>
          <p:nvPr/>
        </p:nvSpPr>
        <p:spPr>
          <a:xfrm>
            <a:off x="369759" y="2530457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KYPHOSIS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686A4A-6910-4E6E-B903-2D563DE2725B}"/>
              </a:ext>
            </a:extLst>
          </p:cNvPr>
          <p:cNvSpPr/>
          <p:nvPr/>
        </p:nvSpPr>
        <p:spPr>
          <a:xfrm>
            <a:off x="4950088" y="2558429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LORDOSIS</a:t>
            </a:r>
            <a:endParaRPr lang="en-I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6970A-8E7E-4279-9718-F4F39AB4962F}"/>
              </a:ext>
            </a:extLst>
          </p:cNvPr>
          <p:cNvSpPr/>
          <p:nvPr/>
        </p:nvSpPr>
        <p:spPr>
          <a:xfrm>
            <a:off x="369759" y="3176064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SCOLIOSIS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EB4CA6-C134-4F68-9861-FA41E3363F6C}"/>
              </a:ext>
            </a:extLst>
          </p:cNvPr>
          <p:cNvSpPr/>
          <p:nvPr/>
        </p:nvSpPr>
        <p:spPr>
          <a:xfrm>
            <a:off x="4950088" y="3176064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 OF THESE</a:t>
            </a:r>
            <a:endParaRPr lang="en-I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250724-F83A-40A7-960C-92ACF437EBA3}"/>
              </a:ext>
            </a:extLst>
          </p:cNvPr>
          <p:cNvSpPr/>
          <p:nvPr/>
        </p:nvSpPr>
        <p:spPr>
          <a:xfrm>
            <a:off x="452207" y="2550443"/>
            <a:ext cx="357264" cy="3664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EC0076-E532-44ED-8F29-E50C2A4C9000}"/>
              </a:ext>
            </a:extLst>
          </p:cNvPr>
          <p:cNvSpPr/>
          <p:nvPr/>
        </p:nvSpPr>
        <p:spPr>
          <a:xfrm>
            <a:off x="5042528" y="2550443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A32EAD-E9D2-4C5A-A014-CB14FBBDD2AD}"/>
              </a:ext>
            </a:extLst>
          </p:cNvPr>
          <p:cNvSpPr/>
          <p:nvPr/>
        </p:nvSpPr>
        <p:spPr>
          <a:xfrm>
            <a:off x="452207" y="3198035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B85CCE-A232-43AA-899B-C62B65493E9A}"/>
              </a:ext>
            </a:extLst>
          </p:cNvPr>
          <p:cNvSpPr/>
          <p:nvPr/>
        </p:nvSpPr>
        <p:spPr>
          <a:xfrm>
            <a:off x="5042528" y="3198035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4AB78B-F7CB-4B90-AA39-B27D44D408FD}"/>
              </a:ext>
            </a:extLst>
          </p:cNvPr>
          <p:cNvSpPr txBox="1"/>
          <p:nvPr/>
        </p:nvSpPr>
        <p:spPr>
          <a:xfrm>
            <a:off x="-1" y="3831088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Which deformities is known as sideways curvature?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769AA-C5D6-443B-AED4-C40D2E522E7B}"/>
              </a:ext>
            </a:extLst>
          </p:cNvPr>
          <p:cNvSpPr/>
          <p:nvPr/>
        </p:nvSpPr>
        <p:spPr>
          <a:xfrm>
            <a:off x="369759" y="4452147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KYPHOSIS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3A761-D6B1-4884-9FBC-DCD5E3568169}"/>
              </a:ext>
            </a:extLst>
          </p:cNvPr>
          <p:cNvSpPr/>
          <p:nvPr/>
        </p:nvSpPr>
        <p:spPr>
          <a:xfrm>
            <a:off x="4950088" y="4480119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LORDOSIS</a:t>
            </a:r>
            <a:endParaRPr lang="en-I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95518B-7A65-4657-A3E7-16C92B71460F}"/>
              </a:ext>
            </a:extLst>
          </p:cNvPr>
          <p:cNvSpPr/>
          <p:nvPr/>
        </p:nvSpPr>
        <p:spPr>
          <a:xfrm>
            <a:off x="369759" y="509775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SCOLIOSIS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E0AD30-4AD3-447F-81D7-C8CC6F5136DC}"/>
              </a:ext>
            </a:extLst>
          </p:cNvPr>
          <p:cNvSpPr/>
          <p:nvPr/>
        </p:nvSpPr>
        <p:spPr>
          <a:xfrm>
            <a:off x="4950088" y="5097753"/>
            <a:ext cx="4017363" cy="4103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NONE OF THESE</a:t>
            </a:r>
            <a:endParaRPr lang="en-I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0E6224-B22C-4809-8ED8-EF2F50C46D1C}"/>
              </a:ext>
            </a:extLst>
          </p:cNvPr>
          <p:cNvSpPr/>
          <p:nvPr/>
        </p:nvSpPr>
        <p:spPr>
          <a:xfrm>
            <a:off x="452207" y="4472132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6FCD968-441C-4BDA-8C2B-657B66D379AC}"/>
              </a:ext>
            </a:extLst>
          </p:cNvPr>
          <p:cNvSpPr/>
          <p:nvPr/>
        </p:nvSpPr>
        <p:spPr>
          <a:xfrm>
            <a:off x="5042528" y="4472132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266D7F-0EF8-4C70-B9D7-C5390F5492DF}"/>
              </a:ext>
            </a:extLst>
          </p:cNvPr>
          <p:cNvSpPr/>
          <p:nvPr/>
        </p:nvSpPr>
        <p:spPr>
          <a:xfrm>
            <a:off x="452207" y="5119724"/>
            <a:ext cx="357264" cy="3664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B315A2-3182-4066-BBD4-717C8711E5A9}"/>
              </a:ext>
            </a:extLst>
          </p:cNvPr>
          <p:cNvSpPr/>
          <p:nvPr/>
        </p:nvSpPr>
        <p:spPr>
          <a:xfrm>
            <a:off x="5042528" y="5119724"/>
            <a:ext cx="357264" cy="366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9" name="Google Shape;63;p14">
            <a:extLst>
              <a:ext uri="{FF2B5EF4-FFF2-40B4-BE49-F238E27FC236}">
                <a16:creationId xmlns:a16="http://schemas.microsoft.com/office/drawing/2014/main" id="{441FAB47-9429-498C-A97C-D55B31887D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97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glish11 [licensed for non-commercial use only] / Grade 11-1">
            <a:extLst>
              <a:ext uri="{FF2B5EF4-FFF2-40B4-BE49-F238E27FC236}">
                <a16:creationId xmlns:a16="http://schemas.microsoft.com/office/drawing/2014/main" id="{5EA39C87-A5BA-428B-85AD-8157E1E89E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12192001" cy="28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E2FE9-6499-4CB5-AF37-C91600AF6099}"/>
              </a:ext>
            </a:extLst>
          </p:cNvPr>
          <p:cNvSpPr txBox="1"/>
          <p:nvPr/>
        </p:nvSpPr>
        <p:spPr>
          <a:xfrm>
            <a:off x="0" y="2590800"/>
            <a:ext cx="11854724" cy="325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200000"/>
              </a:lnSpc>
              <a:buAutoNum type="arabicPeriod"/>
            </a:pPr>
            <a:r>
              <a:rPr lang="en-US" sz="2667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What is Kyphosis?</a:t>
            </a:r>
          </a:p>
          <a:p>
            <a:pPr marL="457189" indent="-457189">
              <a:lnSpc>
                <a:spcPct val="200000"/>
              </a:lnSpc>
              <a:buAutoNum type="arabicPeriod"/>
            </a:pPr>
            <a:r>
              <a:rPr lang="en-US" sz="2667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What is Scoliosis?</a:t>
            </a:r>
          </a:p>
          <a:p>
            <a:pPr marL="457189" indent="-457189">
              <a:lnSpc>
                <a:spcPct val="200000"/>
              </a:lnSpc>
              <a:buAutoNum type="arabicPeriod"/>
            </a:pPr>
            <a:r>
              <a:rPr lang="en-US" sz="2667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Enlist any three causes of Lordosis.</a:t>
            </a:r>
          </a:p>
          <a:p>
            <a:pPr marL="457189" indent="-457189">
              <a:lnSpc>
                <a:spcPct val="200000"/>
              </a:lnSpc>
              <a:buAutoNum type="arabicPeriod"/>
            </a:pPr>
            <a:r>
              <a:rPr lang="en-US" sz="2667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Explain all the precautions of Kyphosis.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4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228600" y="1647900"/>
            <a:ext cx="11125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6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6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EC45606-88B6-4FBC-8797-E9C5A1488F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17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100308"/>
              </p:ext>
            </p:extLst>
          </p:nvPr>
        </p:nvGraphicFramePr>
        <p:xfrm>
          <a:off x="1333500" y="76200"/>
          <a:ext cx="9525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ine Callout 2 (Border and Accent Bar) 4"/>
          <p:cNvSpPr/>
          <p:nvPr/>
        </p:nvSpPr>
        <p:spPr>
          <a:xfrm>
            <a:off x="10270740" y="1752600"/>
            <a:ext cx="1866900" cy="1447800"/>
          </a:xfrm>
          <a:prstGeom prst="accentBorderCallout2">
            <a:avLst>
              <a:gd name="adj1" fmla="val 26163"/>
              <a:gd name="adj2" fmla="val -10650"/>
              <a:gd name="adj3" fmla="val -73270"/>
              <a:gd name="adj4" fmla="val -61738"/>
              <a:gd name="adj5" fmla="val -63549"/>
              <a:gd name="adj6" fmla="val -168588"/>
            </a:avLst>
          </a:prstGeom>
          <a:scene3d>
            <a:camera prst="perspectiveLef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KYPHOSIS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LORDOSIS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SCOLIOSIS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876E1-9C0F-429A-A74B-D1E9F5BCB25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COMMON POSTURAL DEFORMITIES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126E44CB-15D2-4BE1-A1D9-66C0608B02F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Television">
            <a:extLst>
              <a:ext uri="{FF2B5EF4-FFF2-40B4-BE49-F238E27FC236}">
                <a16:creationId xmlns:a16="http://schemas.microsoft.com/office/drawing/2014/main" id="{47E10E8A-C5BC-4CA0-94E9-9F67E0660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-228600"/>
            <a:ext cx="11645803" cy="838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7B13BC-AB63-49AD-A062-C8C7DC0DB9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77" b="32690"/>
          <a:stretch/>
        </p:blipFill>
        <p:spPr>
          <a:xfrm>
            <a:off x="5320886" y="5943600"/>
            <a:ext cx="1766030" cy="343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421CED-5931-48F5-8571-B4A905C14691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SPINAL CURVATURE?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Spinal Deformities. Symptoms">
            <a:hlinkClick r:id="" action="ppaction://media"/>
            <a:extLst>
              <a:ext uri="{FF2B5EF4-FFF2-40B4-BE49-F238E27FC236}">
                <a16:creationId xmlns:a16="http://schemas.microsoft.com/office/drawing/2014/main" id="{9F8B2F8D-D4DF-4763-8842-DF9C316EFE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2" end="829.9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01" y="1154124"/>
            <a:ext cx="10744199" cy="4560876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EB5C2B3C-1EAF-4A5D-81A7-CDB2E9B89AD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2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36039-B245-4312-8936-92660867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16" y="1091728"/>
            <a:ext cx="4248091" cy="51362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042982-A1BB-427E-BD56-84B5B2E8A7FD}"/>
              </a:ext>
            </a:extLst>
          </p:cNvPr>
          <p:cNvSpPr txBox="1"/>
          <p:nvPr/>
        </p:nvSpPr>
        <p:spPr>
          <a:xfrm>
            <a:off x="800219" y="1564707"/>
            <a:ext cx="6819781" cy="419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This type of deformity is related to the spine.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Spinal curvature is the back muscles take curve due to weakness.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This deformity is due to carrying overload continuous.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Many times the bones of the spine imbalances due to bad sleep posture.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Spinal curvature can refer to the normal concave and convex curvature of the spine.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84F10-CE32-43D7-96B1-33F68F04AFE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SPINAL CURVATURE?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EE47F4FA-EC68-4B25-BDB8-77B7CABABD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69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pine3-BB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1225974"/>
            <a:ext cx="5334000" cy="4870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Content Placeholder 12" descr="kyphosis_scoliosis14672520_m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74001" y="1225973"/>
            <a:ext cx="5189399" cy="4870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94955" y="6284847"/>
            <a:ext cx="1752600" cy="38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NORMAL SPINE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44444" y="6296513"/>
            <a:ext cx="207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SPINAL CURVATURE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49269-0733-414F-87DB-3E5BF6982BFA}"/>
              </a:ext>
            </a:extLst>
          </p:cNvPr>
          <p:cNvSpPr txBox="1"/>
          <p:nvPr/>
        </p:nvSpPr>
        <p:spPr>
          <a:xfrm>
            <a:off x="1640666" y="23990"/>
            <a:ext cx="8910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NORMAL SPINE &amp; SPINAL CURVATURE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7C0EA2-9DCC-462D-B894-BEF30C35F659}"/>
              </a:ext>
            </a:extLst>
          </p:cNvPr>
          <p:cNvCxnSpPr>
            <a:cxnSpLocks/>
          </p:cNvCxnSpPr>
          <p:nvPr/>
        </p:nvCxnSpPr>
        <p:spPr>
          <a:xfrm>
            <a:off x="6075405" y="918289"/>
            <a:ext cx="0" cy="5405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769533D4-1F19-4639-B8BD-F5607F89A7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D58AA-0212-4E72-91FA-72F7300D003B}"/>
              </a:ext>
            </a:extLst>
          </p:cNvPr>
          <p:cNvSpPr txBox="1"/>
          <p:nvPr/>
        </p:nvSpPr>
        <p:spPr>
          <a:xfrm>
            <a:off x="1588012" y="0"/>
            <a:ext cx="901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SPINAL DEFORMITIES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045EC7E-6FA3-41B9-A2D2-4431AE95B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352351"/>
              </p:ext>
            </p:extLst>
          </p:nvPr>
        </p:nvGraphicFramePr>
        <p:xfrm>
          <a:off x="2044700" y="646331"/>
          <a:ext cx="8102600" cy="621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5862ABC-D32F-40C3-BA33-226458FD65F4}"/>
              </a:ext>
            </a:extLst>
          </p:cNvPr>
          <p:cNvSpPr/>
          <p:nvPr/>
        </p:nvSpPr>
        <p:spPr>
          <a:xfrm>
            <a:off x="0" y="1143000"/>
            <a:ext cx="2362200" cy="914400"/>
          </a:xfrm>
          <a:prstGeom prst="wedgeRoundRectCallout">
            <a:avLst>
              <a:gd name="adj1" fmla="val 86979"/>
              <a:gd name="adj2" fmla="val 18315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HUMP AT BACK</a:t>
            </a:r>
            <a:endParaRPr lang="en-IN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2335113-A842-4C81-95C7-5C3B6E0546F3}"/>
              </a:ext>
            </a:extLst>
          </p:cNvPr>
          <p:cNvSpPr/>
          <p:nvPr/>
        </p:nvSpPr>
        <p:spPr>
          <a:xfrm>
            <a:off x="9829800" y="1143000"/>
            <a:ext cx="2362200" cy="914400"/>
          </a:xfrm>
          <a:prstGeom prst="wedgeRoundRectCallout">
            <a:avLst>
              <a:gd name="adj1" fmla="val -78379"/>
              <a:gd name="adj2" fmla="val 19293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HUMP AT FRONT</a:t>
            </a:r>
            <a:endParaRPr lang="en-IN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2AFD67D-1234-446E-9C95-DDA875F81410}"/>
              </a:ext>
            </a:extLst>
          </p:cNvPr>
          <p:cNvSpPr/>
          <p:nvPr/>
        </p:nvSpPr>
        <p:spPr>
          <a:xfrm>
            <a:off x="6626" y="4800601"/>
            <a:ext cx="4108174" cy="914400"/>
          </a:xfrm>
          <a:prstGeom prst="wedgeRoundRectCallout">
            <a:avLst>
              <a:gd name="adj1" fmla="val 68211"/>
              <a:gd name="adj2" fmla="val 13532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THE SPINE BENDING ‘S’ &amp; ‘C’</a:t>
            </a:r>
            <a:endParaRPr lang="en-IN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EF181270-828F-494B-861E-A155FEF8CB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9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812DEE-6444-4943-8BC0-312CFEDE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5" y="-3313"/>
            <a:ext cx="4926724" cy="6857999"/>
          </a:xfrm>
          <a:prstGeom prst="roundRect">
            <a:avLst>
              <a:gd name="adj" fmla="val 299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0F520-F6A8-44F1-A9F4-9F187B069901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AA4AF-0A86-415E-933A-CD23E9A41578}"/>
              </a:ext>
            </a:extLst>
          </p:cNvPr>
          <p:cNvSpPr txBox="1"/>
          <p:nvPr/>
        </p:nvSpPr>
        <p:spPr>
          <a:xfrm>
            <a:off x="4310269" y="3314"/>
            <a:ext cx="3571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KYPHOSIS</a:t>
            </a:r>
            <a:endParaRPr lang="en-I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84E32-3D54-4E56-97EB-034398E711C9}"/>
              </a:ext>
            </a:extLst>
          </p:cNvPr>
          <p:cNvSpPr txBox="1"/>
          <p:nvPr/>
        </p:nvSpPr>
        <p:spPr>
          <a:xfrm>
            <a:off x="5108485" y="2253891"/>
            <a:ext cx="7083515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Kyphosis implies an increase or exaggeration of a backward or posterior curve or a decrease or reversal of a forward curve.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Depression of chest is common in Kyphosis.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is also called ‘round upper back’.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422850AC-888E-4E45-8CC7-D8B07BFB1A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2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ture GIFs - Get the best GIF on GIPHY">
            <a:extLst>
              <a:ext uri="{FF2B5EF4-FFF2-40B4-BE49-F238E27FC236}">
                <a16:creationId xmlns:a16="http://schemas.microsoft.com/office/drawing/2014/main" id="{EA962643-F581-4C10-AE4B-6DA940B248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867400" cy="685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C72BC8-34B4-41B8-9398-D75424191CEA}"/>
              </a:ext>
            </a:extLst>
          </p:cNvPr>
          <p:cNvSpPr txBox="1"/>
          <p:nvPr/>
        </p:nvSpPr>
        <p:spPr>
          <a:xfrm>
            <a:off x="3202885" y="47858"/>
            <a:ext cx="578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CAUSES OF KYPHOSIS</a:t>
            </a:r>
            <a:endParaRPr lang="en-I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D0E8E-7FD3-4A97-9BA2-0CBBF4408DCB}"/>
              </a:ext>
            </a:extLst>
          </p:cNvPr>
          <p:cNvSpPr txBox="1"/>
          <p:nvPr/>
        </p:nvSpPr>
        <p:spPr>
          <a:xfrm>
            <a:off x="6102177" y="1121615"/>
            <a:ext cx="5923697" cy="4611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Aging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Poor body posture, rickets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Muscle weakness in the upper back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Malnutrition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Illness, lack of pure air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Insufficient exercises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Carrying heavy loads on shoulders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Unsuitable furniture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Osteoporosis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 loss of bone strength due to age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C8FEF858-C4B7-45B5-96EA-6908D12215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DA6F8-EF7C-4027-846D-E04625F2A4E7}"/>
              </a:ext>
            </a:extLst>
          </p:cNvPr>
          <p:cNvSpPr txBox="1"/>
          <p:nvPr/>
        </p:nvSpPr>
        <p:spPr>
          <a:xfrm>
            <a:off x="0" y="0"/>
            <a:ext cx="615553" cy="685468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SPINAL CURVATURE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3384</TotalTime>
  <Words>741</Words>
  <Application>Microsoft Office PowerPoint</Application>
  <PresentationFormat>Widescreen</PresentationFormat>
  <Paragraphs>134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Imprint MT Shadow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AND WOMEN IN SPORTS</dc:title>
  <dc:creator>Dell</dc:creator>
  <cp:lastModifiedBy>MR JOY</cp:lastModifiedBy>
  <cp:revision>724</cp:revision>
  <dcterms:created xsi:type="dcterms:W3CDTF">2020-05-07T03:12:15Z</dcterms:created>
  <dcterms:modified xsi:type="dcterms:W3CDTF">2021-12-15T15:02:20Z</dcterms:modified>
</cp:coreProperties>
</file>