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08" r:id="rId2"/>
    <p:sldId id="354" r:id="rId3"/>
    <p:sldId id="313" r:id="rId4"/>
    <p:sldId id="314" r:id="rId5"/>
    <p:sldId id="315" r:id="rId6"/>
    <p:sldId id="316" r:id="rId7"/>
    <p:sldId id="317" r:id="rId8"/>
    <p:sldId id="318" r:id="rId9"/>
    <p:sldId id="353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32AA-88F5-4B5F-BB28-18B5ED3287BC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07F0A-3D30-4F8B-BF26-D990BDFCE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6F88-E86B-4C78-A43C-357549CC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A7506-47A3-496C-9000-D76E006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A47C9-E01D-4023-A42A-5566DA2B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9011-A92E-4A94-8692-DF003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0117-F905-4E42-A74C-111240C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E55B-6EC8-42B9-A088-DE900792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795D3-C76D-46BC-95FB-ED39C0DD8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CC7D-E78D-4189-8F5C-3E25B75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0D47B-2524-4763-AE20-24B1E614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6E6B5-5170-443D-A41C-757F4E1E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57211-4E48-4450-A849-6E39E656B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E7A2FA-1189-4207-B8DC-A455B5C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09B6C-1F7D-4779-96DD-D8152221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1ABC-111B-4303-A1B1-AA4AA9E1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D1167-A7FD-4CE1-91E6-0BEC4A5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84C2-4CCA-48FE-B4A4-913D3009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8411-F175-4731-9465-31F00DE6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9CAD-93FF-48B2-9521-8A222E9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7A647-E0FD-4504-8348-C6CB267E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86A93-EE23-4B41-934E-D71E0F2A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C8D3-4497-4D2F-B1C4-619E242A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83DFF-8B9C-4F77-8A0A-34261038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F7FC7-3AA8-47CD-B5C0-0724755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D8DE-0014-41B4-ADA9-9EDDECBA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58EA2-1B40-4591-81A7-02C5536B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33E-AE52-448C-82EF-6F10E3AA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A70E-AFC2-4A79-A668-4280E2098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0955E-3331-4677-8891-E1F14A14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B14-C8A4-4020-A73C-A7996445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1195-E707-4CD3-84F5-E34FCCF6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6BF72-883F-4086-87E5-94E865E2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AF13-E37D-4EC9-801E-5ABCAFBB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A6EA-3FCA-4A04-A123-37821AB7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3FC3-4AFB-47B4-84B5-F4DBA330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92080-A2FF-473D-9369-B5C7F3D6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F9830-9C09-4D8D-92F0-4913FEF8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5CAB8-BE64-4025-99CC-B67A8B4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00E1E-9E0C-4885-92CB-808415B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389FF-C993-4AD5-8C4F-A5CD33B0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5D8A-E40E-456B-AC5A-448403D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1A747-A3DE-4A84-BB6A-C130B078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133C8-70E5-46ED-A7D5-B0BB0A3C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690B3-F4A6-4185-801E-6B584B41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00EBD-8C07-4BBC-A6BA-9B4321BB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A706D-7B7E-4F78-81FD-38F37F90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EE1C3-11E9-41C7-9F1E-1B9B6F2A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46E2-1A89-4BC2-ACF0-87584D65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6E5E-EA01-4085-96DC-6A42A1D0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532C7-02C1-4642-A1D0-60D00993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4E678-A172-46E2-817A-2ABE7C20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280-41CA-4EF1-9314-6C2C1CF7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C6DE0-59DA-4218-BEB7-668454F2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5D86-ACD8-4758-8308-492CCDAB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81E5-424D-4440-975A-CD84521D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B4CE2-6542-4D29-900A-E458F5704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FE02D-3D1F-4D15-98FD-E0FE3F8B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BE16E-15AC-4D4E-915A-E2EEE14E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35B74-EDFD-4212-B49E-773A138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F472C9-7D97-43D7-8A88-800E13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8669A-5333-442F-8F4A-EF8C78D3C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AFB62-81FD-4CF3-AF79-5EED8B69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0610-D510-48BB-B647-CF88D3A406A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7CF32-C881-4BCC-A909-B1546CDC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756A-F650-4CEF-B2CB-7772301F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F1ED-967E-4BB5-927E-E5B5A1EBB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3332"/>
            <a:ext cx="12192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09600" y="3798134"/>
            <a:ext cx="8915400" cy="126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SUBJECT : PHYSICAL EDUCATION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NUMBER: 05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  <a:p>
            <a:r>
              <a:rPr lang="en" sz="2400" b="1" dirty="0"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CHAPTER NAME : </a:t>
            </a:r>
            <a:r>
              <a:rPr lang="en-US" sz="2400" b="1" dirty="0">
                <a:ln w="0"/>
                <a:solidFill>
                  <a:srgbClr val="7030A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CHILDREN AND WOMEN IN SPORTS</a:t>
            </a:r>
            <a:endParaRPr sz="2400" b="1" dirty="0">
              <a:solidFill>
                <a:srgbClr val="7030A0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BF502-D26B-4930-9AB4-952850C32E64}"/>
              </a:ext>
            </a:extLst>
          </p:cNvPr>
          <p:cNvSpPr txBox="1"/>
          <p:nvPr/>
        </p:nvSpPr>
        <p:spPr>
          <a:xfrm>
            <a:off x="0" y="181871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EXERCISE GUIDELINES AT DIFFERENT STAGES OF GROWTH AND DEVELOPMENT</a:t>
            </a:r>
            <a:endParaRPr lang="en-IN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2A6E2354-D276-4B36-97F5-463D7124CC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53" y="71818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0" y="1647900"/>
            <a:ext cx="121920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THANKING YOU</a:t>
            </a:r>
            <a:endParaRPr sz="60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60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ODM EDUCATIONAL GROUP</a:t>
            </a:r>
            <a:endParaRPr sz="60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F174CE82-B593-49FF-8D42-4F97BD789D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2B3540-4C3B-465E-A815-3D52B008093B}"/>
              </a:ext>
            </a:extLst>
          </p:cNvPr>
          <p:cNvSpPr/>
          <p:nvPr/>
        </p:nvSpPr>
        <p:spPr>
          <a:xfrm>
            <a:off x="36163" y="0"/>
            <a:ext cx="6469653" cy="6857997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91E18E-BDB6-477A-966F-589EA1A1C991}"/>
              </a:ext>
            </a:extLst>
          </p:cNvPr>
          <p:cNvCxnSpPr>
            <a:cxnSpLocks/>
          </p:cNvCxnSpPr>
          <p:nvPr/>
        </p:nvCxnSpPr>
        <p:spPr>
          <a:xfrm>
            <a:off x="5471033" y="102455"/>
            <a:ext cx="0" cy="675554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A5C605-54D5-4CD3-9200-DB1884F19043}"/>
              </a:ext>
            </a:extLst>
          </p:cNvPr>
          <p:cNvSpPr/>
          <p:nvPr/>
        </p:nvSpPr>
        <p:spPr>
          <a:xfrm rot="16200000" flipH="1">
            <a:off x="5225143" y="1513555"/>
            <a:ext cx="1323537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01 </a:t>
            </a:r>
            <a:endParaRPr lang="en-IN" sz="32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B0FE41-CADB-4402-AC19-FA881689FF4D}"/>
              </a:ext>
            </a:extLst>
          </p:cNvPr>
          <p:cNvSpPr/>
          <p:nvPr/>
        </p:nvSpPr>
        <p:spPr>
          <a:xfrm rot="16200000" flipH="1">
            <a:off x="5225143" y="3009710"/>
            <a:ext cx="1323537" cy="1746831"/>
          </a:xfrm>
          <a:custGeom>
            <a:avLst/>
            <a:gdLst>
              <a:gd name="connsiteX0" fmla="*/ 261257 w 952821"/>
              <a:gd name="connsiteY0" fmla="*/ 791456 h 1490704"/>
              <a:gd name="connsiteX1" fmla="*/ 261258 w 952821"/>
              <a:gd name="connsiteY1" fmla="*/ 791456 h 1490704"/>
              <a:gd name="connsiteX2" fmla="*/ 261258 w 952821"/>
              <a:gd name="connsiteY2" fmla="*/ 1490703 h 1490704"/>
              <a:gd name="connsiteX3" fmla="*/ 952821 w 952821"/>
              <a:gd name="connsiteY3" fmla="*/ 1490703 h 1490704"/>
              <a:gd name="connsiteX4" fmla="*/ 952821 w 952821"/>
              <a:gd name="connsiteY4" fmla="*/ 791456 h 1490704"/>
              <a:gd name="connsiteX5" fmla="*/ 952820 w 952821"/>
              <a:gd name="connsiteY5" fmla="*/ 791456 h 1490704"/>
              <a:gd name="connsiteX6" fmla="*/ 607039 w 952821"/>
              <a:gd name="connsiteY6" fmla="*/ 0 h 1490704"/>
              <a:gd name="connsiteX7" fmla="*/ 0 w 952821"/>
              <a:gd name="connsiteY7" fmla="*/ 1244855 h 1490704"/>
              <a:gd name="connsiteX8" fmla="*/ 261257 w 952821"/>
              <a:gd name="connsiteY8" fmla="*/ 1490704 h 1490704"/>
              <a:gd name="connsiteX9" fmla="*/ 261257 w 952821"/>
              <a:gd name="connsiteY9" fmla="*/ 1244855 h 149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21" h="1490704">
                <a:moveTo>
                  <a:pt x="261257" y="791456"/>
                </a:moveTo>
                <a:lnTo>
                  <a:pt x="261258" y="791456"/>
                </a:lnTo>
                <a:lnTo>
                  <a:pt x="261258" y="1490703"/>
                </a:lnTo>
                <a:lnTo>
                  <a:pt x="952821" y="1490703"/>
                </a:lnTo>
                <a:lnTo>
                  <a:pt x="952821" y="791456"/>
                </a:lnTo>
                <a:lnTo>
                  <a:pt x="952820" y="791456"/>
                </a:lnTo>
                <a:lnTo>
                  <a:pt x="607039" y="0"/>
                </a:lnTo>
                <a:close/>
                <a:moveTo>
                  <a:pt x="0" y="1244855"/>
                </a:moveTo>
                <a:lnTo>
                  <a:pt x="261257" y="1490704"/>
                </a:lnTo>
                <a:lnTo>
                  <a:pt x="261257" y="124485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r"/>
            <a:r>
              <a:rPr lang="en-US" sz="3200" b="1" dirty="0"/>
              <a:t>02</a:t>
            </a:r>
            <a:endParaRPr lang="en-I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422BE-3738-495A-8768-2B003195812E}"/>
              </a:ext>
            </a:extLst>
          </p:cNvPr>
          <p:cNvSpPr txBox="1"/>
          <p:nvPr/>
        </p:nvSpPr>
        <p:spPr>
          <a:xfrm>
            <a:off x="2801501" y="5"/>
            <a:ext cx="841321" cy="68579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buSzPts val="3100"/>
            </a:pPr>
            <a:r>
              <a:rPr lang="en-IN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EXPECT TO LEARN? </a:t>
            </a:r>
            <a:endParaRPr lang="en-GB" sz="4267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347498EB-ECAD-4160-98DE-BE021F4D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" y="102455"/>
            <a:ext cx="2691267" cy="2993991"/>
          </a:xfrm>
          <a:prstGeom prst="rect">
            <a:avLst/>
          </a:prstGeom>
        </p:spPr>
      </p:pic>
      <p:pic>
        <p:nvPicPr>
          <p:cNvPr id="7" name="Graphic 6" descr="Professor">
            <a:extLst>
              <a:ext uri="{FF2B5EF4-FFF2-40B4-BE49-F238E27FC236}">
                <a16:creationId xmlns:a16="http://schemas.microsoft.com/office/drawing/2014/main" id="{D3F9083C-DB26-4E59-9E38-7B9A1C753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90" y="3939766"/>
            <a:ext cx="2691267" cy="2993989"/>
          </a:xfrm>
          <a:prstGeom prst="rect">
            <a:avLst/>
          </a:prstGeom>
        </p:spPr>
      </p:pic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F63CF296-7929-4079-A906-BE6F4FF2D436}"/>
              </a:ext>
            </a:extLst>
          </p:cNvPr>
          <p:cNvSpPr/>
          <p:nvPr/>
        </p:nvSpPr>
        <p:spPr>
          <a:xfrm>
            <a:off x="6901345" y="1926662"/>
            <a:ext cx="5045401" cy="10048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are the different stages?</a:t>
            </a:r>
            <a:endParaRPr lang="en-I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4076006C-C356-448E-8449-CBD88971EC54}"/>
              </a:ext>
            </a:extLst>
          </p:cNvPr>
          <p:cNvSpPr/>
          <p:nvPr/>
        </p:nvSpPr>
        <p:spPr>
          <a:xfrm>
            <a:off x="6901346" y="3429000"/>
            <a:ext cx="5045401" cy="100489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Exercise guidelines at all the stages.</a:t>
            </a:r>
            <a:endParaRPr lang="en-I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Google Shape;63;p14">
            <a:extLst>
              <a:ext uri="{FF2B5EF4-FFF2-40B4-BE49-F238E27FC236}">
                <a16:creationId xmlns:a16="http://schemas.microsoft.com/office/drawing/2014/main" id="{2748083A-61F1-4511-BD01-40BF51BA60A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26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91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2370C3-1C68-47A3-BA39-2C95448ADB0C}"/>
              </a:ext>
            </a:extLst>
          </p:cNvPr>
          <p:cNvSpPr txBox="1"/>
          <p:nvPr/>
        </p:nvSpPr>
        <p:spPr>
          <a:xfrm>
            <a:off x="1657350" y="2799"/>
            <a:ext cx="8877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EXERCISE GUIDELINES AT DIFFERENT STAGES OF GROWTH AND DEVELOPMENT</a:t>
            </a:r>
            <a:endParaRPr lang="en-I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 descr="images (3).jpg">
            <a:extLst>
              <a:ext uri="{FF2B5EF4-FFF2-40B4-BE49-F238E27FC236}">
                <a16:creationId xmlns:a16="http://schemas.microsoft.com/office/drawing/2014/main" id="{7500EA91-3423-4539-88DB-D471F672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964934"/>
            <a:ext cx="12039600" cy="3124200"/>
          </a:xfrm>
          <a:prstGeom prst="rect">
            <a:avLst/>
          </a:prstGeom>
        </p:spPr>
      </p:pic>
      <p:sp>
        <p:nvSpPr>
          <p:cNvPr id="5" name="Oval Callout 5">
            <a:extLst>
              <a:ext uri="{FF2B5EF4-FFF2-40B4-BE49-F238E27FC236}">
                <a16:creationId xmlns:a16="http://schemas.microsoft.com/office/drawing/2014/main" id="{C01E1E7A-2921-45C5-9DC0-78D29A0668FC}"/>
              </a:ext>
            </a:extLst>
          </p:cNvPr>
          <p:cNvSpPr/>
          <p:nvPr/>
        </p:nvSpPr>
        <p:spPr>
          <a:xfrm>
            <a:off x="405615" y="1921565"/>
            <a:ext cx="1600200" cy="1295400"/>
          </a:xfrm>
          <a:prstGeom prst="wedgeEllipseCallout">
            <a:avLst>
              <a:gd name="adj1" fmla="val -1741"/>
              <a:gd name="adj2" fmla="val 22870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 TO 2 YEARS</a:t>
            </a:r>
          </a:p>
        </p:txBody>
      </p:sp>
      <p:sp>
        <p:nvSpPr>
          <p:cNvPr id="6" name="Oval Callout 6">
            <a:extLst>
              <a:ext uri="{FF2B5EF4-FFF2-40B4-BE49-F238E27FC236}">
                <a16:creationId xmlns:a16="http://schemas.microsoft.com/office/drawing/2014/main" id="{63F2FF7A-6A52-45B5-ABB0-A3AF3A82C68C}"/>
              </a:ext>
            </a:extLst>
          </p:cNvPr>
          <p:cNvSpPr/>
          <p:nvPr/>
        </p:nvSpPr>
        <p:spPr>
          <a:xfrm>
            <a:off x="2481530" y="1594824"/>
            <a:ext cx="1600200" cy="1295400"/>
          </a:xfrm>
          <a:prstGeom prst="wedgeEllipseCallout">
            <a:avLst>
              <a:gd name="adj1" fmla="val 6439"/>
              <a:gd name="adj2" fmla="val 19058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 TO 7 YEARS</a:t>
            </a:r>
          </a:p>
        </p:txBody>
      </p:sp>
      <p:sp>
        <p:nvSpPr>
          <p:cNvPr id="7" name="Oval Callout 7">
            <a:extLst>
              <a:ext uri="{FF2B5EF4-FFF2-40B4-BE49-F238E27FC236}">
                <a16:creationId xmlns:a16="http://schemas.microsoft.com/office/drawing/2014/main" id="{4309EDEB-C2ED-4C83-9F69-F60B91059758}"/>
              </a:ext>
            </a:extLst>
          </p:cNvPr>
          <p:cNvSpPr/>
          <p:nvPr/>
        </p:nvSpPr>
        <p:spPr>
          <a:xfrm>
            <a:off x="4469713" y="1293912"/>
            <a:ext cx="1600200" cy="1295400"/>
          </a:xfrm>
          <a:prstGeom prst="wedgeEllipseCallout">
            <a:avLst>
              <a:gd name="adj1" fmla="val 3569"/>
              <a:gd name="adj2" fmla="val 16154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8 TO 12 YEARS</a:t>
            </a: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3A7180F8-D3C2-4586-9587-6C3145F7FADE}"/>
              </a:ext>
            </a:extLst>
          </p:cNvPr>
          <p:cNvSpPr/>
          <p:nvPr/>
        </p:nvSpPr>
        <p:spPr>
          <a:xfrm>
            <a:off x="6629400" y="1230341"/>
            <a:ext cx="1600200" cy="1295400"/>
          </a:xfrm>
          <a:prstGeom prst="wedgeEllipseCallout">
            <a:avLst>
              <a:gd name="adj1" fmla="val -4201"/>
              <a:gd name="adj2" fmla="val 12086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13 TO 19 YEARS</a:t>
            </a:r>
          </a:p>
        </p:txBody>
      </p:sp>
      <p:sp>
        <p:nvSpPr>
          <p:cNvPr id="9" name="Oval Callout 9">
            <a:extLst>
              <a:ext uri="{FF2B5EF4-FFF2-40B4-BE49-F238E27FC236}">
                <a16:creationId xmlns:a16="http://schemas.microsoft.com/office/drawing/2014/main" id="{A12B7E3B-79A6-4A83-9CEC-7DA7813DA8F2}"/>
              </a:ext>
            </a:extLst>
          </p:cNvPr>
          <p:cNvSpPr/>
          <p:nvPr/>
        </p:nvSpPr>
        <p:spPr>
          <a:xfrm>
            <a:off x="8782306" y="1065599"/>
            <a:ext cx="1600200" cy="1295400"/>
          </a:xfrm>
          <a:prstGeom prst="wedgeEllipseCallout">
            <a:avLst>
              <a:gd name="adj1" fmla="val -1106"/>
              <a:gd name="adj2" fmla="val 9735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ABOVE 19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54792-595C-40EA-A81F-B78D9B011080}"/>
              </a:ext>
            </a:extLst>
          </p:cNvPr>
          <p:cNvSpPr txBox="1"/>
          <p:nvPr/>
        </p:nvSpPr>
        <p:spPr>
          <a:xfrm>
            <a:off x="0" y="6163844"/>
            <a:ext cx="1211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INFANCY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	    </a:t>
            </a: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EARLY CHILDHOOD   	   </a:t>
            </a:r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LATER CHILDHOOD  	 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ADOLESCENCE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	</a:t>
            </a: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ADULTHOOD</a:t>
            </a:r>
          </a:p>
        </p:txBody>
      </p:sp>
      <p:pic>
        <p:nvPicPr>
          <p:cNvPr id="12" name="Google Shape;63;p14">
            <a:extLst>
              <a:ext uri="{FF2B5EF4-FFF2-40B4-BE49-F238E27FC236}">
                <a16:creationId xmlns:a16="http://schemas.microsoft.com/office/drawing/2014/main" id="{59555E12-8D63-4C05-ADBB-8BC567257F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7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Physical-Development-In-Infants-Toddlers-Chart-And-Tips-638x250.jpg">
            <a:extLst>
              <a:ext uri="{FF2B5EF4-FFF2-40B4-BE49-F238E27FC236}">
                <a16:creationId xmlns:a16="http://schemas.microsoft.com/office/drawing/2014/main" id="{E3EC072D-5D86-4EC3-983C-CB2FD89CE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88" y="1257299"/>
            <a:ext cx="4005262" cy="46400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14FE46-10C8-4FB4-BBE0-58A66BFD91F6}"/>
              </a:ext>
            </a:extLst>
          </p:cNvPr>
          <p:cNvSpPr txBox="1"/>
          <p:nvPr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EXERCISE GUIDELINES AT DIFFERENT STAGES OF GROWTH AND DEVELOPMENT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AB39C-A13A-4F96-B22D-AD3E84E60411}"/>
              </a:ext>
            </a:extLst>
          </p:cNvPr>
          <p:cNvSpPr txBox="1"/>
          <p:nvPr/>
        </p:nvSpPr>
        <p:spPr>
          <a:xfrm>
            <a:off x="2095500" y="27040"/>
            <a:ext cx="800100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INFANCY (1 TO 2 YEARS)</a:t>
            </a:r>
            <a:endParaRPr lang="en-IN" sz="2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20D3A-09AB-4F5C-9AD2-36CD5F1CAD0B}"/>
              </a:ext>
            </a:extLst>
          </p:cNvPr>
          <p:cNvSpPr txBox="1"/>
          <p:nvPr/>
        </p:nvSpPr>
        <p:spPr>
          <a:xfrm>
            <a:off x="1019565" y="2026372"/>
            <a:ext cx="6895288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Gross motor activities or exercises should be promoted.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Exercise to develop head control, sitting, crawling, etc.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should be provided objects, toys and games.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Watching TV and other electronic media should be avoided.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B8F2C4B3-730E-4A63-9EDE-D8E5D886E0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89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lay-624x416.jpg">
            <a:extLst>
              <a:ext uri="{FF2B5EF4-FFF2-40B4-BE49-F238E27FC236}">
                <a16:creationId xmlns:a16="http://schemas.microsoft.com/office/drawing/2014/main" id="{EEB976FD-7AE5-4211-B633-19C9482B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12" y="1103042"/>
            <a:ext cx="4482075" cy="46519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0485D-3C32-4D4F-A1E7-4148CBD7F37D}"/>
              </a:ext>
            </a:extLst>
          </p:cNvPr>
          <p:cNvSpPr txBox="1"/>
          <p:nvPr/>
        </p:nvSpPr>
        <p:spPr>
          <a:xfrm>
            <a:off x="1810006" y="0"/>
            <a:ext cx="857250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EARLY CHILDHOOD (3 -7 YEARS)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162B5-F32B-4EAF-A2BB-7D71F00C3B70}"/>
              </a:ext>
            </a:extLst>
          </p:cNvPr>
          <p:cNvSpPr txBox="1"/>
          <p:nvPr/>
        </p:nvSpPr>
        <p:spPr>
          <a:xfrm>
            <a:off x="1053071" y="1333874"/>
            <a:ext cx="6362700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Movement  skills develop.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i.e. throwing, jumping,  catching , etc.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Fine motors developmental skills i.e. Eye-hand coordinative activities.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Games with simple rules.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may be allowed to watch quality programs on TV. (1 to 2 h.)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Physical activities should be performed daily for at least sixty minutes daily.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D0EE3FC3-90FF-40D7-B037-8602949EE3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369E94-15F1-471F-BD00-4AC207D24C7D}"/>
              </a:ext>
            </a:extLst>
          </p:cNvPr>
          <p:cNvSpPr txBox="1"/>
          <p:nvPr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EXERCISE GUIDELINES AT DIFFERENT STAGES OF GROWTH AND DEVELOPMENT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hare_1200x900_kidsrunning.jpg">
            <a:extLst>
              <a:ext uri="{FF2B5EF4-FFF2-40B4-BE49-F238E27FC236}">
                <a16:creationId xmlns:a16="http://schemas.microsoft.com/office/drawing/2014/main" id="{8C7C366F-20B1-490A-91B5-2C044725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295400"/>
            <a:ext cx="4762498" cy="4267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F909B8-2408-44D3-8EDE-B744D5856469}"/>
              </a:ext>
            </a:extLst>
          </p:cNvPr>
          <p:cNvSpPr txBox="1"/>
          <p:nvPr/>
        </p:nvSpPr>
        <p:spPr>
          <a:xfrm>
            <a:off x="2057399" y="1951"/>
            <a:ext cx="807720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LATER CHILDHOOD (8 TO 12 YEARS)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65349-21BD-448D-810A-C14A8ABAE245}"/>
              </a:ext>
            </a:extLst>
          </p:cNvPr>
          <p:cNvSpPr txBox="1"/>
          <p:nvPr/>
        </p:nvSpPr>
        <p:spPr>
          <a:xfrm>
            <a:off x="923330" y="1333875"/>
            <a:ext cx="6438899" cy="4190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Stunts, throwing, jumping, Catching, running etc. so that they can acquire body control, strength and coordination.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Develop social consciousness by team games.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Children should be introduced to competitive sports and taught the basic rules of sports competition.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 of concept of endurance, strength, agility, coordination and balance.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458DF6AA-083D-4BB2-88B5-AC22912564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0C5BCA-E074-4883-924F-46CE3E933DF9}"/>
              </a:ext>
            </a:extLst>
          </p:cNvPr>
          <p:cNvSpPr txBox="1"/>
          <p:nvPr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EXERCISE GUIDELINES AT DIFFERENT STAGES OF GROWTH AND DEVELOPMENT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soccer_8.4.15.jpg">
            <a:extLst>
              <a:ext uri="{FF2B5EF4-FFF2-40B4-BE49-F238E27FC236}">
                <a16:creationId xmlns:a16="http://schemas.microsoft.com/office/drawing/2014/main" id="{34C7B91C-A9FA-41CD-8203-1D93C796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171972"/>
            <a:ext cx="4939275" cy="45140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55814-BBAB-4C57-915C-E0CDC2EBBBFB}"/>
              </a:ext>
            </a:extLst>
          </p:cNvPr>
          <p:cNvSpPr txBox="1"/>
          <p:nvPr/>
        </p:nvSpPr>
        <p:spPr>
          <a:xfrm>
            <a:off x="1752600" y="0"/>
            <a:ext cx="868680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ADOLESCENCE (13 TO 19 YEARS)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C87BD-AC81-46E0-BA28-2F8ECE5A7FFA}"/>
              </a:ext>
            </a:extLst>
          </p:cNvPr>
          <p:cNvSpPr txBox="1"/>
          <p:nvPr/>
        </p:nvSpPr>
        <p:spPr>
          <a:xfrm>
            <a:off x="1071265" y="1564707"/>
            <a:ext cx="5867400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Physical activities should be performed daily for at least 60 minutes or more.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Muscle strengthening exercises  at least 3 days p/w.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They should be reduce sedentary behavior.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Exercise such as running, gymnastics, push-ups, swimming, weight training , etc. for stamina building. 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2F8685D1-8F7F-4DF8-A960-5D64DDE37F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90E001-EDCC-4DB2-AF8B-81F87B93F16F}"/>
              </a:ext>
            </a:extLst>
          </p:cNvPr>
          <p:cNvSpPr txBox="1"/>
          <p:nvPr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EXERCISE GUIDELINES AT DIFFERENT STAGES OF GROWTH AND DEVELOPMENT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unning.jpg">
            <a:extLst>
              <a:ext uri="{FF2B5EF4-FFF2-40B4-BE49-F238E27FC236}">
                <a16:creationId xmlns:a16="http://schemas.microsoft.com/office/drawing/2014/main" id="{978C8DDD-0616-4DBA-96F5-4E116305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409700"/>
            <a:ext cx="5187567" cy="4038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FABA78-A022-4CF6-A23B-275E6DAFB159}"/>
              </a:ext>
            </a:extLst>
          </p:cNvPr>
          <p:cNvSpPr txBox="1"/>
          <p:nvPr/>
        </p:nvSpPr>
        <p:spPr>
          <a:xfrm>
            <a:off x="1828800" y="0"/>
            <a:ext cx="8534400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ADULTHOOD (ABOVE 19 YEARS)</a:t>
            </a:r>
            <a:endParaRPr lang="en-IN" sz="28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A0A74-5A67-44C4-94C4-74FE935FF6C6}"/>
              </a:ext>
            </a:extLst>
          </p:cNvPr>
          <p:cNvSpPr txBox="1"/>
          <p:nvPr/>
        </p:nvSpPr>
        <p:spPr>
          <a:xfrm>
            <a:off x="1052215" y="1564707"/>
            <a:ext cx="5676900" cy="372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Moderate intensity physical activity every day.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Muscles strong training exercise at least 2 times a week.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Bone-strengthening exercise and resistance exercise(weight training).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Increase skeletal muscles strength, power, endurance and mass.</a:t>
            </a:r>
          </a:p>
        </p:txBody>
      </p:sp>
      <p:pic>
        <p:nvPicPr>
          <p:cNvPr id="9" name="Google Shape;63;p14">
            <a:extLst>
              <a:ext uri="{FF2B5EF4-FFF2-40B4-BE49-F238E27FC236}">
                <a16:creationId xmlns:a16="http://schemas.microsoft.com/office/drawing/2014/main" id="{B20BFDF4-14B0-4554-BBD1-7D84ACA285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761BCD-C3B8-4449-8882-036918A21C12}"/>
              </a:ext>
            </a:extLst>
          </p:cNvPr>
          <p:cNvSpPr txBox="1"/>
          <p:nvPr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EXERCISE GUIDELINES AT DIFFERENT STAGES OF GROWTH AND DEVELOPMENT</a:t>
            </a:r>
            <a:endParaRPr lang="en-I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glish11 [licensed for non-commercial use only] / Grade 11-1">
            <a:extLst>
              <a:ext uri="{FF2B5EF4-FFF2-40B4-BE49-F238E27FC236}">
                <a16:creationId xmlns:a16="http://schemas.microsoft.com/office/drawing/2014/main" id="{5EA39C87-A5BA-428B-85AD-8157E1E89E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4800"/>
            <a:ext cx="12192001" cy="28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8E2FE9-6499-4CB5-AF37-C91600AF6099}"/>
              </a:ext>
            </a:extLst>
          </p:cNvPr>
          <p:cNvSpPr txBox="1"/>
          <p:nvPr/>
        </p:nvSpPr>
        <p:spPr>
          <a:xfrm>
            <a:off x="168637" y="3048000"/>
            <a:ext cx="11854724" cy="16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200000"/>
              </a:lnSpc>
              <a:buAutoNum type="arabicPeriod"/>
            </a:pPr>
            <a:r>
              <a:rPr lang="en-US" sz="2667" b="1" dirty="0">
                <a:solidFill>
                  <a:srgbClr val="FF0000"/>
                </a:solidFill>
                <a:latin typeface="Imprint MT Shadow" panose="04020605060303030202" pitchFamily="82" charset="0"/>
              </a:rPr>
              <a:t>Explain all the exercise guidelines at different stages of growth and development.</a:t>
            </a:r>
          </a:p>
        </p:txBody>
      </p:sp>
      <p:pic>
        <p:nvPicPr>
          <p:cNvPr id="6" name="Google Shape;63;p14">
            <a:extLst>
              <a:ext uri="{FF2B5EF4-FFF2-40B4-BE49-F238E27FC236}">
                <a16:creationId xmlns:a16="http://schemas.microsoft.com/office/drawing/2014/main" id="{E97D9F6B-6BB8-4C7C-96F4-7DE48A2E81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2506" y="102456"/>
            <a:ext cx="1643369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2214</TotalTime>
  <Words>441</Words>
  <Application>Microsoft Office PowerPoint</Application>
  <PresentationFormat>Widescreen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Imprint MT Shadow</vt:lpstr>
      <vt:lpstr>Miriam Fixed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WOMEN IN SPORTS</dc:title>
  <dc:creator>Dell</dc:creator>
  <cp:lastModifiedBy>MR JOY</cp:lastModifiedBy>
  <cp:revision>419</cp:revision>
  <dcterms:created xsi:type="dcterms:W3CDTF">2020-05-07T03:12:15Z</dcterms:created>
  <dcterms:modified xsi:type="dcterms:W3CDTF">2021-12-15T13:16:09Z</dcterms:modified>
</cp:coreProperties>
</file>