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320" r:id="rId3"/>
    <p:sldId id="358" r:id="rId4"/>
    <p:sldId id="257" r:id="rId5"/>
    <p:sldId id="258" r:id="rId6"/>
    <p:sldId id="359" r:id="rId7"/>
    <p:sldId id="360" r:id="rId8"/>
    <p:sldId id="361" r:id="rId9"/>
    <p:sldId id="362" r:id="rId10"/>
    <p:sldId id="260" r:id="rId11"/>
    <p:sldId id="365" r:id="rId12"/>
    <p:sldId id="366" r:id="rId13"/>
    <p:sldId id="367" r:id="rId14"/>
    <p:sldId id="369" r:id="rId15"/>
    <p:sldId id="261" r:id="rId16"/>
    <p:sldId id="370" r:id="rId17"/>
    <p:sldId id="262" r:id="rId18"/>
    <p:sldId id="368" r:id="rId19"/>
    <p:sldId id="363" r:id="rId20"/>
    <p:sldId id="364" r:id="rId21"/>
    <p:sldId id="25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1035C5-F86D-4F71-9A78-145905F0139D}" type="doc">
      <dgm:prSet loTypeId="urn:microsoft.com/office/officeart/2005/8/layout/radial4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171536CC-5B16-4313-BE90-DA56152BDFF6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STRENGTH</a:t>
          </a:r>
          <a:endParaRPr lang="en-IN" dirty="0">
            <a:solidFill>
              <a:srgbClr val="FF0000"/>
            </a:solidFill>
          </a:endParaRPr>
        </a:p>
      </dgm:t>
    </dgm:pt>
    <dgm:pt modelId="{81BB6C87-0866-4A2C-8347-67714FF8E397}" type="parTrans" cxnId="{2B811ED3-0AE7-4DEC-AA43-FB41A6BF463A}">
      <dgm:prSet/>
      <dgm:spPr/>
      <dgm:t>
        <a:bodyPr/>
        <a:lstStyle/>
        <a:p>
          <a:endParaRPr lang="en-IN"/>
        </a:p>
      </dgm:t>
    </dgm:pt>
    <dgm:pt modelId="{382F076D-14F0-4876-9252-2C4EAA8B5A5F}" type="sibTrans" cxnId="{2B811ED3-0AE7-4DEC-AA43-FB41A6BF463A}">
      <dgm:prSet/>
      <dgm:spPr/>
      <dgm:t>
        <a:bodyPr/>
        <a:lstStyle/>
        <a:p>
          <a:endParaRPr lang="en-IN"/>
        </a:p>
      </dgm:t>
    </dgm:pt>
    <dgm:pt modelId="{A20103BF-1F6F-432B-A369-F31F4710B250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SIZE OF MUSCLES </a:t>
          </a:r>
          <a:endParaRPr lang="en-IN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12B942-F34A-44E7-B3D5-3441562F5BC0}" type="parTrans" cxnId="{57816E07-8989-4CDC-BFF7-492B7081929E}">
      <dgm:prSet/>
      <dgm:spPr/>
      <dgm:t>
        <a:bodyPr/>
        <a:lstStyle/>
        <a:p>
          <a:endParaRPr lang="en-IN"/>
        </a:p>
      </dgm:t>
    </dgm:pt>
    <dgm:pt modelId="{DC0747C7-6A3B-41D8-8866-3EE1A41EBFB4}" type="sibTrans" cxnId="{57816E07-8989-4CDC-BFF7-492B7081929E}">
      <dgm:prSet/>
      <dgm:spPr/>
      <dgm:t>
        <a:bodyPr/>
        <a:lstStyle/>
        <a:p>
          <a:endParaRPr lang="en-IN"/>
        </a:p>
      </dgm:t>
    </dgm:pt>
    <dgm:pt modelId="{260DBE96-11D4-4637-8EB5-91F379CFB884}">
      <dgm:prSet phldrT="[Text]" custT="1"/>
      <dgm:spPr/>
      <dgm:t>
        <a:bodyPr/>
        <a:lstStyle/>
        <a:p>
          <a:r>
            <a:rPr lang="en-US" sz="1600" b="1">
              <a:latin typeface="Calibri" panose="020F0502020204030204" pitchFamily="34" charset="0"/>
              <a:cs typeface="Calibri" panose="020F0502020204030204" pitchFamily="34" charset="0"/>
            </a:rPr>
            <a:t>BODY WEIGHT</a:t>
          </a:r>
          <a:endParaRPr lang="en-IN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6E6437-9D08-48A3-A8AC-2A336DD1404E}" type="parTrans" cxnId="{B9764725-53F5-4AE2-B153-91875DBF8298}">
      <dgm:prSet/>
      <dgm:spPr/>
      <dgm:t>
        <a:bodyPr/>
        <a:lstStyle/>
        <a:p>
          <a:endParaRPr lang="en-IN"/>
        </a:p>
      </dgm:t>
    </dgm:pt>
    <dgm:pt modelId="{8C415CD5-566A-4F3D-B006-03BB038AC30F}" type="sibTrans" cxnId="{B9764725-53F5-4AE2-B153-91875DBF8298}">
      <dgm:prSet/>
      <dgm:spPr/>
      <dgm:t>
        <a:bodyPr/>
        <a:lstStyle/>
        <a:p>
          <a:endParaRPr lang="en-IN"/>
        </a:p>
      </dgm:t>
    </dgm:pt>
    <dgm:pt modelId="{441831D2-B5CC-4E70-84BD-EECC6C9C8F19}">
      <dgm:prSet phldrT="[Text]" custT="1"/>
      <dgm:spPr/>
      <dgm:t>
        <a:bodyPr/>
        <a:lstStyle/>
        <a:p>
          <a:r>
            <a:rPr lang="en-US" sz="1600" b="1">
              <a:latin typeface="Calibri" panose="020F0502020204030204" pitchFamily="34" charset="0"/>
              <a:cs typeface="Calibri" panose="020F0502020204030204" pitchFamily="34" charset="0"/>
            </a:rPr>
            <a:t>MUSCLE COMPOSITION</a:t>
          </a:r>
          <a:endParaRPr lang="en-IN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C64A54-178B-4372-A790-34583BDDB37E}" type="parTrans" cxnId="{B2F7A551-12AF-4D9D-B4CA-D5FA1459D8E8}">
      <dgm:prSet/>
      <dgm:spPr/>
      <dgm:t>
        <a:bodyPr/>
        <a:lstStyle/>
        <a:p>
          <a:endParaRPr lang="en-IN"/>
        </a:p>
      </dgm:t>
    </dgm:pt>
    <dgm:pt modelId="{136153E4-4B45-41C7-A17E-02583E077A48}" type="sibTrans" cxnId="{B2F7A551-12AF-4D9D-B4CA-D5FA1459D8E8}">
      <dgm:prSet/>
      <dgm:spPr/>
      <dgm:t>
        <a:bodyPr/>
        <a:lstStyle/>
        <a:p>
          <a:endParaRPr lang="en-IN"/>
        </a:p>
      </dgm:t>
    </dgm:pt>
    <dgm:pt modelId="{224A12CF-405C-4E71-BD25-8F71295121BA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INTENSITY OF THE NERVE IMPULSE</a:t>
          </a:r>
          <a:endParaRPr lang="en-IN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E7D915B-FE4F-4DD8-B49E-E6DAEF054FB5}" type="parTrans" cxnId="{09B759F0-525B-4AF3-83BC-B824D5B9F665}">
      <dgm:prSet/>
      <dgm:spPr/>
      <dgm:t>
        <a:bodyPr/>
        <a:lstStyle/>
        <a:p>
          <a:endParaRPr lang="en-IN"/>
        </a:p>
      </dgm:t>
    </dgm:pt>
    <dgm:pt modelId="{5FBB8B6D-609D-46ED-9ADE-7E6FD607BB24}" type="sibTrans" cxnId="{09B759F0-525B-4AF3-83BC-B824D5B9F665}">
      <dgm:prSet/>
      <dgm:spPr/>
      <dgm:t>
        <a:bodyPr/>
        <a:lstStyle/>
        <a:p>
          <a:endParaRPr lang="en-IN"/>
        </a:p>
      </dgm:t>
    </dgm:pt>
    <dgm:pt modelId="{B2D38BCC-9DBC-4EAB-A140-0689507EA047}" type="pres">
      <dgm:prSet presAssocID="{821035C5-F86D-4F71-9A78-145905F0139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9A943BB-4986-45AB-88B6-0E7D38C48855}" type="pres">
      <dgm:prSet presAssocID="{171536CC-5B16-4313-BE90-DA56152BDFF6}" presName="centerShape" presStyleLbl="node0" presStyleIdx="0" presStyleCnt="1"/>
      <dgm:spPr/>
    </dgm:pt>
    <dgm:pt modelId="{C7282400-FEAC-4E2D-B35F-D50910CEE66E}" type="pres">
      <dgm:prSet presAssocID="{8112B942-F34A-44E7-B3D5-3441562F5BC0}" presName="parTrans" presStyleLbl="bgSibTrans2D1" presStyleIdx="0" presStyleCnt="4"/>
      <dgm:spPr/>
    </dgm:pt>
    <dgm:pt modelId="{CD51DB64-6AF8-4AEB-89FE-5D48804846E2}" type="pres">
      <dgm:prSet presAssocID="{A20103BF-1F6F-432B-A369-F31F4710B250}" presName="node" presStyleLbl="node1" presStyleIdx="0" presStyleCnt="4">
        <dgm:presLayoutVars>
          <dgm:bulletEnabled val="1"/>
        </dgm:presLayoutVars>
      </dgm:prSet>
      <dgm:spPr/>
    </dgm:pt>
    <dgm:pt modelId="{696F2EDB-BD97-406F-9249-5C58482E20FD}" type="pres">
      <dgm:prSet presAssocID="{BE6E6437-9D08-48A3-A8AC-2A336DD1404E}" presName="parTrans" presStyleLbl="bgSibTrans2D1" presStyleIdx="1" presStyleCnt="4"/>
      <dgm:spPr/>
    </dgm:pt>
    <dgm:pt modelId="{AE38CB34-0D1B-4D51-BF8E-C7DAD965023D}" type="pres">
      <dgm:prSet presAssocID="{260DBE96-11D4-4637-8EB5-91F379CFB884}" presName="node" presStyleLbl="node1" presStyleIdx="1" presStyleCnt="4">
        <dgm:presLayoutVars>
          <dgm:bulletEnabled val="1"/>
        </dgm:presLayoutVars>
      </dgm:prSet>
      <dgm:spPr/>
    </dgm:pt>
    <dgm:pt modelId="{503562AD-6DFF-4B43-8694-CCC321F911EA}" type="pres">
      <dgm:prSet presAssocID="{65C64A54-178B-4372-A790-34583BDDB37E}" presName="parTrans" presStyleLbl="bgSibTrans2D1" presStyleIdx="2" presStyleCnt="4"/>
      <dgm:spPr/>
    </dgm:pt>
    <dgm:pt modelId="{49E1C162-2B90-4793-86D6-A25639BAAC9F}" type="pres">
      <dgm:prSet presAssocID="{441831D2-B5CC-4E70-84BD-EECC6C9C8F19}" presName="node" presStyleLbl="node1" presStyleIdx="2" presStyleCnt="4">
        <dgm:presLayoutVars>
          <dgm:bulletEnabled val="1"/>
        </dgm:presLayoutVars>
      </dgm:prSet>
      <dgm:spPr/>
    </dgm:pt>
    <dgm:pt modelId="{C8507631-4A93-4A8E-9177-90AA2B0F8209}" type="pres">
      <dgm:prSet presAssocID="{8E7D915B-FE4F-4DD8-B49E-E6DAEF054FB5}" presName="parTrans" presStyleLbl="bgSibTrans2D1" presStyleIdx="3" presStyleCnt="4"/>
      <dgm:spPr/>
    </dgm:pt>
    <dgm:pt modelId="{9357A087-FCB9-4DF2-AE1F-976B30CA9AF3}" type="pres">
      <dgm:prSet presAssocID="{224A12CF-405C-4E71-BD25-8F71295121BA}" presName="node" presStyleLbl="node1" presStyleIdx="3" presStyleCnt="4">
        <dgm:presLayoutVars>
          <dgm:bulletEnabled val="1"/>
        </dgm:presLayoutVars>
      </dgm:prSet>
      <dgm:spPr/>
    </dgm:pt>
  </dgm:ptLst>
  <dgm:cxnLst>
    <dgm:cxn modelId="{5E7E7406-B256-4C81-A1EE-87F64BF25E51}" type="presOf" srcId="{8112B942-F34A-44E7-B3D5-3441562F5BC0}" destId="{C7282400-FEAC-4E2D-B35F-D50910CEE66E}" srcOrd="0" destOrd="0" presId="urn:microsoft.com/office/officeart/2005/8/layout/radial4"/>
    <dgm:cxn modelId="{57816E07-8989-4CDC-BFF7-492B7081929E}" srcId="{171536CC-5B16-4313-BE90-DA56152BDFF6}" destId="{A20103BF-1F6F-432B-A369-F31F4710B250}" srcOrd="0" destOrd="0" parTransId="{8112B942-F34A-44E7-B3D5-3441562F5BC0}" sibTransId="{DC0747C7-6A3B-41D8-8866-3EE1A41EBFB4}"/>
    <dgm:cxn modelId="{5A64701B-E395-4091-BB49-A334DED578D8}" type="presOf" srcId="{821035C5-F86D-4F71-9A78-145905F0139D}" destId="{B2D38BCC-9DBC-4EAB-A140-0689507EA047}" srcOrd="0" destOrd="0" presId="urn:microsoft.com/office/officeart/2005/8/layout/radial4"/>
    <dgm:cxn modelId="{B9764725-53F5-4AE2-B153-91875DBF8298}" srcId="{171536CC-5B16-4313-BE90-DA56152BDFF6}" destId="{260DBE96-11D4-4637-8EB5-91F379CFB884}" srcOrd="1" destOrd="0" parTransId="{BE6E6437-9D08-48A3-A8AC-2A336DD1404E}" sibTransId="{8C415CD5-566A-4F3D-B006-03BB038AC30F}"/>
    <dgm:cxn modelId="{B5414561-3B63-4F17-A228-12CD444EC00D}" type="presOf" srcId="{260DBE96-11D4-4637-8EB5-91F379CFB884}" destId="{AE38CB34-0D1B-4D51-BF8E-C7DAD965023D}" srcOrd="0" destOrd="0" presId="urn:microsoft.com/office/officeart/2005/8/layout/radial4"/>
    <dgm:cxn modelId="{F5630366-6272-4F29-9769-EBAFB20B41BE}" type="presOf" srcId="{441831D2-B5CC-4E70-84BD-EECC6C9C8F19}" destId="{49E1C162-2B90-4793-86D6-A25639BAAC9F}" srcOrd="0" destOrd="0" presId="urn:microsoft.com/office/officeart/2005/8/layout/radial4"/>
    <dgm:cxn modelId="{B2F7A551-12AF-4D9D-B4CA-D5FA1459D8E8}" srcId="{171536CC-5B16-4313-BE90-DA56152BDFF6}" destId="{441831D2-B5CC-4E70-84BD-EECC6C9C8F19}" srcOrd="2" destOrd="0" parTransId="{65C64A54-178B-4372-A790-34583BDDB37E}" sibTransId="{136153E4-4B45-41C7-A17E-02583E077A48}"/>
    <dgm:cxn modelId="{89BA8083-3B6F-4521-BEC5-DAC26533769F}" type="presOf" srcId="{BE6E6437-9D08-48A3-A8AC-2A336DD1404E}" destId="{696F2EDB-BD97-406F-9249-5C58482E20FD}" srcOrd="0" destOrd="0" presId="urn:microsoft.com/office/officeart/2005/8/layout/radial4"/>
    <dgm:cxn modelId="{A94B8D87-1BC5-4FCB-8650-6325B2A3F322}" type="presOf" srcId="{8E7D915B-FE4F-4DD8-B49E-E6DAEF054FB5}" destId="{C8507631-4A93-4A8E-9177-90AA2B0F8209}" srcOrd="0" destOrd="0" presId="urn:microsoft.com/office/officeart/2005/8/layout/radial4"/>
    <dgm:cxn modelId="{5DC388AE-C612-49BD-892B-47272F64F3A6}" type="presOf" srcId="{171536CC-5B16-4313-BE90-DA56152BDFF6}" destId="{19A943BB-4986-45AB-88B6-0E7D38C48855}" srcOrd="0" destOrd="0" presId="urn:microsoft.com/office/officeart/2005/8/layout/radial4"/>
    <dgm:cxn modelId="{9B3B56B4-99C1-4894-BB62-C744D576938E}" type="presOf" srcId="{A20103BF-1F6F-432B-A369-F31F4710B250}" destId="{CD51DB64-6AF8-4AEB-89FE-5D48804846E2}" srcOrd="0" destOrd="0" presId="urn:microsoft.com/office/officeart/2005/8/layout/radial4"/>
    <dgm:cxn modelId="{2B811ED3-0AE7-4DEC-AA43-FB41A6BF463A}" srcId="{821035C5-F86D-4F71-9A78-145905F0139D}" destId="{171536CC-5B16-4313-BE90-DA56152BDFF6}" srcOrd="0" destOrd="0" parTransId="{81BB6C87-0866-4A2C-8347-67714FF8E397}" sibTransId="{382F076D-14F0-4876-9252-2C4EAA8B5A5F}"/>
    <dgm:cxn modelId="{264D00E6-BDF2-4707-978D-257BDAD02FA8}" type="presOf" srcId="{224A12CF-405C-4E71-BD25-8F71295121BA}" destId="{9357A087-FCB9-4DF2-AE1F-976B30CA9AF3}" srcOrd="0" destOrd="0" presId="urn:microsoft.com/office/officeart/2005/8/layout/radial4"/>
    <dgm:cxn modelId="{09B759F0-525B-4AF3-83BC-B824D5B9F665}" srcId="{171536CC-5B16-4313-BE90-DA56152BDFF6}" destId="{224A12CF-405C-4E71-BD25-8F71295121BA}" srcOrd="3" destOrd="0" parTransId="{8E7D915B-FE4F-4DD8-B49E-E6DAEF054FB5}" sibTransId="{5FBB8B6D-609D-46ED-9ADE-7E6FD607BB24}"/>
    <dgm:cxn modelId="{D2009BF3-1124-4019-8D47-0FE3B1AD2726}" type="presOf" srcId="{65C64A54-178B-4372-A790-34583BDDB37E}" destId="{503562AD-6DFF-4B43-8694-CCC321F911EA}" srcOrd="0" destOrd="0" presId="urn:microsoft.com/office/officeart/2005/8/layout/radial4"/>
    <dgm:cxn modelId="{69F345E5-AFA5-41E3-8CF6-73F28D5DB16B}" type="presParOf" srcId="{B2D38BCC-9DBC-4EAB-A140-0689507EA047}" destId="{19A943BB-4986-45AB-88B6-0E7D38C48855}" srcOrd="0" destOrd="0" presId="urn:microsoft.com/office/officeart/2005/8/layout/radial4"/>
    <dgm:cxn modelId="{BC47C51D-F700-492C-9BA7-92C0BE5334D6}" type="presParOf" srcId="{B2D38BCC-9DBC-4EAB-A140-0689507EA047}" destId="{C7282400-FEAC-4E2D-B35F-D50910CEE66E}" srcOrd="1" destOrd="0" presId="urn:microsoft.com/office/officeart/2005/8/layout/radial4"/>
    <dgm:cxn modelId="{2332DD59-DBBD-462C-A704-98C606910A47}" type="presParOf" srcId="{B2D38BCC-9DBC-4EAB-A140-0689507EA047}" destId="{CD51DB64-6AF8-4AEB-89FE-5D48804846E2}" srcOrd="2" destOrd="0" presId="urn:microsoft.com/office/officeart/2005/8/layout/radial4"/>
    <dgm:cxn modelId="{BBAE0CA8-068A-4B50-B523-120271C5EFC3}" type="presParOf" srcId="{B2D38BCC-9DBC-4EAB-A140-0689507EA047}" destId="{696F2EDB-BD97-406F-9249-5C58482E20FD}" srcOrd="3" destOrd="0" presId="urn:microsoft.com/office/officeart/2005/8/layout/radial4"/>
    <dgm:cxn modelId="{4D840699-0577-4758-8910-190370C14C29}" type="presParOf" srcId="{B2D38BCC-9DBC-4EAB-A140-0689507EA047}" destId="{AE38CB34-0D1B-4D51-BF8E-C7DAD965023D}" srcOrd="4" destOrd="0" presId="urn:microsoft.com/office/officeart/2005/8/layout/radial4"/>
    <dgm:cxn modelId="{5CA30B7B-CA59-4FA6-9C84-6A2B6E45F382}" type="presParOf" srcId="{B2D38BCC-9DBC-4EAB-A140-0689507EA047}" destId="{503562AD-6DFF-4B43-8694-CCC321F911EA}" srcOrd="5" destOrd="0" presId="urn:microsoft.com/office/officeart/2005/8/layout/radial4"/>
    <dgm:cxn modelId="{89399E0D-4A94-4E4E-A80B-6D51A6F096EA}" type="presParOf" srcId="{B2D38BCC-9DBC-4EAB-A140-0689507EA047}" destId="{49E1C162-2B90-4793-86D6-A25639BAAC9F}" srcOrd="6" destOrd="0" presId="urn:microsoft.com/office/officeart/2005/8/layout/radial4"/>
    <dgm:cxn modelId="{A70FE9E5-B372-4026-8EEE-F75E9404B19B}" type="presParOf" srcId="{B2D38BCC-9DBC-4EAB-A140-0689507EA047}" destId="{C8507631-4A93-4A8E-9177-90AA2B0F8209}" srcOrd="7" destOrd="0" presId="urn:microsoft.com/office/officeart/2005/8/layout/radial4"/>
    <dgm:cxn modelId="{35625FD1-8B96-4520-9BA9-076E032B5034}" type="presParOf" srcId="{B2D38BCC-9DBC-4EAB-A140-0689507EA047}" destId="{9357A087-FCB9-4DF2-AE1F-976B30CA9AF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943BB-4986-45AB-88B6-0E7D38C48855}">
      <dsp:nvSpPr>
        <dsp:cNvPr id="0" name=""/>
        <dsp:cNvSpPr/>
      </dsp:nvSpPr>
      <dsp:spPr>
        <a:xfrm>
          <a:off x="2496786" y="2270329"/>
          <a:ext cx="1846937" cy="1846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STRENGTH</a:t>
          </a:r>
          <a:endParaRPr lang="en-IN" sz="2200" kern="1200" dirty="0">
            <a:solidFill>
              <a:srgbClr val="FF0000"/>
            </a:solidFill>
          </a:endParaRPr>
        </a:p>
      </dsp:txBody>
      <dsp:txXfrm>
        <a:off x="2767264" y="2540807"/>
        <a:ext cx="1305981" cy="1305981"/>
      </dsp:txXfrm>
    </dsp:sp>
    <dsp:sp modelId="{C7282400-FEAC-4E2D-B35F-D50910CEE66E}">
      <dsp:nvSpPr>
        <dsp:cNvPr id="0" name=""/>
        <dsp:cNvSpPr/>
      </dsp:nvSpPr>
      <dsp:spPr>
        <a:xfrm rot="11700000">
          <a:off x="850945" y="2458409"/>
          <a:ext cx="1614066" cy="5263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1DB64-6AF8-4AEB-89FE-5D48804846E2}">
      <dsp:nvSpPr>
        <dsp:cNvPr id="0" name=""/>
        <dsp:cNvSpPr/>
      </dsp:nvSpPr>
      <dsp:spPr>
        <a:xfrm>
          <a:off x="1148" y="1810885"/>
          <a:ext cx="1754591" cy="14036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SIZE OF MUSCLES </a:t>
          </a:r>
          <a:endParaRPr lang="en-IN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260" y="1851997"/>
        <a:ext cx="1672367" cy="1321448"/>
      </dsp:txXfrm>
    </dsp:sp>
    <dsp:sp modelId="{696F2EDB-BD97-406F-9249-5C58482E20FD}">
      <dsp:nvSpPr>
        <dsp:cNvPr id="0" name=""/>
        <dsp:cNvSpPr/>
      </dsp:nvSpPr>
      <dsp:spPr>
        <a:xfrm rot="14700000">
          <a:off x="1842179" y="1277103"/>
          <a:ext cx="1614066" cy="5263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3042719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8CB34-0D1B-4D51-BF8E-C7DAD965023D}">
      <dsp:nvSpPr>
        <dsp:cNvPr id="0" name=""/>
        <dsp:cNvSpPr/>
      </dsp:nvSpPr>
      <dsp:spPr>
        <a:xfrm>
          <a:off x="1430850" y="107034"/>
          <a:ext cx="1754591" cy="1403672"/>
        </a:xfrm>
        <a:prstGeom prst="roundRect">
          <a:avLst>
            <a:gd name="adj" fmla="val 10000"/>
          </a:avLst>
        </a:prstGeom>
        <a:solidFill>
          <a:schemeClr val="accent4">
            <a:hueOff val="3042719"/>
            <a:satOff val="0"/>
            <a:lumOff val="-99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" panose="020F0502020204030204" pitchFamily="34" charset="0"/>
              <a:cs typeface="Calibri" panose="020F0502020204030204" pitchFamily="34" charset="0"/>
            </a:rPr>
            <a:t>BODY WEIGHT</a:t>
          </a:r>
          <a:endParaRPr lang="en-IN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71962" y="148146"/>
        <a:ext cx="1672367" cy="1321448"/>
      </dsp:txXfrm>
    </dsp:sp>
    <dsp:sp modelId="{503562AD-6DFF-4B43-8694-CCC321F911EA}">
      <dsp:nvSpPr>
        <dsp:cNvPr id="0" name=""/>
        <dsp:cNvSpPr/>
      </dsp:nvSpPr>
      <dsp:spPr>
        <a:xfrm rot="17700000">
          <a:off x="3384264" y="1277103"/>
          <a:ext cx="1614066" cy="5263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6085437"/>
            <a:satOff val="0"/>
            <a:lumOff val="-198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1C162-2B90-4793-86D6-A25639BAAC9F}">
      <dsp:nvSpPr>
        <dsp:cNvPr id="0" name=""/>
        <dsp:cNvSpPr/>
      </dsp:nvSpPr>
      <dsp:spPr>
        <a:xfrm>
          <a:off x="3655069" y="107034"/>
          <a:ext cx="1754591" cy="1403672"/>
        </a:xfrm>
        <a:prstGeom prst="roundRect">
          <a:avLst>
            <a:gd name="adj" fmla="val 10000"/>
          </a:avLst>
        </a:prstGeom>
        <a:solidFill>
          <a:schemeClr val="accent4">
            <a:hueOff val="6085437"/>
            <a:satOff val="0"/>
            <a:lumOff val="-198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" panose="020F0502020204030204" pitchFamily="34" charset="0"/>
              <a:cs typeface="Calibri" panose="020F0502020204030204" pitchFamily="34" charset="0"/>
            </a:rPr>
            <a:t>MUSCLE COMPOSITION</a:t>
          </a:r>
          <a:endParaRPr lang="en-IN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96181" y="148146"/>
        <a:ext cx="1672367" cy="1321448"/>
      </dsp:txXfrm>
    </dsp:sp>
    <dsp:sp modelId="{C8507631-4A93-4A8E-9177-90AA2B0F8209}">
      <dsp:nvSpPr>
        <dsp:cNvPr id="0" name=""/>
        <dsp:cNvSpPr/>
      </dsp:nvSpPr>
      <dsp:spPr>
        <a:xfrm rot="20700000">
          <a:off x="4375498" y="2458409"/>
          <a:ext cx="1614066" cy="5263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7A087-FCB9-4DF2-AE1F-976B30CA9AF3}">
      <dsp:nvSpPr>
        <dsp:cNvPr id="0" name=""/>
        <dsp:cNvSpPr/>
      </dsp:nvSpPr>
      <dsp:spPr>
        <a:xfrm>
          <a:off x="5084770" y="1810885"/>
          <a:ext cx="1754591" cy="1403672"/>
        </a:xfrm>
        <a:prstGeom prst="roundRect">
          <a:avLst>
            <a:gd name="adj" fmla="val 10000"/>
          </a:avLst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INTENSITY OF THE NERVE IMPULSE</a:t>
          </a:r>
          <a:endParaRPr lang="en-IN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25882" y="1851997"/>
        <a:ext cx="1672367" cy="1321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6157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9406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39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90500" y="996846"/>
            <a:ext cx="8763000" cy="266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THE COMPONENTS OF PHYSICAL FITNESS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2110662" y="2571750"/>
            <a:ext cx="5494469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SUBJECT : PHYSICAL EDUCATION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NUMBER: 7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NAME : </a:t>
            </a:r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PHYSIOLOGY AND INJURIES IN SPORTS</a:t>
            </a:r>
            <a:endParaRPr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30216008-85C2-4FCD-8676-A436C5CF97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1B2E-B81F-4D2B-8B56-95107774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838" y="14590"/>
            <a:ext cx="6234324" cy="50359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SPEED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DF4E4-2B4E-41E8-9764-A9328F2A3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56882"/>
            <a:ext cx="4887310" cy="26297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muscles contract and relax at the maximum possible speed as seen in sprinting events.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rapid contraction and relaxation of muscles is made possible by rapid excitation &amp; inhibition of the concerned motor centers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nervous system can maintain only for a few seconds.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excitation spreads to the neighboring centers causing tension in the entire body.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can be trained but only to a limited extent.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 is determined to a great extent by genetic factor.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8BAF7-37EB-4CC3-8A51-1739E748DC63}"/>
              </a:ext>
            </a:extLst>
          </p:cNvPr>
          <p:cNvSpPr txBox="1"/>
          <p:nvPr/>
        </p:nvSpPr>
        <p:spPr>
          <a:xfrm>
            <a:off x="2739258" y="518183"/>
            <a:ext cx="3665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MOBILITY OF THE NERVOUS SYSTEM</a:t>
            </a:r>
            <a:endParaRPr lang="en-IN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usen bold runnning gif">
            <a:extLst>
              <a:ext uri="{FF2B5EF4-FFF2-40B4-BE49-F238E27FC236}">
                <a16:creationId xmlns:a16="http://schemas.microsoft.com/office/drawing/2014/main" id="{6831608A-2E2D-4DF4-9B44-BD5DC285E6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87" y="1075163"/>
            <a:ext cx="3925614" cy="2993173"/>
          </a:xfrm>
          <a:prstGeom prst="round2DiagRect">
            <a:avLst>
              <a:gd name="adj1" fmla="val 2114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DDFC795F-D2B0-4FE0-97F7-B16D1D33FA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9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90D11C-1E6F-4E7C-8877-A05617E992CA}"/>
              </a:ext>
            </a:extLst>
          </p:cNvPr>
          <p:cNvSpPr txBox="1">
            <a:spLocks/>
          </p:cNvSpPr>
          <p:nvPr/>
        </p:nvSpPr>
        <p:spPr>
          <a:xfrm>
            <a:off x="1454838" y="0"/>
            <a:ext cx="6234324" cy="50359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SPEED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FC22C-7913-4644-80C1-03279A06A385}"/>
              </a:ext>
            </a:extLst>
          </p:cNvPr>
          <p:cNvSpPr txBox="1"/>
          <p:nvPr/>
        </p:nvSpPr>
        <p:spPr>
          <a:xfrm>
            <a:off x="3287108" y="503593"/>
            <a:ext cx="2569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MUSCLES COMPOSITION </a:t>
            </a:r>
            <a:endParaRPr lang="en-IN" sz="18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Image result for fast and slow twitch muscle gif">
            <a:extLst>
              <a:ext uri="{FF2B5EF4-FFF2-40B4-BE49-F238E27FC236}">
                <a16:creationId xmlns:a16="http://schemas.microsoft.com/office/drawing/2014/main" id="{2B4FC7C6-E0BC-4F56-91B9-D3E82FD9BD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23" y="1673141"/>
            <a:ext cx="6503277" cy="347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3ECD42BC-307D-4F4E-A0CE-AD4779B735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Image result for fast and slow twitch muscle gif">
            <a:extLst>
              <a:ext uri="{FF2B5EF4-FFF2-40B4-BE49-F238E27FC236}">
                <a16:creationId xmlns:a16="http://schemas.microsoft.com/office/drawing/2014/main" id="{1083030D-2B78-40A5-90C8-2669CD064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3140"/>
            <a:ext cx="5573111" cy="347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64CA01-5132-4651-B1ED-0514FF8B23C3}"/>
              </a:ext>
            </a:extLst>
          </p:cNvPr>
          <p:cNvSpPr txBox="1"/>
          <p:nvPr/>
        </p:nvSpPr>
        <p:spPr>
          <a:xfrm>
            <a:off x="-592" y="832198"/>
            <a:ext cx="9144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81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with greater percentage of FAST TWITCH FIBRES contract with more speed .</a:t>
            </a:r>
          </a:p>
          <a:p>
            <a:pPr marL="4381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muscle composition is genetically determined (can’t be changed by training).</a:t>
            </a:r>
          </a:p>
          <a:p>
            <a:pPr marL="4381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muscles of the body have different % of fast twitch, so speed have different of body parts.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034EC5-DAFF-42A6-8699-A45ADF686B9A}"/>
              </a:ext>
            </a:extLst>
          </p:cNvPr>
          <p:cNvCxnSpPr>
            <a:cxnSpLocks/>
          </p:cNvCxnSpPr>
          <p:nvPr/>
        </p:nvCxnSpPr>
        <p:spPr>
          <a:xfrm>
            <a:off x="4572000" y="1673140"/>
            <a:ext cx="0" cy="3470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2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92923C-0F21-4E93-880D-751F52ED2B5A}"/>
              </a:ext>
            </a:extLst>
          </p:cNvPr>
          <p:cNvSpPr txBox="1"/>
          <p:nvPr/>
        </p:nvSpPr>
        <p:spPr>
          <a:xfrm>
            <a:off x="4250386" y="1921750"/>
            <a:ext cx="47697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Explosive strength depends on muscle composition, muscle size and muscle coordination.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also depends on the metabolic process.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D43BFC-FA7A-49D4-9E73-BBC343B2924B}"/>
              </a:ext>
            </a:extLst>
          </p:cNvPr>
          <p:cNvSpPr txBox="1">
            <a:spLocks/>
          </p:cNvSpPr>
          <p:nvPr/>
        </p:nvSpPr>
        <p:spPr>
          <a:xfrm>
            <a:off x="1454838" y="0"/>
            <a:ext cx="6234324" cy="50359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SPEED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C3A1C350-9C1F-4F0A-ADC1-08D0F0DE061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mage result for speed punch in boxing gif">
            <a:extLst>
              <a:ext uri="{FF2B5EF4-FFF2-40B4-BE49-F238E27FC236}">
                <a16:creationId xmlns:a16="http://schemas.microsoft.com/office/drawing/2014/main" id="{91BB291A-43D1-4F77-AD51-A677DB87B7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1007186"/>
            <a:ext cx="4085494" cy="398356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EC62AC-6674-4413-9B42-E0D13BBF6CA4}"/>
              </a:ext>
            </a:extLst>
          </p:cNvPr>
          <p:cNvSpPr txBox="1"/>
          <p:nvPr/>
        </p:nvSpPr>
        <p:spPr>
          <a:xfrm>
            <a:off x="3429937" y="503593"/>
            <a:ext cx="2284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EXPLOSIVE STRENGTH</a:t>
            </a:r>
            <a:endParaRPr lang="en-IN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FBAE46-9A3C-4A50-A8E8-D979F1488554}"/>
              </a:ext>
            </a:extLst>
          </p:cNvPr>
          <p:cNvSpPr txBox="1"/>
          <p:nvPr/>
        </p:nvSpPr>
        <p:spPr>
          <a:xfrm>
            <a:off x="4429593" y="1130359"/>
            <a:ext cx="47144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81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 allows maximum range of movement without much internal resistance. </a:t>
            </a:r>
          </a:p>
          <a:p>
            <a:pPr marL="438150" indent="-285750">
              <a:buFont typeface="Wingdings" panose="05000000000000000000" pitchFamily="2" charset="2"/>
              <a:buChar char="ü"/>
            </a:pP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81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 also enable complete utilization of explosive strength.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93746D-967E-4D97-A85A-5DF8A8B0762D}"/>
              </a:ext>
            </a:extLst>
          </p:cNvPr>
          <p:cNvSpPr txBox="1">
            <a:spLocks/>
          </p:cNvSpPr>
          <p:nvPr/>
        </p:nvSpPr>
        <p:spPr>
          <a:xfrm>
            <a:off x="1454838" y="0"/>
            <a:ext cx="6234324" cy="50359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SPEED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E8422-E79C-4637-A170-E68A8ABFA149}"/>
              </a:ext>
            </a:extLst>
          </p:cNvPr>
          <p:cNvSpPr txBox="1"/>
          <p:nvPr/>
        </p:nvSpPr>
        <p:spPr>
          <a:xfrm>
            <a:off x="3938665" y="503593"/>
            <a:ext cx="1266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endParaRPr lang="en-IN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GIF The flexibility of this girl is amazing">
            <a:extLst>
              <a:ext uri="{FF2B5EF4-FFF2-40B4-BE49-F238E27FC236}">
                <a16:creationId xmlns:a16="http://schemas.microsoft.com/office/drawing/2014/main" id="{186D9C9F-24C1-48C1-B21D-BB7DA2ECB4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4" y="1007186"/>
            <a:ext cx="4443335" cy="3992033"/>
          </a:xfrm>
          <a:prstGeom prst="round2DiagRect">
            <a:avLst>
              <a:gd name="adj1" fmla="val 4606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774D1603-0BA5-47C8-8C8C-A6824A2B3C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F2B533-84BE-41C3-9F0A-231196475E30}"/>
              </a:ext>
            </a:extLst>
          </p:cNvPr>
          <p:cNvSpPr txBox="1"/>
          <p:nvPr/>
        </p:nvSpPr>
        <p:spPr>
          <a:xfrm>
            <a:off x="5748724" y="1007186"/>
            <a:ext cx="33952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ATP &amp; CP  Store is less in contracting muscles, the muscle contraction due to insufficient energy supply become slow after a short time.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energy supply also depends on certain enzymes which increase the metabolic power.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4AAA58-2B82-4539-B1BD-6F81D9ACA0E5}"/>
              </a:ext>
            </a:extLst>
          </p:cNvPr>
          <p:cNvSpPr txBox="1">
            <a:spLocks/>
          </p:cNvSpPr>
          <p:nvPr/>
        </p:nvSpPr>
        <p:spPr>
          <a:xfrm>
            <a:off x="1454838" y="0"/>
            <a:ext cx="6234324" cy="50359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SPEED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BF8E2-3981-470F-94A1-EDFFCEFBA1EC}"/>
              </a:ext>
            </a:extLst>
          </p:cNvPr>
          <p:cNvSpPr txBox="1"/>
          <p:nvPr/>
        </p:nvSpPr>
        <p:spPr>
          <a:xfrm>
            <a:off x="2046157" y="503593"/>
            <a:ext cx="5051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BIO-CHEMICAL RESERVES AND METABOLIC POWER</a:t>
            </a:r>
            <a:endParaRPr lang="en-IN" sz="1800" dirty="0">
              <a:solidFill>
                <a:srgbClr val="FF0000"/>
              </a:solidFill>
            </a:endParaRPr>
          </a:p>
        </p:txBody>
      </p:sp>
      <p:pic>
        <p:nvPicPr>
          <p:cNvPr id="9" name="Graphic 8" descr="Television">
            <a:extLst>
              <a:ext uri="{FF2B5EF4-FFF2-40B4-BE49-F238E27FC236}">
                <a16:creationId xmlns:a16="http://schemas.microsoft.com/office/drawing/2014/main" id="{77A890F7-CBB0-48D8-ABB4-8E060DF18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457"/>
            <a:ext cx="5786203" cy="5076044"/>
          </a:xfrm>
          <a:prstGeom prst="rect">
            <a:avLst/>
          </a:prstGeom>
        </p:spPr>
      </p:pic>
      <p:pic>
        <p:nvPicPr>
          <p:cNvPr id="10" name="ATP (Adenosine Triphosphate)">
            <a:hlinkClick r:id="" action="ppaction://media"/>
            <a:extLst>
              <a:ext uri="{FF2B5EF4-FFF2-40B4-BE49-F238E27FC236}">
                <a16:creationId xmlns:a16="http://schemas.microsoft.com/office/drawing/2014/main" id="{A960B203-E651-40FF-8FCD-730791FB00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69" end="78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386" y="872926"/>
            <a:ext cx="5441429" cy="2912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68422A-1744-4CC7-90CC-E34C2A7CC6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77" b="32690"/>
          <a:stretch/>
        </p:blipFill>
        <p:spPr>
          <a:xfrm>
            <a:off x="1821538" y="4460026"/>
            <a:ext cx="2143125" cy="683474"/>
          </a:xfrm>
          <a:prstGeom prst="rect">
            <a:avLst/>
          </a:prstGeom>
        </p:spPr>
      </p:pic>
      <p:pic>
        <p:nvPicPr>
          <p:cNvPr id="12" name="Google Shape;63;p14">
            <a:extLst>
              <a:ext uri="{FF2B5EF4-FFF2-40B4-BE49-F238E27FC236}">
                <a16:creationId xmlns:a16="http://schemas.microsoft.com/office/drawing/2014/main" id="{5AFF65BA-E019-4899-B7C6-29CC6670FBD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2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6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3E44-C86C-4726-8D5D-502B591B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96" y="0"/>
            <a:ext cx="7070407" cy="484243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ENDURANCE</a:t>
            </a:r>
            <a:br>
              <a:rPr lang="en-US" sz="2800" b="1" dirty="0">
                <a:solidFill>
                  <a:schemeClr val="tx1"/>
                </a:solidFill>
              </a:rPr>
            </a:br>
            <a:br>
              <a:rPr lang="en-US" sz="2800" b="1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D35A1-007C-413A-AB0C-5C6D6D279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2206" y="1616359"/>
            <a:ext cx="3207895" cy="143084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intake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transport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uptake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reserves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659B5-777F-448D-AACA-54245C2398AC}"/>
              </a:ext>
            </a:extLst>
          </p:cNvPr>
          <p:cNvSpPr txBox="1"/>
          <p:nvPr/>
        </p:nvSpPr>
        <p:spPr>
          <a:xfrm>
            <a:off x="3548920" y="484243"/>
            <a:ext cx="2046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AEROBIC CAPACITY</a:t>
            </a:r>
            <a:endParaRPr lang="en-IN" sz="1800" dirty="0">
              <a:solidFill>
                <a:srgbClr val="FF0000"/>
              </a:solidFill>
            </a:endParaRPr>
          </a:p>
        </p:txBody>
      </p:sp>
      <p:pic>
        <p:nvPicPr>
          <p:cNvPr id="18" name="Graphic 17" descr="Television">
            <a:extLst>
              <a:ext uri="{FF2B5EF4-FFF2-40B4-BE49-F238E27FC236}">
                <a16:creationId xmlns:a16="http://schemas.microsoft.com/office/drawing/2014/main" id="{47E10E8A-C5BC-4CA0-94E9-9F67E0660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59962"/>
            <a:ext cx="5936106" cy="5083538"/>
          </a:xfrm>
          <a:prstGeom prst="rect">
            <a:avLst/>
          </a:prstGeom>
        </p:spPr>
      </p:pic>
      <p:pic>
        <p:nvPicPr>
          <p:cNvPr id="19" name="yt1s.com - Aerobic Capacity_480p">
            <a:hlinkClick r:id="" action="ppaction://media"/>
            <a:extLst>
              <a:ext uri="{FF2B5EF4-FFF2-40B4-BE49-F238E27FC236}">
                <a16:creationId xmlns:a16="http://schemas.microsoft.com/office/drawing/2014/main" id="{3C920F84-A9EA-4714-937E-692924CAF3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3" end="124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640" y="908524"/>
            <a:ext cx="5494107" cy="2846512"/>
          </a:xfrm>
          <a:prstGeom prst="rect">
            <a:avLst/>
          </a:prstGeom>
        </p:spPr>
      </p:pic>
      <p:pic>
        <p:nvPicPr>
          <p:cNvPr id="20" name="Google Shape;63;p14">
            <a:extLst>
              <a:ext uri="{FF2B5EF4-FFF2-40B4-BE49-F238E27FC236}">
                <a16:creationId xmlns:a16="http://schemas.microsoft.com/office/drawing/2014/main" id="{F42D82C6-EDC9-433D-8186-35351668F42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7B13BC-AB63-49AD-A062-C8C7DC0DB9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277" b="32690"/>
          <a:stretch/>
        </p:blipFill>
        <p:spPr>
          <a:xfrm>
            <a:off x="1821538" y="4714408"/>
            <a:ext cx="2143125" cy="42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1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9EE107-F0CE-4E86-9713-5D1BFAFAE62C}"/>
              </a:ext>
            </a:extLst>
          </p:cNvPr>
          <p:cNvSpPr txBox="1">
            <a:spLocks/>
          </p:cNvSpPr>
          <p:nvPr/>
        </p:nvSpPr>
        <p:spPr>
          <a:xfrm>
            <a:off x="1036796" y="0"/>
            <a:ext cx="7070407" cy="4842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ENDURANCE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279B93F1-1FD1-4375-945C-056C61D495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 result for movement economy in sports gif">
            <a:extLst>
              <a:ext uri="{FF2B5EF4-FFF2-40B4-BE49-F238E27FC236}">
                <a16:creationId xmlns:a16="http://schemas.microsoft.com/office/drawing/2014/main" id="{568CC1F1-D07F-42B6-AF8F-509928F529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667062"/>
            <a:ext cx="4762500" cy="4323688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0941A95-E4BE-46D2-A79A-9C895934B8FB}"/>
              </a:ext>
            </a:extLst>
          </p:cNvPr>
          <p:cNvSpPr/>
          <p:nvPr/>
        </p:nvSpPr>
        <p:spPr>
          <a:xfrm>
            <a:off x="444001" y="749508"/>
            <a:ext cx="4122295" cy="71952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MOVEMENT ECONOMY</a:t>
            </a:r>
          </a:p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Unnecessary  movement are reduced movement economy</a:t>
            </a:r>
            <a:endParaRPr lang="en-IN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C909B-0C58-4E5B-8D79-2BCE05515F32}"/>
              </a:ext>
            </a:extLst>
          </p:cNvPr>
          <p:cNvSpPr txBox="1"/>
          <p:nvPr/>
        </p:nvSpPr>
        <p:spPr>
          <a:xfrm>
            <a:off x="4796853" y="1279088"/>
            <a:ext cx="441460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LACTIC ACID TOLERANCE</a:t>
            </a:r>
          </a:p>
          <a:p>
            <a:pPr marL="11430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ability to tolerate higher concentration of muscles.</a:t>
            </a:r>
          </a:p>
          <a:p>
            <a:endParaRPr 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COMPOSITION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twitch and slow twitch muscles fibers.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263080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20A8-9DCB-4B1E-93C2-2962BA4D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41" y="1925"/>
            <a:ext cx="6861717" cy="5727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FLEXIBILITY</a:t>
            </a:r>
            <a:br>
              <a:rPr lang="en-US" b="1" dirty="0">
                <a:solidFill>
                  <a:srgbClr val="FF0000"/>
                </a:solidFill>
              </a:rPr>
            </a:b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5793F-15D6-412F-ACAD-214D96BFA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77318"/>
            <a:ext cx="9144000" cy="4866183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range of movement possible at the joint enhance level of flexibility and that would be depends number of factor.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Strength :-</a:t>
            </a:r>
          </a:p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 of muscles must be possible to make movement specially against gravity or external force.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Environment :-</a:t>
            </a:r>
          </a:p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body (temperature/by environment) increase flexibility or Muscle Stretch ability .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Heredity :-</a:t>
            </a:r>
          </a:p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Biologically having  more percentages of white muscle fibers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injuries :-</a:t>
            </a:r>
          </a:p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Injury led to thickening or fibrosing on the affect area, beside connective tissue &amp; fibrous tissues are less elastic lead to reduced flexibility.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Structure :- </a:t>
            </a:r>
          </a:p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Movable, Immovable, Slightly movable &amp; Ball &amp; socket joint.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 and Gender :-</a:t>
            </a:r>
          </a:p>
          <a:p>
            <a:pPr marL="11430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Flexibility decreases with the advancement of age. </a:t>
            </a:r>
          </a:p>
          <a:p>
            <a:pPr marL="11430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Gender also determining flexibility females tend to be more flexible than male.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18EA-986D-47EF-93E7-968E7465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252" y="1631796"/>
            <a:ext cx="1182029" cy="114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D79A2AF7-43D3-4157-9915-A0E2413729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4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cap gif">
            <a:extLst>
              <a:ext uri="{FF2B5EF4-FFF2-40B4-BE49-F238E27FC236}">
                <a16:creationId xmlns:a16="http://schemas.microsoft.com/office/drawing/2014/main" id="{D780F41E-B989-4A9E-B027-60F804357A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A1B0C-B309-4125-9C6F-3256CE35BDC6}"/>
              </a:ext>
            </a:extLst>
          </p:cNvPr>
          <p:cNvSpPr txBox="1"/>
          <p:nvPr/>
        </p:nvSpPr>
        <p:spPr>
          <a:xfrm>
            <a:off x="1608174" y="0"/>
            <a:ext cx="592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 MAP</a:t>
            </a:r>
            <a:endParaRPr lang="en-IN" sz="9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202C099-123B-4CB7-98ED-F5F8945C9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3045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713">
                  <a:extLst>
                    <a:ext uri="{9D8B030D-6E8A-4147-A177-3AD203B41FA5}">
                      <a16:colId xmlns:a16="http://schemas.microsoft.com/office/drawing/2014/main" val="3583034166"/>
                    </a:ext>
                  </a:extLst>
                </a:gridCol>
                <a:gridCol w="2860673">
                  <a:extLst>
                    <a:ext uri="{9D8B030D-6E8A-4147-A177-3AD203B41FA5}">
                      <a16:colId xmlns:a16="http://schemas.microsoft.com/office/drawing/2014/main" val="4011606849"/>
                    </a:ext>
                  </a:extLst>
                </a:gridCol>
                <a:gridCol w="5166614">
                  <a:extLst>
                    <a:ext uri="{9D8B030D-6E8A-4147-A177-3AD203B41FA5}">
                      <a16:colId xmlns:a16="http://schemas.microsoft.com/office/drawing/2014/main" val="1627738144"/>
                    </a:ext>
                  </a:extLst>
                </a:gridCol>
              </a:tblGrid>
              <a:tr h="53459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PHYSIOLOGICAL FACTORS DETERMINING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847313"/>
                  </a:ext>
                </a:extLst>
              </a:tr>
              <a:tr h="5345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SR. NO.</a:t>
                      </a:r>
                      <a:endParaRPr lang="en-IN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COMPONENTS</a:t>
                      </a:r>
                      <a:endParaRPr lang="en-IN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PHYSIOLOGICAL FACTORS </a:t>
                      </a:r>
                      <a:endParaRPr lang="en-IN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0401047"/>
                  </a:ext>
                </a:extLst>
              </a:tr>
              <a:tr h="90130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4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STRENGTH</a:t>
                      </a:r>
                      <a:endParaRPr lang="en-IN" sz="3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 of the Muscle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Body Weight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Intensity of the Nerve Impulse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MUSCLE COMPOSITION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257359"/>
                  </a:ext>
                </a:extLst>
              </a:tr>
              <a:tr h="105766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IN" sz="4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</a:t>
                      </a:r>
                      <a:endParaRPr lang="en-IN" sz="3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Mobility of the Nervous System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Explosive Strength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Flexibility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Bio-chemical Reserves and Metabolic Power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MUSCLE COMPOSITION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486543"/>
                  </a:ext>
                </a:extLst>
              </a:tr>
              <a:tr h="86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IN" sz="4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ENDURANCE</a:t>
                      </a:r>
                      <a:endParaRPr lang="en-IN" sz="3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Aerobic Capacity – O2 Intake, O2 Transport, O2 Uptake, Energy Reserves.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Lactic Acid Tolerance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Movement Economy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MUSCLE COMPOSITION</a:t>
                      </a:r>
                      <a:endParaRPr lang="en-IN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704813"/>
                  </a:ext>
                </a:extLst>
              </a:tr>
              <a:tr h="1249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N" sz="4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FLEXIBILITY</a:t>
                      </a:r>
                      <a:endParaRPr lang="en-IN" sz="3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Muscle Strength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Joint Structure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and Gender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Stretchability of Muscles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Internal Environment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Injury</a:t>
                      </a:r>
                      <a:endParaRPr lang="en-IN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381939"/>
                  </a:ext>
                </a:extLst>
              </a:tr>
            </a:tbl>
          </a:graphicData>
        </a:graphic>
      </p:graphicFrame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2B42CBCE-60AD-46C5-AEF0-273FE47EC8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3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ssessment gif">
            <a:extLst>
              <a:ext uri="{FF2B5EF4-FFF2-40B4-BE49-F238E27FC236}">
                <a16:creationId xmlns:a16="http://schemas.microsoft.com/office/drawing/2014/main" id="{D9131E1E-95A7-46E1-813D-92DEEC3C1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C00C63FE-9D54-4372-90BC-A8E953652C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1474" y="45316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CDFAC-958C-49A5-8B8C-9A972FDF7825}"/>
              </a:ext>
            </a:extLst>
          </p:cNvPr>
          <p:cNvSpPr txBox="1"/>
          <p:nvPr/>
        </p:nvSpPr>
        <p:spPr>
          <a:xfrm>
            <a:off x="0" y="1025726"/>
            <a:ext cx="555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How many components of Physical Fitness?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15278-3F59-491E-B16E-022404B742B3}"/>
              </a:ext>
            </a:extLst>
          </p:cNvPr>
          <p:cNvSpPr/>
          <p:nvPr/>
        </p:nvSpPr>
        <p:spPr>
          <a:xfrm>
            <a:off x="277319" y="1491521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214CD-FE74-442E-B42A-F6BE95905285}"/>
              </a:ext>
            </a:extLst>
          </p:cNvPr>
          <p:cNvSpPr/>
          <p:nvPr/>
        </p:nvSpPr>
        <p:spPr>
          <a:xfrm>
            <a:off x="2495861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B7D430-B8BB-4BA5-9064-3AAA1A248AA7}"/>
              </a:ext>
            </a:extLst>
          </p:cNvPr>
          <p:cNvSpPr/>
          <p:nvPr/>
        </p:nvSpPr>
        <p:spPr>
          <a:xfrm>
            <a:off x="4714403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1A911-4F00-4AA4-A1CF-0849514CE10E}"/>
              </a:ext>
            </a:extLst>
          </p:cNvPr>
          <p:cNvSpPr/>
          <p:nvPr/>
        </p:nvSpPr>
        <p:spPr>
          <a:xfrm>
            <a:off x="6929201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9C1F28-E136-472F-9B9E-7A828E7DC9CB}"/>
              </a:ext>
            </a:extLst>
          </p:cNvPr>
          <p:cNvSpPr/>
          <p:nvPr/>
        </p:nvSpPr>
        <p:spPr>
          <a:xfrm>
            <a:off x="339155" y="150651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D220DD-2BB2-4EC0-9913-F3BDA85116CF}"/>
              </a:ext>
            </a:extLst>
          </p:cNvPr>
          <p:cNvSpPr/>
          <p:nvPr/>
        </p:nvSpPr>
        <p:spPr>
          <a:xfrm>
            <a:off x="6997287" y="150204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DA2599-07CF-4156-8493-F3774889A7F8}"/>
              </a:ext>
            </a:extLst>
          </p:cNvPr>
          <p:cNvSpPr/>
          <p:nvPr/>
        </p:nvSpPr>
        <p:spPr>
          <a:xfrm>
            <a:off x="4811842" y="150502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241480-5499-4AFF-B9D6-9D6120E467C3}"/>
              </a:ext>
            </a:extLst>
          </p:cNvPr>
          <p:cNvSpPr/>
          <p:nvPr/>
        </p:nvSpPr>
        <p:spPr>
          <a:xfrm>
            <a:off x="2567693" y="1513525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C00DB-CD03-4ECE-B220-831D235DAAA4}"/>
              </a:ext>
            </a:extLst>
          </p:cNvPr>
          <p:cNvSpPr txBox="1"/>
          <p:nvPr/>
        </p:nvSpPr>
        <p:spPr>
          <a:xfrm>
            <a:off x="0" y="1947234"/>
            <a:ext cx="496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How many types of Muscle Composition?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300E8-566A-4005-A1BF-E9793988B780}"/>
              </a:ext>
            </a:extLst>
          </p:cNvPr>
          <p:cNvSpPr/>
          <p:nvPr/>
        </p:nvSpPr>
        <p:spPr>
          <a:xfrm>
            <a:off x="339155" y="2402948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02B348-318E-42B6-91B6-D100EF05C725}"/>
              </a:ext>
            </a:extLst>
          </p:cNvPr>
          <p:cNvSpPr/>
          <p:nvPr/>
        </p:nvSpPr>
        <p:spPr>
          <a:xfrm>
            <a:off x="2557697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A241CB-FD16-40FD-85A9-9DC3575F0FDD}"/>
              </a:ext>
            </a:extLst>
          </p:cNvPr>
          <p:cNvSpPr/>
          <p:nvPr/>
        </p:nvSpPr>
        <p:spPr>
          <a:xfrm>
            <a:off x="4776239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9EBD70-5F65-4F5B-8036-DD7C3BFDBA3F}"/>
              </a:ext>
            </a:extLst>
          </p:cNvPr>
          <p:cNvSpPr/>
          <p:nvPr/>
        </p:nvSpPr>
        <p:spPr>
          <a:xfrm>
            <a:off x="6991037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1EC973-41B9-4F1D-9359-C00ACEAF994F}"/>
              </a:ext>
            </a:extLst>
          </p:cNvPr>
          <p:cNvSpPr/>
          <p:nvPr/>
        </p:nvSpPr>
        <p:spPr>
          <a:xfrm>
            <a:off x="400991" y="2417937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643751-EC7E-48FD-A359-A9759173E25B}"/>
              </a:ext>
            </a:extLst>
          </p:cNvPr>
          <p:cNvSpPr/>
          <p:nvPr/>
        </p:nvSpPr>
        <p:spPr>
          <a:xfrm>
            <a:off x="7059123" y="241347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CAF017-5684-495C-8D39-374B21C3047A}"/>
              </a:ext>
            </a:extLst>
          </p:cNvPr>
          <p:cNvSpPr/>
          <p:nvPr/>
        </p:nvSpPr>
        <p:spPr>
          <a:xfrm>
            <a:off x="4873678" y="241645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C902AC-05DF-4338-AD12-548C74E1A338}"/>
              </a:ext>
            </a:extLst>
          </p:cNvPr>
          <p:cNvSpPr/>
          <p:nvPr/>
        </p:nvSpPr>
        <p:spPr>
          <a:xfrm>
            <a:off x="2629529" y="242495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8BEE3A-6E00-412E-A7A6-C88C22E8FE7E}"/>
              </a:ext>
            </a:extLst>
          </p:cNvPr>
          <p:cNvSpPr txBox="1"/>
          <p:nvPr/>
        </p:nvSpPr>
        <p:spPr>
          <a:xfrm>
            <a:off x="9371" y="2852709"/>
            <a:ext cx="6795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‘Joint Structure’ is a physiological Factor determine ______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6562EC-E100-406F-B357-615557C06FA8}"/>
              </a:ext>
            </a:extLst>
          </p:cNvPr>
          <p:cNvSpPr/>
          <p:nvPr/>
        </p:nvSpPr>
        <p:spPr>
          <a:xfrm>
            <a:off x="339155" y="3316536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STRENGTH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3B03AA-64F2-47FF-8101-3626BB75D3B6}"/>
              </a:ext>
            </a:extLst>
          </p:cNvPr>
          <p:cNvSpPr/>
          <p:nvPr/>
        </p:nvSpPr>
        <p:spPr>
          <a:xfrm>
            <a:off x="2557697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A45FCB-1435-49B3-922E-0184E7DADEF9}"/>
              </a:ext>
            </a:extLst>
          </p:cNvPr>
          <p:cNvSpPr/>
          <p:nvPr/>
        </p:nvSpPr>
        <p:spPr>
          <a:xfrm>
            <a:off x="4776239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ENDURANCE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C21017-5186-4621-9213-0142BE031EC7}"/>
              </a:ext>
            </a:extLst>
          </p:cNvPr>
          <p:cNvSpPr/>
          <p:nvPr/>
        </p:nvSpPr>
        <p:spPr>
          <a:xfrm>
            <a:off x="6991037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098528-179A-4339-B9F9-E2F1324F5A89}"/>
              </a:ext>
            </a:extLst>
          </p:cNvPr>
          <p:cNvSpPr/>
          <p:nvPr/>
        </p:nvSpPr>
        <p:spPr>
          <a:xfrm>
            <a:off x="400991" y="3331525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C15A57-E0A3-4F58-9F50-9B0680B966B5}"/>
              </a:ext>
            </a:extLst>
          </p:cNvPr>
          <p:cNvSpPr/>
          <p:nvPr/>
        </p:nvSpPr>
        <p:spPr>
          <a:xfrm>
            <a:off x="7059123" y="3327058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EDFBD9-C108-4190-9BF5-C485B58D4564}"/>
              </a:ext>
            </a:extLst>
          </p:cNvPr>
          <p:cNvSpPr/>
          <p:nvPr/>
        </p:nvSpPr>
        <p:spPr>
          <a:xfrm>
            <a:off x="4873678" y="3330038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1178B6F-2F70-40BB-9FCA-D7EB51DCB17D}"/>
              </a:ext>
            </a:extLst>
          </p:cNvPr>
          <p:cNvSpPr/>
          <p:nvPr/>
        </p:nvSpPr>
        <p:spPr>
          <a:xfrm>
            <a:off x="2629529" y="333854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2AF1FA-7433-427A-AB73-7D9F39BCA0CC}"/>
              </a:ext>
            </a:extLst>
          </p:cNvPr>
          <p:cNvSpPr txBox="1"/>
          <p:nvPr/>
        </p:nvSpPr>
        <p:spPr>
          <a:xfrm>
            <a:off x="11247" y="3758722"/>
            <a:ext cx="653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ability to resist fatigue is known as ______</a:t>
            </a:r>
            <a:endParaRPr lang="en-I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ADC3E1-E3AB-40B8-ACD0-C21B25B7F7ED}"/>
              </a:ext>
            </a:extLst>
          </p:cNvPr>
          <p:cNvSpPr/>
          <p:nvPr/>
        </p:nvSpPr>
        <p:spPr>
          <a:xfrm>
            <a:off x="292081" y="420309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STRENGTH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49E161-DC1C-462B-BADC-E96863ADF66F}"/>
              </a:ext>
            </a:extLst>
          </p:cNvPr>
          <p:cNvSpPr/>
          <p:nvPr/>
        </p:nvSpPr>
        <p:spPr>
          <a:xfrm>
            <a:off x="2510623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C8260A-43BC-4245-B973-B5EA4EF0C9E7}"/>
              </a:ext>
            </a:extLst>
          </p:cNvPr>
          <p:cNvSpPr/>
          <p:nvPr/>
        </p:nvSpPr>
        <p:spPr>
          <a:xfrm>
            <a:off x="4729165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ENDURANCE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7531B3-E1B9-4E1B-AF2C-C7BB401F7633}"/>
              </a:ext>
            </a:extLst>
          </p:cNvPr>
          <p:cNvSpPr/>
          <p:nvPr/>
        </p:nvSpPr>
        <p:spPr>
          <a:xfrm>
            <a:off x="6943963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341CAE8-CA62-4F4B-9E11-A66652019B0B}"/>
              </a:ext>
            </a:extLst>
          </p:cNvPr>
          <p:cNvSpPr/>
          <p:nvPr/>
        </p:nvSpPr>
        <p:spPr>
          <a:xfrm>
            <a:off x="353917" y="4218079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FE2594B-B527-4497-9888-8F39D24E158F}"/>
              </a:ext>
            </a:extLst>
          </p:cNvPr>
          <p:cNvSpPr/>
          <p:nvPr/>
        </p:nvSpPr>
        <p:spPr>
          <a:xfrm>
            <a:off x="7012049" y="421361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DE9F4A6-4E19-4C3F-9C7A-C9EBB8106629}"/>
              </a:ext>
            </a:extLst>
          </p:cNvPr>
          <p:cNvSpPr/>
          <p:nvPr/>
        </p:nvSpPr>
        <p:spPr>
          <a:xfrm>
            <a:off x="4826604" y="4216592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AFBF618-210F-4692-88B9-EF0F2581EF17}"/>
              </a:ext>
            </a:extLst>
          </p:cNvPr>
          <p:cNvSpPr/>
          <p:nvPr/>
        </p:nvSpPr>
        <p:spPr>
          <a:xfrm>
            <a:off x="2582455" y="4225094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4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5" grpId="0" animBg="1"/>
      <p:bldP spid="10" grpId="0" animBg="1"/>
      <p:bldP spid="11" grpId="0" animBg="1"/>
      <p:bldP spid="12" grpId="0" animBg="1"/>
      <p:bldP spid="13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B050"/>
            </a:gs>
            <a:gs pos="16292">
              <a:srgbClr val="E06D55"/>
            </a:gs>
            <a:gs pos="2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1" y="0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BCE6AE11-7D42-4762-8C29-424AD8831F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41001" y="737209"/>
            <a:ext cx="5179100" cy="2321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</a:t>
            </a:r>
            <a:r>
              <a:rPr lang="en-IN" sz="14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will be able to know about the ‘COMPONENTS OF PHYSICAL FITNESS’</a:t>
            </a:r>
            <a:endParaRPr lang="en-IN" sz="14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</a:t>
            </a:r>
            <a:r>
              <a:rPr lang="en-IN" sz="14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will be familiar with the various types of Physical Fitness.</a:t>
            </a:r>
          </a:p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described the PHYSIOLOGICAL FACTORS DETERMINING  PHYSICAL FITNESS.</a:t>
            </a:r>
            <a:endParaRPr lang="en-IN" sz="14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the concepts</a:t>
            </a:r>
            <a:r>
              <a:rPr lang="en-IN" sz="14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will create interest among the students to </a:t>
            </a: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boost-up strength, speed, endurance, and flexibility.</a:t>
            </a:r>
            <a:endParaRPr lang="en-IN" sz="14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me work gif">
            <a:extLst>
              <a:ext uri="{FF2B5EF4-FFF2-40B4-BE49-F238E27FC236}">
                <a16:creationId xmlns:a16="http://schemas.microsoft.com/office/drawing/2014/main" id="{6BB146FE-D047-4373-912E-458582487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03B7D170-E013-4FF6-96EB-883C8AE93A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D7304F-7568-432B-BB72-270AD0553D51}"/>
              </a:ext>
            </a:extLst>
          </p:cNvPr>
          <p:cNvSpPr txBox="1"/>
          <p:nvPr/>
        </p:nvSpPr>
        <p:spPr>
          <a:xfrm>
            <a:off x="0" y="149902"/>
            <a:ext cx="7390151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>
                <a:solidFill>
                  <a:srgbClr val="FF0000"/>
                </a:solidFill>
                <a:effectLst/>
                <a:latin typeface="Harlow Solid Italic" panose="04030604020F02020D02" pitchFamily="82" charset="0"/>
                <a:ea typeface="Times New Roman" panose="02020603050405020304" pitchFamily="18" charset="0"/>
                <a:cs typeface="Cavolini" panose="020B0502040204020203" pitchFamily="66" charset="0"/>
              </a:rPr>
              <a:t>Explain any three physiological factors determining strength.</a:t>
            </a:r>
            <a:endParaRPr lang="en-US" sz="2000" dirty="0">
              <a:solidFill>
                <a:srgbClr val="FF0000"/>
              </a:solidFill>
              <a:latin typeface="Harlow Solid Italic" panose="04030604020F02020D02" pitchFamily="82" charset="0"/>
              <a:cs typeface="Cavolini" panose="020B0502040204020203" pitchFamily="66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>
                <a:solidFill>
                  <a:srgbClr val="FF0000"/>
                </a:solidFill>
                <a:effectLst/>
                <a:latin typeface="Harlow Solid Italic" panose="04030604020F02020D02" pitchFamily="82" charset="0"/>
                <a:ea typeface="Times New Roman" panose="02020603050405020304" pitchFamily="18" charset="0"/>
                <a:cs typeface="Cavolini" panose="020B0502040204020203" pitchFamily="66" charset="0"/>
              </a:rPr>
              <a:t>Discuss any three physiological factors determining speed.</a:t>
            </a:r>
            <a:endParaRPr lang="en-US" sz="2000" dirty="0">
              <a:solidFill>
                <a:srgbClr val="FF0000"/>
              </a:solidFill>
              <a:latin typeface="Harlow Solid Italic" panose="04030604020F02020D02" pitchFamily="82" charset="0"/>
              <a:cs typeface="Cavolini" panose="020B0502040204020203" pitchFamily="66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>
                <a:solidFill>
                  <a:srgbClr val="FF0000"/>
                </a:solidFill>
                <a:effectLst/>
                <a:latin typeface="Harlow Solid Italic" panose="04030604020F02020D02" pitchFamily="82" charset="0"/>
                <a:ea typeface="Times New Roman" panose="02020603050405020304" pitchFamily="18" charset="0"/>
                <a:cs typeface="Cavolini" panose="020B0502040204020203" pitchFamily="66" charset="0"/>
              </a:rPr>
              <a:t>Elaborate any three physiological factors determining endurance.</a:t>
            </a:r>
            <a:endParaRPr lang="en-US" sz="2000" dirty="0">
              <a:solidFill>
                <a:srgbClr val="FF0000"/>
              </a:solidFill>
              <a:effectLst/>
              <a:latin typeface="Harlow Solid Italic" panose="04030604020F02020D02" pitchFamily="82" charset="0"/>
              <a:ea typeface="Times New Roman" panose="02020603050405020304" pitchFamily="18" charset="0"/>
              <a:cs typeface="Cavolini" panose="020B0502040204020203" pitchFamily="66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>
                <a:solidFill>
                  <a:srgbClr val="FF0000"/>
                </a:solidFill>
                <a:effectLst/>
                <a:latin typeface="Harlow Solid Italic" panose="04030604020F02020D02" pitchFamily="82" charset="0"/>
                <a:ea typeface="Times New Roman" panose="02020603050405020304" pitchFamily="18" charset="0"/>
                <a:cs typeface="Cavolini" panose="020B0502040204020203" pitchFamily="66" charset="0"/>
              </a:rPr>
              <a:t>Discuss any three physiological factors determining flexibility.</a:t>
            </a:r>
            <a:endParaRPr lang="en-US" sz="2000" dirty="0">
              <a:solidFill>
                <a:srgbClr val="FF0000"/>
              </a:solidFill>
              <a:latin typeface="Harlow Solid Italic" panose="04030604020F02020D02" pitchFamily="82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AFCE3E8A-AD20-4560-9869-B0507D6091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833179-F64A-431B-8848-7F3C940EC2CA}"/>
              </a:ext>
            </a:extLst>
          </p:cNvPr>
          <p:cNvSpPr txBox="1"/>
          <p:nvPr/>
        </p:nvSpPr>
        <p:spPr>
          <a:xfrm>
            <a:off x="0" y="0"/>
            <a:ext cx="385555" cy="51435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SPORTS PHYSIOLOGY</a:t>
            </a:r>
            <a:endParaRPr lang="en-IN" sz="11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27B07-0109-4A10-80F0-72FE0F55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18" y="577382"/>
            <a:ext cx="5119141" cy="441336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622ED2F4-180F-4B46-8D79-30881A0050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F608F-A3D8-48D9-8DF0-115C3E99598B}"/>
              </a:ext>
            </a:extLst>
          </p:cNvPr>
          <p:cNvSpPr txBox="1"/>
          <p:nvPr/>
        </p:nvSpPr>
        <p:spPr>
          <a:xfrm>
            <a:off x="494675" y="97437"/>
            <a:ext cx="852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 is the study of 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term effects of training and bodies conditions of athletes.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211BA-EBEC-4431-885C-1069CB75B76F}"/>
              </a:ext>
            </a:extLst>
          </p:cNvPr>
          <p:cNvSpPr txBox="1"/>
          <p:nvPr/>
        </p:nvSpPr>
        <p:spPr>
          <a:xfrm>
            <a:off x="1543987" y="811061"/>
            <a:ext cx="45794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Sport physiology is the study of how exercise 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en-US" sz="2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function and structure of the body.</a:t>
            </a:r>
            <a:endParaRPr lang="en-IN" sz="2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13ACA-5A31-480C-A090-F5D1B22AE997}"/>
              </a:ext>
            </a:extLst>
          </p:cNvPr>
          <p:cNvSpPr txBox="1"/>
          <p:nvPr/>
        </p:nvSpPr>
        <p:spPr>
          <a:xfrm>
            <a:off x="5729760" y="1039230"/>
            <a:ext cx="329034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PHYSIOLOGICAL CHANGES ARE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Aerobic Capacity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Composition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Muscles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 of the Nerve Impulse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Lactic acid tolerance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Stroke Volume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 Rate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Pressure</a:t>
            </a:r>
          </a:p>
        </p:txBody>
      </p:sp>
    </p:spTree>
    <p:extLst>
      <p:ext uri="{BB962C8B-B14F-4D97-AF65-F5344CB8AC3E}">
        <p14:creationId xmlns:p14="http://schemas.microsoft.com/office/powerpoint/2010/main" val="40479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927516" y="0"/>
            <a:ext cx="5378617" cy="53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COMPONENTS OF PHYSICAL FITNESS</a:t>
            </a:r>
            <a:endParaRPr lang="en-US" sz="22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 descr="A picture containing person, person, indoor, standing&#10;&#10;Description automatically generated">
            <a:extLst>
              <a:ext uri="{FF2B5EF4-FFF2-40B4-BE49-F238E27FC236}">
                <a16:creationId xmlns:a16="http://schemas.microsoft.com/office/drawing/2014/main" id="{D9779854-5B3A-42B1-A8E3-C0E694B3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40465"/>
            <a:ext cx="2136582" cy="157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sport, racket, player, ball&#10;&#10;Description automatically generated">
            <a:extLst>
              <a:ext uri="{FF2B5EF4-FFF2-40B4-BE49-F238E27FC236}">
                <a16:creationId xmlns:a16="http://schemas.microsoft.com/office/drawing/2014/main" id="{5E6E33D9-C5D5-4738-B63A-175FA33CA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01" y="620322"/>
            <a:ext cx="2197757" cy="1668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The legs of a person&#10;&#10;Description automatically generated">
            <a:extLst>
              <a:ext uri="{FF2B5EF4-FFF2-40B4-BE49-F238E27FC236}">
                <a16:creationId xmlns:a16="http://schemas.microsoft.com/office/drawing/2014/main" id="{F9627EB5-77AA-4350-A3DA-0F066B435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148" y="530939"/>
            <a:ext cx="1955852" cy="166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icture containing outdoor, grass, ball, sport&#10;&#10;Description automatically generated">
            <a:extLst>
              <a:ext uri="{FF2B5EF4-FFF2-40B4-BE49-F238E27FC236}">
                <a16:creationId xmlns:a16="http://schemas.microsoft.com/office/drawing/2014/main" id="{56C2865F-10D0-4627-86E5-FC723808D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977" y="596821"/>
            <a:ext cx="1955853" cy="166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7C3047-009C-452B-94E0-21DF54E66736}"/>
              </a:ext>
            </a:extLst>
          </p:cNvPr>
          <p:cNvSpPr txBox="1"/>
          <p:nvPr/>
        </p:nvSpPr>
        <p:spPr>
          <a:xfrm>
            <a:off x="502766" y="2199634"/>
            <a:ext cx="1131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C08530-A6FA-46C6-994B-BDD3CE36C22B}"/>
              </a:ext>
            </a:extLst>
          </p:cNvPr>
          <p:cNvSpPr txBox="1"/>
          <p:nvPr/>
        </p:nvSpPr>
        <p:spPr>
          <a:xfrm>
            <a:off x="3194939" y="2224509"/>
            <a:ext cx="679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836310-4D9D-4A38-AAF4-BA2126E46B51}"/>
              </a:ext>
            </a:extLst>
          </p:cNvPr>
          <p:cNvSpPr txBox="1"/>
          <p:nvPr/>
        </p:nvSpPr>
        <p:spPr>
          <a:xfrm>
            <a:off x="5286434" y="2256936"/>
            <a:ext cx="1248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A84D2-8C23-42FC-B52E-1DFD18A13D09}"/>
              </a:ext>
            </a:extLst>
          </p:cNvPr>
          <p:cNvSpPr txBox="1"/>
          <p:nvPr/>
        </p:nvSpPr>
        <p:spPr>
          <a:xfrm>
            <a:off x="7643207" y="2219777"/>
            <a:ext cx="1045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13" name="Google Shape;63;p14">
            <a:extLst>
              <a:ext uri="{FF2B5EF4-FFF2-40B4-BE49-F238E27FC236}">
                <a16:creationId xmlns:a16="http://schemas.microsoft.com/office/drawing/2014/main" id="{5DE51234-E953-4F7D-929D-268B0C90B56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F1A546-C0DF-4FBE-A547-38F5F95F8B96}"/>
              </a:ext>
            </a:extLst>
          </p:cNvPr>
          <p:cNvSpPr txBox="1"/>
          <p:nvPr/>
        </p:nvSpPr>
        <p:spPr>
          <a:xfrm>
            <a:off x="532285" y="2923724"/>
            <a:ext cx="5928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 -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ability to carry out work against a resistance.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DD2AAF-F1BD-40EF-BB14-F1A5658857D6}"/>
              </a:ext>
            </a:extLst>
          </p:cNvPr>
          <p:cNvSpPr txBox="1"/>
          <p:nvPr/>
        </p:nvSpPr>
        <p:spPr>
          <a:xfrm>
            <a:off x="532285" y="3384847"/>
            <a:ext cx="8551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 -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ability/capacity to perform a movement of the same pattern at a faster rate.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68CCDD-4C79-4095-8493-7721BAE16E91}"/>
              </a:ext>
            </a:extLst>
          </p:cNvPr>
          <p:cNvSpPr txBox="1"/>
          <p:nvPr/>
        </p:nvSpPr>
        <p:spPr>
          <a:xfrm>
            <a:off x="532284" y="3841125"/>
            <a:ext cx="6356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ENDURANCE -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ability to resist fatigue.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803858-ADC1-425F-9DBE-0540F29242A9}"/>
              </a:ext>
            </a:extLst>
          </p:cNvPr>
          <p:cNvSpPr txBox="1"/>
          <p:nvPr/>
        </p:nvSpPr>
        <p:spPr>
          <a:xfrm>
            <a:off x="532285" y="4307093"/>
            <a:ext cx="5928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 -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range of movements of joints.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16" grpId="0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181432" y="0"/>
            <a:ext cx="6781136" cy="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STRENGTH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04B0DBF7-A0F7-4241-BE19-B6D10BBC93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8863BD-BB36-48AB-AF56-12464C6BF4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9763138"/>
              </p:ext>
            </p:extLst>
          </p:nvPr>
        </p:nvGraphicFramePr>
        <p:xfrm>
          <a:off x="779489" y="497600"/>
          <a:ext cx="6840511" cy="4224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62E77-E5B1-4D5E-8383-A5E64221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740" y="1928888"/>
            <a:ext cx="3743794" cy="228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C8E7BE6F-A14F-48C2-8C91-2739E9870834}"/>
              </a:ext>
            </a:extLst>
          </p:cNvPr>
          <p:cNvSpPr txBox="1"/>
          <p:nvPr/>
        </p:nvSpPr>
        <p:spPr>
          <a:xfrm>
            <a:off x="1181432" y="0"/>
            <a:ext cx="6781136" cy="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STRENGTH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6D28E70-70CA-4DD2-8FB5-6D9F3F7299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4B148-3279-43C5-AC98-A55CCCCC0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6600"/>
            <a:ext cx="4242217" cy="372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5C13C2-124C-416C-9E97-9ACE33B99EC5}"/>
              </a:ext>
            </a:extLst>
          </p:cNvPr>
          <p:cNvSpPr txBox="1"/>
          <p:nvPr/>
        </p:nvSpPr>
        <p:spPr>
          <a:xfrm rot="19160669">
            <a:off x="112426" y="1560703"/>
            <a:ext cx="202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MUSCLES </a:t>
            </a:r>
            <a:endParaRPr lang="en-I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70AA11-614B-4DC7-9569-1C3C66C88720}"/>
              </a:ext>
            </a:extLst>
          </p:cNvPr>
          <p:cNvSpPr txBox="1"/>
          <p:nvPr/>
        </p:nvSpPr>
        <p:spPr>
          <a:xfrm>
            <a:off x="2248525" y="727460"/>
            <a:ext cx="68430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well-known fact that bigger and larger muscles can produce more force.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 are found to be stronger.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size of the muscle can be increased, with the help of different methods of training (weight training). 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5">
            <a:extLst>
              <a:ext uri="{FF2B5EF4-FFF2-40B4-BE49-F238E27FC236}">
                <a16:creationId xmlns:a16="http://schemas.microsoft.com/office/drawing/2014/main" id="{4EE2222A-7F75-4739-9C56-4DB236C5C5C1}"/>
              </a:ext>
            </a:extLst>
          </p:cNvPr>
          <p:cNvSpPr txBox="1"/>
          <p:nvPr/>
        </p:nvSpPr>
        <p:spPr>
          <a:xfrm>
            <a:off x="1181432" y="0"/>
            <a:ext cx="6781136" cy="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STRENGTH</a:t>
            </a: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631C2CC2-13F7-468D-ADAE-FD8810AE34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03627D-AAB2-447F-AA14-61B94D0E3E36}"/>
              </a:ext>
            </a:extLst>
          </p:cNvPr>
          <p:cNvSpPr txBox="1"/>
          <p:nvPr/>
        </p:nvSpPr>
        <p:spPr>
          <a:xfrm rot="19717783">
            <a:off x="-25688" y="930707"/>
            <a:ext cx="17763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 WEIGHT</a:t>
            </a:r>
            <a:endParaRPr lang="en-I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30C92F-E974-4971-B6E3-7599C2EC9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3924"/>
            <a:ext cx="3468006" cy="3379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D38DFB-E8CD-4ACA-81B0-9F09B6D395D4}"/>
              </a:ext>
            </a:extLst>
          </p:cNvPr>
          <p:cNvSpPr txBox="1"/>
          <p:nvPr/>
        </p:nvSpPr>
        <p:spPr>
          <a:xfrm>
            <a:off x="0" y="4684812"/>
            <a:ext cx="2308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MURALI KUMAR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3108C-DBD3-4A31-A942-13BC61A19DA6}"/>
              </a:ext>
            </a:extLst>
          </p:cNvPr>
          <p:cNvSpPr txBox="1"/>
          <p:nvPr/>
        </p:nvSpPr>
        <p:spPr>
          <a:xfrm>
            <a:off x="3468007" y="1041816"/>
            <a:ext cx="56759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well-known fact that the individual who are heavier are generally stronger than the individuals who are lighter.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positive co-relation between body weight and strength (weightlifters).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heavier weightlifters lift heavier weights.</a:t>
            </a:r>
          </a:p>
        </p:txBody>
      </p:sp>
    </p:spTree>
    <p:extLst>
      <p:ext uri="{BB962C8B-B14F-4D97-AF65-F5344CB8AC3E}">
        <p14:creationId xmlns:p14="http://schemas.microsoft.com/office/powerpoint/2010/main" val="315505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;p15">
            <a:extLst>
              <a:ext uri="{FF2B5EF4-FFF2-40B4-BE49-F238E27FC236}">
                <a16:creationId xmlns:a16="http://schemas.microsoft.com/office/drawing/2014/main" id="{F7B447C1-D84D-45C3-9C69-293B3FA4AD9F}"/>
              </a:ext>
            </a:extLst>
          </p:cNvPr>
          <p:cNvSpPr txBox="1"/>
          <p:nvPr/>
        </p:nvSpPr>
        <p:spPr>
          <a:xfrm>
            <a:off x="1181432" y="0"/>
            <a:ext cx="6781136" cy="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STRENGTH</a:t>
            </a: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BE6DEEC2-919C-4552-A5A5-4048F0C944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04A183-A1A3-4844-A7C4-6C07843FBE48}"/>
              </a:ext>
            </a:extLst>
          </p:cNvPr>
          <p:cNvSpPr txBox="1"/>
          <p:nvPr/>
        </p:nvSpPr>
        <p:spPr>
          <a:xfrm>
            <a:off x="3200400" y="497600"/>
            <a:ext cx="2743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COMPOSITION</a:t>
            </a:r>
            <a:endParaRPr lang="en-IN" sz="20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C8A559-9C61-4427-B87F-F217641D4E43}"/>
              </a:ext>
            </a:extLst>
          </p:cNvPr>
          <p:cNvCxnSpPr>
            <a:stCxn id="6" idx="2"/>
          </p:cNvCxnSpPr>
          <p:nvPr/>
        </p:nvCxnSpPr>
        <p:spPr>
          <a:xfrm>
            <a:off x="4572000" y="897710"/>
            <a:ext cx="0" cy="4245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F5C6B36-E533-401F-B997-0A8D34F57292}"/>
              </a:ext>
            </a:extLst>
          </p:cNvPr>
          <p:cNvSpPr txBox="1"/>
          <p:nvPr/>
        </p:nvSpPr>
        <p:spPr>
          <a:xfrm>
            <a:off x="194872" y="1050536"/>
            <a:ext cx="377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FAST TWITCH FIBRES (WHITE FIBRES)</a:t>
            </a:r>
            <a:endParaRPr lang="en-IN" sz="1800" b="1" dirty="0">
              <a:solidFill>
                <a:schemeClr val="bg1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9D325-86E0-4AA4-BA28-B4F2F46B4119}"/>
              </a:ext>
            </a:extLst>
          </p:cNvPr>
          <p:cNvSpPr txBox="1"/>
          <p:nvPr/>
        </p:nvSpPr>
        <p:spPr>
          <a:xfrm>
            <a:off x="5171609" y="1050536"/>
            <a:ext cx="36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SLOW TWITCH FIBRES (RED FIBRES)</a:t>
            </a:r>
            <a:endParaRPr lang="en-IN" sz="1800" b="1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58B56-1BB0-416F-9A9C-31DD3CF08132}"/>
              </a:ext>
            </a:extLst>
          </p:cNvPr>
          <p:cNvSpPr txBox="1"/>
          <p:nvPr/>
        </p:nvSpPr>
        <p:spPr>
          <a:xfrm>
            <a:off x="194872" y="1596116"/>
            <a:ext cx="4204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FAST TWITCH FIBRES are capable to contract faster.</a:t>
            </a:r>
          </a:p>
          <a:p>
            <a:r>
              <a:rPr lang="en-US" dirty="0"/>
              <a:t>They can produce more force.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3383D-84B4-408B-B7CE-A81623DBE9E7}"/>
              </a:ext>
            </a:extLst>
          </p:cNvPr>
          <p:cNvSpPr txBox="1"/>
          <p:nvPr/>
        </p:nvSpPr>
        <p:spPr>
          <a:xfrm>
            <a:off x="4931790" y="1596116"/>
            <a:ext cx="4212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SLOW TWITCH FIBRES are NOT capable to contract faster.</a:t>
            </a:r>
          </a:p>
          <a:p>
            <a:r>
              <a:rPr lang="en-US" dirty="0"/>
              <a:t>They are capable of contracting for a longer duration.</a:t>
            </a:r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84790-FCF8-42B7-9A3D-F9D3208BCF8E}"/>
              </a:ext>
            </a:extLst>
          </p:cNvPr>
          <p:cNvSpPr txBox="1"/>
          <p:nvPr/>
        </p:nvSpPr>
        <p:spPr>
          <a:xfrm>
            <a:off x="4931790" y="2726362"/>
            <a:ext cx="4088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31F20"/>
                </a:solidFill>
                <a:effectLst/>
                <a:latin typeface="Proxima Nova"/>
              </a:rPr>
              <a:t>Have more blood vessels</a:t>
            </a:r>
            <a:br>
              <a:rPr lang="en-US" dirty="0"/>
            </a:br>
            <a:r>
              <a:rPr lang="en-US" b="0" i="0" dirty="0">
                <a:solidFill>
                  <a:srgbClr val="231F20"/>
                </a:solidFill>
                <a:effectLst/>
                <a:latin typeface="Proxima Nova"/>
              </a:rPr>
              <a:t>(for more oxygen and longer use)</a:t>
            </a:r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6A95B-FA5A-4709-93BF-39FCB4A964A6}"/>
              </a:ext>
            </a:extLst>
          </p:cNvPr>
          <p:cNvSpPr txBox="1"/>
          <p:nvPr/>
        </p:nvSpPr>
        <p:spPr>
          <a:xfrm>
            <a:off x="194872" y="2571750"/>
            <a:ext cx="3530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31F20"/>
                </a:solidFill>
                <a:effectLst/>
                <a:latin typeface="Proxima Nova"/>
              </a:rPr>
              <a:t>Create energy anaerobically</a:t>
            </a:r>
            <a:br>
              <a:rPr lang="en-US" dirty="0"/>
            </a:br>
            <a:r>
              <a:rPr lang="en-US" b="0" i="0" dirty="0">
                <a:solidFill>
                  <a:srgbClr val="231F20"/>
                </a:solidFill>
                <a:effectLst/>
                <a:latin typeface="Proxima Nova"/>
              </a:rPr>
              <a:t>(without oxygen)</a:t>
            </a:r>
            <a:endParaRPr lang="en-I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E15605-1F25-41EB-B218-88FE7427C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10" b="10455"/>
          <a:stretch/>
        </p:blipFill>
        <p:spPr>
          <a:xfrm>
            <a:off x="194872" y="3558525"/>
            <a:ext cx="2208231" cy="1513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0BAED5-6228-4722-BFB7-20E5FB6C9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10006"/>
          <a:stretch/>
        </p:blipFill>
        <p:spPr>
          <a:xfrm>
            <a:off x="4958204" y="3552469"/>
            <a:ext cx="2097206" cy="15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;p15">
            <a:extLst>
              <a:ext uri="{FF2B5EF4-FFF2-40B4-BE49-F238E27FC236}">
                <a16:creationId xmlns:a16="http://schemas.microsoft.com/office/drawing/2014/main" id="{E35278EC-9998-4F43-B30A-B03696E7B8B1}"/>
              </a:ext>
            </a:extLst>
          </p:cNvPr>
          <p:cNvSpPr txBox="1"/>
          <p:nvPr/>
        </p:nvSpPr>
        <p:spPr>
          <a:xfrm>
            <a:off x="3185410" y="2132355"/>
            <a:ext cx="5553856" cy="1623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muscle is composed of a number of motor units.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total force of the muscle depends on the number of contracting motor units.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Whenever a stronger nerve impulse from CNS excite more numbers of motor units.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muscles will contract more strongly  then produces more force.</a:t>
            </a:r>
          </a:p>
        </p:txBody>
      </p:sp>
      <p:sp>
        <p:nvSpPr>
          <p:cNvPr id="3" name="Google Shape;70;p15">
            <a:extLst>
              <a:ext uri="{FF2B5EF4-FFF2-40B4-BE49-F238E27FC236}">
                <a16:creationId xmlns:a16="http://schemas.microsoft.com/office/drawing/2014/main" id="{57AE7C34-736A-4740-9ABE-AC917628325F}"/>
              </a:ext>
            </a:extLst>
          </p:cNvPr>
          <p:cNvSpPr txBox="1"/>
          <p:nvPr/>
        </p:nvSpPr>
        <p:spPr>
          <a:xfrm>
            <a:off x="1181432" y="0"/>
            <a:ext cx="6781136" cy="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PHYSIOLOGICAL FACTORS DETERMINING STRENGTH</a:t>
            </a: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EE7C70DE-2F83-4805-B23B-E3C816D294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2730B-EC79-45F2-914E-413A0757D5FF}"/>
              </a:ext>
            </a:extLst>
          </p:cNvPr>
          <p:cNvSpPr txBox="1"/>
          <p:nvPr/>
        </p:nvSpPr>
        <p:spPr>
          <a:xfrm>
            <a:off x="2607352" y="497600"/>
            <a:ext cx="3929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 OF THE NERVE IMPULSE</a:t>
            </a:r>
            <a:endParaRPr lang="en-IN" sz="2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EEF3C-FAF7-486A-A4A1-4BFDFF97F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9" y="897710"/>
            <a:ext cx="3185411" cy="409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45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907</TotalTime>
  <Words>1080</Words>
  <Application>Microsoft Office PowerPoint</Application>
  <PresentationFormat>On-screen Show (16:9)</PresentationFormat>
  <Paragraphs>178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Harlow Solid Italic</vt:lpstr>
      <vt:lpstr>Proxima Nova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PHYSIOLOGICAL FACTORS DETERMINING SPEED</vt:lpstr>
      <vt:lpstr>PowerPoint Presentation</vt:lpstr>
      <vt:lpstr>PowerPoint Presentation</vt:lpstr>
      <vt:lpstr>PowerPoint Presentation</vt:lpstr>
      <vt:lpstr>PowerPoint Presentation</vt:lpstr>
      <vt:lpstr>PHYSIOLOGICAL FACTORS DETERMINING ENDURANCE  </vt:lpstr>
      <vt:lpstr>PowerPoint Presentation</vt:lpstr>
      <vt:lpstr>PHYSIOLOGICAL FACTORS DETERMINING FLEXIBILITY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JOYDEV CHHATAIT</cp:lastModifiedBy>
  <cp:revision>215</cp:revision>
  <dcterms:modified xsi:type="dcterms:W3CDTF">2021-02-19T08:05:43Z</dcterms:modified>
</cp:coreProperties>
</file>