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308" r:id="rId2"/>
    <p:sldId id="354" r:id="rId3"/>
    <p:sldId id="256" r:id="rId4"/>
    <p:sldId id="258" r:id="rId5"/>
    <p:sldId id="310" r:id="rId6"/>
    <p:sldId id="260" r:id="rId7"/>
    <p:sldId id="261" r:id="rId8"/>
    <p:sldId id="262" r:id="rId9"/>
    <p:sldId id="311" r:id="rId10"/>
    <p:sldId id="348" r:id="rId11"/>
    <p:sldId id="353" r:id="rId12"/>
    <p:sldId id="3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CDB5C-462D-4BA1-ADD7-5142D531EBD3}" type="doc">
      <dgm:prSet loTypeId="urn:microsoft.com/office/officeart/2005/8/layout/pyramid2" loCatId="pyramid" qsTypeId="urn:microsoft.com/office/officeart/2005/8/quickstyle/3d2" qsCatId="3D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</dgm:pt>
    <dgm:pt modelId="{CBAD503C-56E1-408C-926F-433CEDB88902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/>
            <a:t>EARLY CHILDHOOD</a:t>
          </a:r>
          <a:endParaRPr lang="en-US" sz="1800" dirty="0"/>
        </a:p>
      </dgm:t>
    </dgm:pt>
    <dgm:pt modelId="{9B2788F5-B42C-46C8-9589-B2B7BAE961ED}" type="parTrans" cxnId="{0576932D-B942-463F-893B-AC21EA1FFA8D}">
      <dgm:prSet/>
      <dgm:spPr/>
      <dgm:t>
        <a:bodyPr/>
        <a:lstStyle/>
        <a:p>
          <a:endParaRPr lang="en-US"/>
        </a:p>
      </dgm:t>
    </dgm:pt>
    <dgm:pt modelId="{04CEE714-F26D-42BA-BA92-6DBA16D778D5}" type="sibTrans" cxnId="{0576932D-B942-463F-893B-AC21EA1FFA8D}">
      <dgm:prSet/>
      <dgm:spPr/>
      <dgm:t>
        <a:bodyPr/>
        <a:lstStyle/>
        <a:p>
          <a:endParaRPr lang="en-US"/>
        </a:p>
      </dgm:t>
    </dgm:pt>
    <dgm:pt modelId="{988A0ACF-84F6-4EC9-9C08-187692D4DA27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/>
            <a:t>MIDDLE CHILDHOOD</a:t>
          </a:r>
        </a:p>
      </dgm:t>
    </dgm:pt>
    <dgm:pt modelId="{F2F72E7D-0B69-406F-A7B7-377F18EC27E4}" type="parTrans" cxnId="{47624B4A-F76A-4360-A773-5851E0EF8166}">
      <dgm:prSet/>
      <dgm:spPr/>
      <dgm:t>
        <a:bodyPr/>
        <a:lstStyle/>
        <a:p>
          <a:endParaRPr lang="en-US"/>
        </a:p>
      </dgm:t>
    </dgm:pt>
    <dgm:pt modelId="{AB2721F3-2A88-447E-8D27-EEA78918428B}" type="sibTrans" cxnId="{47624B4A-F76A-4360-A773-5851E0EF8166}">
      <dgm:prSet/>
      <dgm:spPr/>
      <dgm:t>
        <a:bodyPr/>
        <a:lstStyle/>
        <a:p>
          <a:endParaRPr lang="en-US"/>
        </a:p>
      </dgm:t>
    </dgm:pt>
    <dgm:pt modelId="{97C9D8A6-32F3-403C-BBAE-4B50A294AA47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/>
            <a:t>LATE CHILDHOOD</a:t>
          </a:r>
        </a:p>
      </dgm:t>
    </dgm:pt>
    <dgm:pt modelId="{FEA3659E-5568-4542-90EB-B6C91BA89D9C}" type="parTrans" cxnId="{FE838A79-72A5-46FA-8E92-422F5AF97FE1}">
      <dgm:prSet/>
      <dgm:spPr/>
      <dgm:t>
        <a:bodyPr/>
        <a:lstStyle/>
        <a:p>
          <a:endParaRPr lang="en-US"/>
        </a:p>
      </dgm:t>
    </dgm:pt>
    <dgm:pt modelId="{6A852931-F487-4C73-9CAD-58BE94D4A952}" type="sibTrans" cxnId="{FE838A79-72A5-46FA-8E92-422F5AF97FE1}">
      <dgm:prSet/>
      <dgm:spPr/>
      <dgm:t>
        <a:bodyPr/>
        <a:lstStyle/>
        <a:p>
          <a:endParaRPr lang="en-US"/>
        </a:p>
      </dgm:t>
    </dgm:pt>
    <dgm:pt modelId="{8669675E-C40E-44A5-9FC3-C4AEAE43B060}" type="pres">
      <dgm:prSet presAssocID="{754CDB5C-462D-4BA1-ADD7-5142D531EBD3}" presName="compositeShape" presStyleCnt="0">
        <dgm:presLayoutVars>
          <dgm:dir/>
          <dgm:resizeHandles/>
        </dgm:presLayoutVars>
      </dgm:prSet>
      <dgm:spPr/>
    </dgm:pt>
    <dgm:pt modelId="{9354698F-0F0E-47F1-BC65-461B31353393}" type="pres">
      <dgm:prSet presAssocID="{754CDB5C-462D-4BA1-ADD7-5142D531EBD3}" presName="pyramid" presStyleLbl="node1" presStyleIdx="0" presStyleCn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18685BE-3DFD-43CB-BEFC-38D2E46FC46C}" type="pres">
      <dgm:prSet presAssocID="{754CDB5C-462D-4BA1-ADD7-5142D531EBD3}" presName="theList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57FB93E-596A-41FE-9E72-4CABC3CF0429}" type="pres">
      <dgm:prSet presAssocID="{CBAD503C-56E1-408C-926F-433CEDB88902}" presName="aNode" presStyleLbl="fgAcc1" presStyleIdx="0" presStyleCnt="3">
        <dgm:presLayoutVars>
          <dgm:bulletEnabled val="1"/>
        </dgm:presLayoutVars>
      </dgm:prSet>
      <dgm:spPr/>
    </dgm:pt>
    <dgm:pt modelId="{FE0C2B65-BEF9-49A3-B0A7-FF02890EC774}" type="pres">
      <dgm:prSet presAssocID="{CBAD503C-56E1-408C-926F-433CEDB88902}" presName="a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334B3D7-CC9A-47A4-BBAE-5F41FEF63AD0}" type="pres">
      <dgm:prSet presAssocID="{988A0ACF-84F6-4EC9-9C08-187692D4DA27}" presName="aNode" presStyleLbl="fgAcc1" presStyleIdx="1" presStyleCnt="3">
        <dgm:presLayoutVars>
          <dgm:bulletEnabled val="1"/>
        </dgm:presLayoutVars>
      </dgm:prSet>
      <dgm:spPr/>
    </dgm:pt>
    <dgm:pt modelId="{4584AEA0-F3D7-4AFA-A4A3-5EC6FBD503E7}" type="pres">
      <dgm:prSet presAssocID="{988A0ACF-84F6-4EC9-9C08-187692D4DA27}" presName="a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F6BA688-7090-45C0-8BB8-70A1BEC52A9F}" type="pres">
      <dgm:prSet presAssocID="{97C9D8A6-32F3-403C-BBAE-4B50A294AA47}" presName="aNode" presStyleLbl="fgAcc1" presStyleIdx="2" presStyleCnt="3">
        <dgm:presLayoutVars>
          <dgm:bulletEnabled val="1"/>
        </dgm:presLayoutVars>
      </dgm:prSet>
      <dgm:spPr/>
    </dgm:pt>
    <dgm:pt modelId="{18C4E686-F30E-40AC-B546-2301E8C2C9C6}" type="pres">
      <dgm:prSet presAssocID="{97C9D8A6-32F3-403C-BBAE-4B50A294AA47}" presName="a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D5668F01-F1B1-4184-95B5-F0E5C2FC3F55}" type="presOf" srcId="{754CDB5C-462D-4BA1-ADD7-5142D531EBD3}" destId="{8669675E-C40E-44A5-9FC3-C4AEAE43B060}" srcOrd="0" destOrd="0" presId="urn:microsoft.com/office/officeart/2005/8/layout/pyramid2"/>
    <dgm:cxn modelId="{0576932D-B942-463F-893B-AC21EA1FFA8D}" srcId="{754CDB5C-462D-4BA1-ADD7-5142D531EBD3}" destId="{CBAD503C-56E1-408C-926F-433CEDB88902}" srcOrd="0" destOrd="0" parTransId="{9B2788F5-B42C-46C8-9589-B2B7BAE961ED}" sibTransId="{04CEE714-F26D-42BA-BA92-6DBA16D778D5}"/>
    <dgm:cxn modelId="{47624B4A-F76A-4360-A773-5851E0EF8166}" srcId="{754CDB5C-462D-4BA1-ADD7-5142D531EBD3}" destId="{988A0ACF-84F6-4EC9-9C08-187692D4DA27}" srcOrd="1" destOrd="0" parTransId="{F2F72E7D-0B69-406F-A7B7-377F18EC27E4}" sibTransId="{AB2721F3-2A88-447E-8D27-EEA78918428B}"/>
    <dgm:cxn modelId="{3DBC036E-DF23-454A-B0A5-1A43318337C7}" type="presOf" srcId="{988A0ACF-84F6-4EC9-9C08-187692D4DA27}" destId="{A334B3D7-CC9A-47A4-BBAE-5F41FEF63AD0}" srcOrd="0" destOrd="0" presId="urn:microsoft.com/office/officeart/2005/8/layout/pyramid2"/>
    <dgm:cxn modelId="{E3397D74-4D9C-4D96-BF06-9A0310171241}" type="presOf" srcId="{CBAD503C-56E1-408C-926F-433CEDB88902}" destId="{357FB93E-596A-41FE-9E72-4CABC3CF0429}" srcOrd="0" destOrd="0" presId="urn:microsoft.com/office/officeart/2005/8/layout/pyramid2"/>
    <dgm:cxn modelId="{FE838A79-72A5-46FA-8E92-422F5AF97FE1}" srcId="{754CDB5C-462D-4BA1-ADD7-5142D531EBD3}" destId="{97C9D8A6-32F3-403C-BBAE-4B50A294AA47}" srcOrd="2" destOrd="0" parTransId="{FEA3659E-5568-4542-90EB-B6C91BA89D9C}" sibTransId="{6A852931-F487-4C73-9CAD-58BE94D4A952}"/>
    <dgm:cxn modelId="{9CAB5FE2-8DC1-4B06-A8F0-31DE28629E0C}" type="presOf" srcId="{97C9D8A6-32F3-403C-BBAE-4B50A294AA47}" destId="{AF6BA688-7090-45C0-8BB8-70A1BEC52A9F}" srcOrd="0" destOrd="0" presId="urn:microsoft.com/office/officeart/2005/8/layout/pyramid2"/>
    <dgm:cxn modelId="{41FADC58-EBE3-483F-8D67-4CBB51AB04EE}" type="presParOf" srcId="{8669675E-C40E-44A5-9FC3-C4AEAE43B060}" destId="{9354698F-0F0E-47F1-BC65-461B31353393}" srcOrd="0" destOrd="0" presId="urn:microsoft.com/office/officeart/2005/8/layout/pyramid2"/>
    <dgm:cxn modelId="{A5841FEE-A6BA-42F7-981F-3A6793EA0F31}" type="presParOf" srcId="{8669675E-C40E-44A5-9FC3-C4AEAE43B060}" destId="{918685BE-3DFD-43CB-BEFC-38D2E46FC46C}" srcOrd="1" destOrd="0" presId="urn:microsoft.com/office/officeart/2005/8/layout/pyramid2"/>
    <dgm:cxn modelId="{6767414A-A562-4831-8CE7-F2E069B19709}" type="presParOf" srcId="{918685BE-3DFD-43CB-BEFC-38D2E46FC46C}" destId="{357FB93E-596A-41FE-9E72-4CABC3CF0429}" srcOrd="0" destOrd="0" presId="urn:microsoft.com/office/officeart/2005/8/layout/pyramid2"/>
    <dgm:cxn modelId="{EDFDC8DB-24BF-466B-B2D8-35AC5BA6DA63}" type="presParOf" srcId="{918685BE-3DFD-43CB-BEFC-38D2E46FC46C}" destId="{FE0C2B65-BEF9-49A3-B0A7-FF02890EC774}" srcOrd="1" destOrd="0" presId="urn:microsoft.com/office/officeart/2005/8/layout/pyramid2"/>
    <dgm:cxn modelId="{4F7F2CDB-D845-4765-ADD2-A6DAAF84289E}" type="presParOf" srcId="{918685BE-3DFD-43CB-BEFC-38D2E46FC46C}" destId="{A334B3D7-CC9A-47A4-BBAE-5F41FEF63AD0}" srcOrd="2" destOrd="0" presId="urn:microsoft.com/office/officeart/2005/8/layout/pyramid2"/>
    <dgm:cxn modelId="{3FAE7AD7-85AC-4531-B5CF-A9D00E1EEBF1}" type="presParOf" srcId="{918685BE-3DFD-43CB-BEFC-38D2E46FC46C}" destId="{4584AEA0-F3D7-4AFA-A4A3-5EC6FBD503E7}" srcOrd="3" destOrd="0" presId="urn:microsoft.com/office/officeart/2005/8/layout/pyramid2"/>
    <dgm:cxn modelId="{22EFA904-4617-4293-B91F-6C78EB9AAD8B}" type="presParOf" srcId="{918685BE-3DFD-43CB-BEFC-38D2E46FC46C}" destId="{AF6BA688-7090-45C0-8BB8-70A1BEC52A9F}" srcOrd="4" destOrd="0" presId="urn:microsoft.com/office/officeart/2005/8/layout/pyramid2"/>
    <dgm:cxn modelId="{D61848A4-E1B6-405A-98F3-1B09E4B6E600}" type="presParOf" srcId="{918685BE-3DFD-43CB-BEFC-38D2E46FC46C}" destId="{18C4E686-F30E-40AC-B546-2301E8C2C9C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4698F-0F0E-47F1-BC65-461B31353393}">
      <dsp:nvSpPr>
        <dsp:cNvPr id="0" name=""/>
        <dsp:cNvSpPr/>
      </dsp:nvSpPr>
      <dsp:spPr>
        <a:xfrm>
          <a:off x="0" y="0"/>
          <a:ext cx="3412433" cy="5638800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7FB93E-596A-41FE-9E72-4CABC3CF0429}">
      <dsp:nvSpPr>
        <dsp:cNvPr id="0" name=""/>
        <dsp:cNvSpPr/>
      </dsp:nvSpPr>
      <dsp:spPr>
        <a:xfrm>
          <a:off x="1706216" y="566908"/>
          <a:ext cx="2218081" cy="13348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EARLY CHILDHOOD</a:t>
          </a:r>
          <a:endParaRPr lang="en-US" sz="1800" kern="1200" dirty="0"/>
        </a:p>
      </dsp:txBody>
      <dsp:txXfrm>
        <a:off x="1771376" y="632068"/>
        <a:ext cx="2087761" cy="1204489"/>
      </dsp:txXfrm>
    </dsp:sp>
    <dsp:sp modelId="{A334B3D7-CC9A-47A4-BBAE-5F41FEF63AD0}">
      <dsp:nvSpPr>
        <dsp:cNvPr id="0" name=""/>
        <dsp:cNvSpPr/>
      </dsp:nvSpPr>
      <dsp:spPr>
        <a:xfrm>
          <a:off x="1706216" y="2068569"/>
          <a:ext cx="2218081" cy="13348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MIDDLE CHILDHOOD</a:t>
          </a:r>
        </a:p>
      </dsp:txBody>
      <dsp:txXfrm>
        <a:off x="1771376" y="2133729"/>
        <a:ext cx="2087761" cy="1204489"/>
      </dsp:txXfrm>
    </dsp:sp>
    <dsp:sp modelId="{AF6BA688-7090-45C0-8BB8-70A1BEC52A9F}">
      <dsp:nvSpPr>
        <dsp:cNvPr id="0" name=""/>
        <dsp:cNvSpPr/>
      </dsp:nvSpPr>
      <dsp:spPr>
        <a:xfrm>
          <a:off x="1706216" y="3570230"/>
          <a:ext cx="2218081" cy="13348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LATE CHILDHOOD</a:t>
          </a:r>
        </a:p>
      </dsp:txBody>
      <dsp:txXfrm>
        <a:off x="1771376" y="3635390"/>
        <a:ext cx="2087761" cy="1204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32AA-88F5-4B5F-BB28-18B5ED3287BC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7F0A-3D30-4F8B-BF26-D990BDFC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7F0A-3D30-4F8B-BF26-D990BDFCE1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6F88-E86B-4C78-A43C-357549CC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A7506-47A3-496C-9000-D76E00654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A47C9-E01D-4023-A42A-5566DA2B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9011-A92E-4A94-8692-DF003DD7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0117-F905-4E42-A74C-111240C7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E55B-6EC8-42B9-A088-DE900792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795D3-C76D-46BC-95FB-ED39C0DD8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CC7D-E78D-4189-8F5C-3E25B75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D47B-2524-4763-AE20-24B1E614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E6B5-5170-443D-A41C-757F4E1E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57211-4E48-4450-A849-6E39E656B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7A2FA-1189-4207-B8DC-A455B5C3D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9B6C-1F7D-4779-96DD-D8152221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1ABC-111B-4303-A1B1-AA4AA9E1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D1167-A7FD-4CE1-91E6-0BEC4A52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84C2-4CCA-48FE-B4A4-913D3009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8411-F175-4731-9465-31F00DE6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D9CAD-93FF-48B2-9521-8A222E97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A647-E0FD-4504-8348-C6CB267E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86A93-EE23-4B41-934E-D71E0F2A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C8D3-4497-4D2F-B1C4-619E242A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83DFF-8B9C-4F77-8A0A-34261038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F7FC7-3AA8-47CD-B5C0-07247553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2D8DE-0014-41B4-ADA9-9EDDECBA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58EA2-1B40-4591-81A7-02C5536B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333E-AE52-448C-82EF-6F10E3AA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A70E-AFC2-4A79-A668-4280E2098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0955E-3331-4677-8891-E1F14A149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7B14-C8A4-4020-A73C-A7996445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1195-E707-4CD3-84F5-E34FCCF6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6BF72-883F-4086-87E5-94E865E2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AF13-E37D-4EC9-801E-5ABCAFBB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A6EA-3FCA-4A04-A123-37821AB7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03FC3-4AFB-47B4-84B5-F4DBA3306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92080-A2FF-473D-9369-B5C7F3D69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F9830-9C09-4D8D-92F0-4913FEF82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5CAB8-BE64-4025-99CC-B67A8B40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00E1E-9E0C-4885-92CB-808415B1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389FF-C993-4AD5-8C4F-A5CD33B0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5D8A-E40E-456B-AC5A-448403D9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1A747-A3DE-4A84-BB6A-C130B078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133C8-70E5-46ED-A7D5-B0BB0A3C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690B3-F4A6-4185-801E-6B584B41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00EBD-8C07-4BBC-A6BA-9B4321BB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A706D-7B7E-4F78-81FD-38F37F90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EE1C3-11E9-41C7-9F1E-1B9B6F2A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0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46E2-1A89-4BC2-ACF0-87584D65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6E5E-EA01-4085-96DC-6A42A1D0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532C7-02C1-4642-A1D0-60D00993B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4E678-A172-46E2-817A-2ABE7C20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D4280-41CA-4EF1-9314-6C2C1CF7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C6DE0-59DA-4218-BEB7-668454F2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5D86-ACD8-4758-8308-492CCDAB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881E5-424D-4440-975A-CD84521DD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B4CE2-6542-4D29-900A-E458F570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FE02D-3D1F-4D15-98FD-E0FE3F8B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BE16E-15AC-4D4E-915A-E2EEE14E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5B74-EDFD-4212-B49E-773A138D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F472C9-7D97-43D7-8A88-800E139A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669A-5333-442F-8F4A-EF8C78D3C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FB62-81FD-4CF3-AF79-5EED8B69A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7CF32-C881-4BCC-A909-B1546CDC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756A-F650-4CEF-B2CB-7772301F6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73332"/>
            <a:ext cx="12192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97946" y="3824948"/>
            <a:ext cx="10668000" cy="126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 dirty="0">
                <a:solidFill>
                  <a:srgbClr val="7030A0"/>
                </a:solidFill>
                <a:latin typeface="Miriam Fixed" panose="020B0509050101010101" pitchFamily="49" charset="-79"/>
                <a:ea typeface="MingLiU-ExtB" panose="02020500000000000000" pitchFamily="18" charset="-120"/>
                <a:cs typeface="Miriam Fixed" panose="020B0509050101010101" pitchFamily="49" charset="-79"/>
              </a:rPr>
              <a:t>SUBJECT : PHYSICAL EDUCATION</a:t>
            </a:r>
            <a:endParaRPr sz="2400" b="1" dirty="0">
              <a:solidFill>
                <a:srgbClr val="7030A0"/>
              </a:solidFill>
              <a:latin typeface="Miriam Fixed" panose="020B0509050101010101" pitchFamily="49" charset="-79"/>
              <a:ea typeface="MingLiU-ExtB" panose="02020500000000000000" pitchFamily="18" charset="-120"/>
              <a:cs typeface="Miriam Fixed" panose="020B0509050101010101" pitchFamily="49" charset="-79"/>
            </a:endParaRPr>
          </a:p>
          <a:p>
            <a:r>
              <a:rPr lang="en" sz="2400" b="1" dirty="0">
                <a:solidFill>
                  <a:srgbClr val="7030A0"/>
                </a:solidFill>
                <a:latin typeface="Miriam Fixed" panose="020B0509050101010101" pitchFamily="49" charset="-79"/>
                <a:ea typeface="MingLiU-ExtB" panose="02020500000000000000" pitchFamily="18" charset="-120"/>
                <a:cs typeface="Miriam Fixed" panose="020B0509050101010101" pitchFamily="49" charset="-79"/>
              </a:rPr>
              <a:t>CHAPTER NUMBER: 05</a:t>
            </a:r>
            <a:endParaRPr sz="2400" b="1" dirty="0">
              <a:solidFill>
                <a:srgbClr val="7030A0"/>
              </a:solidFill>
              <a:latin typeface="Miriam Fixed" panose="020B0509050101010101" pitchFamily="49" charset="-79"/>
              <a:ea typeface="MingLiU-ExtB" panose="02020500000000000000" pitchFamily="18" charset="-120"/>
              <a:cs typeface="Miriam Fixed" panose="020B0509050101010101" pitchFamily="49" charset="-79"/>
            </a:endParaRPr>
          </a:p>
          <a:p>
            <a:r>
              <a:rPr lang="en" sz="2400" b="1" dirty="0">
                <a:solidFill>
                  <a:srgbClr val="7030A0"/>
                </a:solidFill>
                <a:latin typeface="Miriam Fixed" panose="020B0509050101010101" pitchFamily="49" charset="-79"/>
                <a:ea typeface="MingLiU-ExtB" panose="02020500000000000000" pitchFamily="18" charset="-120"/>
                <a:cs typeface="Miriam Fixed" panose="020B0509050101010101" pitchFamily="49" charset="-79"/>
              </a:rPr>
              <a:t>CHAPTER NAME : </a:t>
            </a:r>
            <a:r>
              <a:rPr lang="en-US" sz="2400" b="1" dirty="0">
                <a:ln w="0"/>
                <a:solidFill>
                  <a:srgbClr val="7030A0"/>
                </a:solidFill>
                <a:latin typeface="Miriam Fixed" panose="020B0509050101010101" pitchFamily="49" charset="-79"/>
                <a:ea typeface="MingLiU-ExtB" panose="02020500000000000000" pitchFamily="18" charset="-120"/>
                <a:cs typeface="Miriam Fixed" panose="020B0509050101010101" pitchFamily="49" charset="-79"/>
              </a:rPr>
              <a:t>CHILDREN AND WOMEN IN SPORTS</a:t>
            </a:r>
            <a:endParaRPr sz="2400" b="1" dirty="0">
              <a:solidFill>
                <a:srgbClr val="7030A0"/>
              </a:solidFill>
              <a:latin typeface="Miriam Fixed" panose="020B0509050101010101" pitchFamily="49" charset="-79"/>
              <a:ea typeface="MingLiU-ExtB" panose="02020500000000000000" pitchFamily="18" charset="-120"/>
              <a:cs typeface="Miriam Fixed" panose="020B0509050101010101" pitchFamily="49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BF502-D26B-4930-9AB4-952850C32E64}"/>
              </a:ext>
            </a:extLst>
          </p:cNvPr>
          <p:cNvSpPr txBox="1"/>
          <p:nvPr/>
        </p:nvSpPr>
        <p:spPr>
          <a:xfrm>
            <a:off x="0" y="211856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MOTOR DEVELOPMENT</a:t>
            </a:r>
            <a:endParaRPr lang="en-IN" sz="8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E732CD31-63AD-406C-8D4A-C280D38A59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53" y="71818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Questions Answered Stickers for Android &amp; iOS | Gfycat">
            <a:extLst>
              <a:ext uri="{FF2B5EF4-FFF2-40B4-BE49-F238E27FC236}">
                <a16:creationId xmlns:a16="http://schemas.microsoft.com/office/drawing/2014/main" id="{196AE0F7-8739-40BB-A102-588DDB51B7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5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2C746D-CCA4-4D52-8A1C-48422170CBB4}"/>
              </a:ext>
            </a:extLst>
          </p:cNvPr>
          <p:cNvSpPr txBox="1"/>
          <p:nvPr/>
        </p:nvSpPr>
        <p:spPr>
          <a:xfrm>
            <a:off x="1375985" y="1642654"/>
            <a:ext cx="10708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Development of child’s bone, muscles, and ability to move around to manipulate the environment is ____</a:t>
            </a:r>
            <a:endParaRPr lang="en-I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ED6875-1ACC-4BC4-8F11-9802807DEB87}"/>
              </a:ext>
            </a:extLst>
          </p:cNvPr>
          <p:cNvSpPr/>
          <p:nvPr/>
        </p:nvSpPr>
        <p:spPr>
          <a:xfrm>
            <a:off x="1531464" y="2432823"/>
            <a:ext cx="4255699" cy="3680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133" b="1" i="1" dirty="0">
                <a:latin typeface="Calibri" panose="020F0502020204030204" pitchFamily="34" charset="0"/>
                <a:cs typeface="Calibri" panose="020F0502020204030204" pitchFamily="34" charset="0"/>
              </a:rPr>
              <a:t>Muscular Development</a:t>
            </a:r>
            <a:endParaRPr lang="en-IN" sz="2133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D00D6-004D-49C8-B761-408DC17DE570}"/>
              </a:ext>
            </a:extLst>
          </p:cNvPr>
          <p:cNvSpPr/>
          <p:nvPr/>
        </p:nvSpPr>
        <p:spPr>
          <a:xfrm>
            <a:off x="6224250" y="2432823"/>
            <a:ext cx="4255699" cy="3680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2133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Development</a:t>
            </a:r>
            <a:endParaRPr lang="en-IN" sz="2133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57AA0-1582-4434-9B96-571C0DA515E5}"/>
              </a:ext>
            </a:extLst>
          </p:cNvPr>
          <p:cNvSpPr/>
          <p:nvPr/>
        </p:nvSpPr>
        <p:spPr>
          <a:xfrm>
            <a:off x="1531464" y="2846893"/>
            <a:ext cx="4255699" cy="3680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133" b="1" i="1" dirty="0">
                <a:latin typeface="Calibri" panose="020F0502020204030204" pitchFamily="34" charset="0"/>
                <a:cs typeface="Calibri" panose="020F0502020204030204" pitchFamily="34" charset="0"/>
              </a:rPr>
              <a:t>Behavior Development</a:t>
            </a:r>
            <a:endParaRPr lang="en-IN" sz="2133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BA9F4F-1B03-46AB-8D5E-14BDBDC44A7F}"/>
              </a:ext>
            </a:extLst>
          </p:cNvPr>
          <p:cNvSpPr/>
          <p:nvPr/>
        </p:nvSpPr>
        <p:spPr>
          <a:xfrm>
            <a:off x="6224250" y="2851286"/>
            <a:ext cx="4255699" cy="3680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133" b="1" i="1" dirty="0">
                <a:latin typeface="Calibri" panose="020F0502020204030204" pitchFamily="34" charset="0"/>
                <a:cs typeface="Calibri" panose="020F0502020204030204" pitchFamily="34" charset="0"/>
              </a:rPr>
              <a:t>Skill Development</a:t>
            </a:r>
            <a:endParaRPr lang="en-IN" sz="2133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746D2F3-0FE9-4848-B7A1-65F1B69053BF}"/>
              </a:ext>
            </a:extLst>
          </p:cNvPr>
          <p:cNvSpPr/>
          <p:nvPr/>
        </p:nvSpPr>
        <p:spPr>
          <a:xfrm>
            <a:off x="1531464" y="2425715"/>
            <a:ext cx="770627" cy="36806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E6BA3EE7-2E11-4249-B5AD-5F3DD4BBE427}"/>
              </a:ext>
            </a:extLst>
          </p:cNvPr>
          <p:cNvSpPr/>
          <p:nvPr/>
        </p:nvSpPr>
        <p:spPr>
          <a:xfrm>
            <a:off x="1531464" y="2852962"/>
            <a:ext cx="770627" cy="36806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013A711-2620-41EE-A789-66E90A7E152E}"/>
              </a:ext>
            </a:extLst>
          </p:cNvPr>
          <p:cNvSpPr/>
          <p:nvPr/>
        </p:nvSpPr>
        <p:spPr>
          <a:xfrm>
            <a:off x="6224250" y="2413913"/>
            <a:ext cx="770627" cy="368060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AD5AE14E-BF15-4BCC-A21A-DE3F7D213DFD}"/>
              </a:ext>
            </a:extLst>
          </p:cNvPr>
          <p:cNvSpPr/>
          <p:nvPr/>
        </p:nvSpPr>
        <p:spPr>
          <a:xfrm>
            <a:off x="6224250" y="2835092"/>
            <a:ext cx="770627" cy="36806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3F15A8-C46C-444B-8794-7D78E5895B8E}"/>
              </a:ext>
            </a:extLst>
          </p:cNvPr>
          <p:cNvSpPr txBox="1"/>
          <p:nvPr/>
        </p:nvSpPr>
        <p:spPr>
          <a:xfrm>
            <a:off x="1355785" y="3295658"/>
            <a:ext cx="10708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Development of muscles helping child to sit, stand, walk and run can be named as __</a:t>
            </a:r>
            <a:endParaRPr lang="en-I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85FD5-21D7-4CC2-9D5C-99859F4C2B96}"/>
              </a:ext>
            </a:extLst>
          </p:cNvPr>
          <p:cNvSpPr/>
          <p:nvPr/>
        </p:nvSpPr>
        <p:spPr>
          <a:xfrm>
            <a:off x="1521417" y="3971820"/>
            <a:ext cx="4255699" cy="3680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133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 Motor Development</a:t>
            </a:r>
            <a:endParaRPr lang="en-IN" sz="2133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0CD301-8305-48BF-8544-C798FAF3D50D}"/>
              </a:ext>
            </a:extLst>
          </p:cNvPr>
          <p:cNvSpPr/>
          <p:nvPr/>
        </p:nvSpPr>
        <p:spPr>
          <a:xfrm>
            <a:off x="6224250" y="3963219"/>
            <a:ext cx="4255699" cy="3680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133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Motor Development</a:t>
            </a:r>
            <a:endParaRPr lang="en-IN" sz="2133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644D17-756A-459A-95DE-1E5E021CC23E}"/>
              </a:ext>
            </a:extLst>
          </p:cNvPr>
          <p:cNvSpPr/>
          <p:nvPr/>
        </p:nvSpPr>
        <p:spPr>
          <a:xfrm>
            <a:off x="1521417" y="4385890"/>
            <a:ext cx="4255699" cy="3680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133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 Motor Development</a:t>
            </a:r>
            <a:endParaRPr lang="en-IN" sz="2133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29205C-4181-4D42-99A3-D23B2705654F}"/>
              </a:ext>
            </a:extLst>
          </p:cNvPr>
          <p:cNvSpPr/>
          <p:nvPr/>
        </p:nvSpPr>
        <p:spPr>
          <a:xfrm>
            <a:off x="6224250" y="4381682"/>
            <a:ext cx="4255699" cy="3680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133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the above</a:t>
            </a:r>
            <a:endParaRPr lang="en-IN" sz="2133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500BE650-B232-4486-9AF0-BB06D9311216}"/>
              </a:ext>
            </a:extLst>
          </p:cNvPr>
          <p:cNvSpPr/>
          <p:nvPr/>
        </p:nvSpPr>
        <p:spPr>
          <a:xfrm>
            <a:off x="1521417" y="3964712"/>
            <a:ext cx="770627" cy="36806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269514D3-B77E-4BC6-BDC7-80A2DE0F2576}"/>
              </a:ext>
            </a:extLst>
          </p:cNvPr>
          <p:cNvSpPr/>
          <p:nvPr/>
        </p:nvSpPr>
        <p:spPr>
          <a:xfrm>
            <a:off x="1521417" y="4391959"/>
            <a:ext cx="770627" cy="368060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9367128B-370E-4B5D-B401-A7D039B06377}"/>
              </a:ext>
            </a:extLst>
          </p:cNvPr>
          <p:cNvSpPr/>
          <p:nvPr/>
        </p:nvSpPr>
        <p:spPr>
          <a:xfrm>
            <a:off x="6224250" y="3956110"/>
            <a:ext cx="770627" cy="36806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D822678D-CF8A-4B59-8245-FC1CF00EE9FB}"/>
              </a:ext>
            </a:extLst>
          </p:cNvPr>
          <p:cNvSpPr/>
          <p:nvPr/>
        </p:nvSpPr>
        <p:spPr>
          <a:xfrm>
            <a:off x="6224250" y="4377289"/>
            <a:ext cx="770627" cy="36806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EEFCC0-D999-47D5-BD81-ED91C2AFCDFC}"/>
              </a:ext>
            </a:extLst>
          </p:cNvPr>
          <p:cNvSpPr txBox="1"/>
          <p:nvPr/>
        </p:nvSpPr>
        <p:spPr>
          <a:xfrm>
            <a:off x="1295400" y="4923262"/>
            <a:ext cx="1054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en-I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Below which is NOT the example of fine motor development of a child: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F50BC8-0FD8-422F-BB93-009B71F46C37}"/>
              </a:ext>
            </a:extLst>
          </p:cNvPr>
          <p:cNvSpPr/>
          <p:nvPr/>
        </p:nvSpPr>
        <p:spPr>
          <a:xfrm>
            <a:off x="1528039" y="5652377"/>
            <a:ext cx="4255699" cy="3680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en-IN" sz="2133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Walking on toes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6CA543-A84A-4735-B200-4F3088530F11}"/>
              </a:ext>
            </a:extLst>
          </p:cNvPr>
          <p:cNvSpPr/>
          <p:nvPr/>
        </p:nvSpPr>
        <p:spPr>
          <a:xfrm>
            <a:off x="6324600" y="5664179"/>
            <a:ext cx="4255699" cy="3680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en-IN" sz="2133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Holding pencil to write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9E4DE5-A069-49F4-845E-123F6D9271FB}"/>
              </a:ext>
            </a:extLst>
          </p:cNvPr>
          <p:cNvSpPr/>
          <p:nvPr/>
        </p:nvSpPr>
        <p:spPr>
          <a:xfrm>
            <a:off x="1528039" y="6066446"/>
            <a:ext cx="4255699" cy="3680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en-IN" sz="2133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Turning pages of the book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746CA1-D4B8-4D7C-B53C-A8579C6DA339}"/>
              </a:ext>
            </a:extLst>
          </p:cNvPr>
          <p:cNvSpPr/>
          <p:nvPr/>
        </p:nvSpPr>
        <p:spPr>
          <a:xfrm>
            <a:off x="6324600" y="6082642"/>
            <a:ext cx="4255699" cy="3680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133" b="1" i="1" dirty="0">
                <a:latin typeface="Calibri" panose="020F0502020204030204" pitchFamily="34" charset="0"/>
                <a:cs typeface="Calibri" panose="020F0502020204030204" pitchFamily="34" charset="0"/>
              </a:rPr>
              <a:t>Tie shoe lace</a:t>
            </a:r>
            <a:endParaRPr lang="en-IN" sz="2133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1E29306E-920F-4795-99C3-4E204B3EB572}"/>
              </a:ext>
            </a:extLst>
          </p:cNvPr>
          <p:cNvSpPr/>
          <p:nvPr/>
        </p:nvSpPr>
        <p:spPr>
          <a:xfrm>
            <a:off x="1528039" y="5645269"/>
            <a:ext cx="770627" cy="368060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3F9162EC-4CAB-40D2-894D-AC861B55E7B0}"/>
              </a:ext>
            </a:extLst>
          </p:cNvPr>
          <p:cNvSpPr/>
          <p:nvPr/>
        </p:nvSpPr>
        <p:spPr>
          <a:xfrm>
            <a:off x="1528039" y="6072516"/>
            <a:ext cx="770627" cy="36806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1E15A6E4-4EDF-413D-A981-9782D4AE7CC1}"/>
              </a:ext>
            </a:extLst>
          </p:cNvPr>
          <p:cNvSpPr/>
          <p:nvPr/>
        </p:nvSpPr>
        <p:spPr>
          <a:xfrm>
            <a:off x="6324600" y="5657070"/>
            <a:ext cx="770627" cy="36806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E41F4712-DF25-4DE8-9C56-E87B2DCFEBC7}"/>
              </a:ext>
            </a:extLst>
          </p:cNvPr>
          <p:cNvSpPr/>
          <p:nvPr/>
        </p:nvSpPr>
        <p:spPr>
          <a:xfrm>
            <a:off x="6324600" y="6078248"/>
            <a:ext cx="770627" cy="36806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42" name="Google Shape;63;p14">
            <a:extLst>
              <a:ext uri="{FF2B5EF4-FFF2-40B4-BE49-F238E27FC236}">
                <a16:creationId xmlns:a16="http://schemas.microsoft.com/office/drawing/2014/main" id="{6012532F-AAD3-42BD-B6F1-A2A5C09880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1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glish11 [licensed for non-commercial use only] / Grade 11-1">
            <a:extLst>
              <a:ext uri="{FF2B5EF4-FFF2-40B4-BE49-F238E27FC236}">
                <a16:creationId xmlns:a16="http://schemas.microsoft.com/office/drawing/2014/main" id="{5EA39C87-A5BA-428B-85AD-8157E1E89E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28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8E2FE9-6499-4CB5-AF37-C91600AF6099}"/>
              </a:ext>
            </a:extLst>
          </p:cNvPr>
          <p:cNvSpPr txBox="1"/>
          <p:nvPr/>
        </p:nvSpPr>
        <p:spPr>
          <a:xfrm>
            <a:off x="-1" y="2438400"/>
            <a:ext cx="11854724" cy="243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Explain about motor development.</a:t>
            </a:r>
          </a:p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Explain the motor development of children in early childhood.</a:t>
            </a:r>
          </a:p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Write any four milestones of baby’s life motor development in first year.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8D64D-8879-4074-9CA6-CE86C26D8702}"/>
              </a:ext>
            </a:extLst>
          </p:cNvPr>
          <p:cNvSpPr txBox="1"/>
          <p:nvPr/>
        </p:nvSpPr>
        <p:spPr>
          <a:xfrm>
            <a:off x="0" y="5313029"/>
            <a:ext cx="1021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3. Ans.- Head control, Trunk control (sitting, rolling), leg control (crawling, standing), hands control (grasping, reaching out for toys).</a:t>
            </a:r>
            <a:endParaRPr lang="en-IN" sz="2800" b="1" dirty="0">
              <a:solidFill>
                <a:srgbClr val="00B050"/>
              </a:solidFill>
            </a:endParaRP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71D41D53-D91A-49AB-B75B-C9498FD590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4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0" y="1647900"/>
            <a:ext cx="121920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THANKING YOU</a:t>
            </a:r>
            <a:endParaRPr sz="60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ODM EDUCATIONAL GROUP</a:t>
            </a:r>
            <a:endParaRPr sz="60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F174CE82-B593-49FF-8D42-4F97BD789D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B3540-4C3B-465E-A815-3D52B008093B}"/>
              </a:ext>
            </a:extLst>
          </p:cNvPr>
          <p:cNvSpPr/>
          <p:nvPr/>
        </p:nvSpPr>
        <p:spPr>
          <a:xfrm>
            <a:off x="36163" y="0"/>
            <a:ext cx="6469653" cy="6857997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91E18E-BDB6-477A-966F-589EA1A1C991}"/>
              </a:ext>
            </a:extLst>
          </p:cNvPr>
          <p:cNvCxnSpPr>
            <a:cxnSpLocks/>
          </p:cNvCxnSpPr>
          <p:nvPr/>
        </p:nvCxnSpPr>
        <p:spPr>
          <a:xfrm>
            <a:off x="5471033" y="102455"/>
            <a:ext cx="0" cy="675554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A5C605-54D5-4CD3-9200-DB1884F19043}"/>
              </a:ext>
            </a:extLst>
          </p:cNvPr>
          <p:cNvSpPr/>
          <p:nvPr/>
        </p:nvSpPr>
        <p:spPr>
          <a:xfrm rot="16200000" flipH="1">
            <a:off x="5634954" y="233083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01 </a:t>
            </a:r>
            <a:endParaRPr lang="en-IN" sz="3200" b="1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B0FE41-CADB-4402-AC19-FA881689FF4D}"/>
              </a:ext>
            </a:extLst>
          </p:cNvPr>
          <p:cNvSpPr/>
          <p:nvPr/>
        </p:nvSpPr>
        <p:spPr>
          <a:xfrm rot="16200000" flipH="1">
            <a:off x="5634954" y="1729238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02</a:t>
            </a:r>
            <a:endParaRPr lang="en-IN" sz="3200" b="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287DF26-A78D-45FD-B850-C06FA6F80A5A}"/>
              </a:ext>
            </a:extLst>
          </p:cNvPr>
          <p:cNvSpPr/>
          <p:nvPr/>
        </p:nvSpPr>
        <p:spPr>
          <a:xfrm rot="16200000" flipH="1">
            <a:off x="5634954" y="3225391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03</a:t>
            </a:r>
            <a:endParaRPr lang="en-IN" sz="3200" b="1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CED7AD-6F47-4F5D-B9F5-5AEADD39C249}"/>
              </a:ext>
            </a:extLst>
          </p:cNvPr>
          <p:cNvSpPr/>
          <p:nvPr/>
        </p:nvSpPr>
        <p:spPr>
          <a:xfrm rot="16200000" flipH="1">
            <a:off x="5634956" y="4721547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04</a:t>
            </a:r>
            <a:endParaRPr lang="en-I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422BE-3738-495A-8768-2B003195812E}"/>
              </a:ext>
            </a:extLst>
          </p:cNvPr>
          <p:cNvSpPr txBox="1"/>
          <p:nvPr/>
        </p:nvSpPr>
        <p:spPr>
          <a:xfrm>
            <a:off x="2801501" y="5"/>
            <a:ext cx="841321" cy="68579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buSzPts val="3100"/>
            </a:pPr>
            <a:r>
              <a:rPr lang="en-IN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EXPECT TO LEARN? </a:t>
            </a:r>
            <a:endParaRPr lang="en-GB" sz="4267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347498EB-ECAD-4160-98DE-BE021F4D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102455"/>
            <a:ext cx="2691267" cy="2993991"/>
          </a:xfrm>
          <a:prstGeom prst="rect">
            <a:avLst/>
          </a:prstGeom>
        </p:spPr>
      </p:pic>
      <p:pic>
        <p:nvPicPr>
          <p:cNvPr id="7" name="Graphic 6" descr="Professor">
            <a:extLst>
              <a:ext uri="{FF2B5EF4-FFF2-40B4-BE49-F238E27FC236}">
                <a16:creationId xmlns:a16="http://schemas.microsoft.com/office/drawing/2014/main" id="{D3F9083C-DB26-4E59-9E38-7B9A1C753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990" y="3939766"/>
            <a:ext cx="2691267" cy="2993989"/>
          </a:xfrm>
          <a:prstGeom prst="rect">
            <a:avLst/>
          </a:prstGeom>
        </p:spPr>
      </p:pic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F63CF296-7929-4079-A906-BE6F4FF2D436}"/>
              </a:ext>
            </a:extLst>
          </p:cNvPr>
          <p:cNvSpPr/>
          <p:nvPr/>
        </p:nvSpPr>
        <p:spPr>
          <a:xfrm>
            <a:off x="7110432" y="750266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</a:t>
            </a:r>
            <a:r>
              <a:rPr lang="en-I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Motor Development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4076006C-C356-448E-8449-CBD88971EC54}"/>
              </a:ext>
            </a:extLst>
          </p:cNvPr>
          <p:cNvSpPr/>
          <p:nvPr/>
        </p:nvSpPr>
        <p:spPr>
          <a:xfrm>
            <a:off x="7110433" y="2252604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Meaning of Motor Development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E6432853-47A8-4D53-BB54-27ED1515F91E}"/>
              </a:ext>
            </a:extLst>
          </p:cNvPr>
          <p:cNvSpPr/>
          <p:nvPr/>
        </p:nvSpPr>
        <p:spPr>
          <a:xfrm>
            <a:off x="7110430" y="3748758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of Motor Development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287AEF60-E1EC-4796-BAE5-29DF315DBEE8}"/>
              </a:ext>
            </a:extLst>
          </p:cNvPr>
          <p:cNvSpPr/>
          <p:nvPr/>
        </p:nvSpPr>
        <p:spPr>
          <a:xfrm>
            <a:off x="7110429" y="5244913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Motor Development in Children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Google Shape;63;p14">
            <a:extLst>
              <a:ext uri="{FF2B5EF4-FFF2-40B4-BE49-F238E27FC236}">
                <a16:creationId xmlns:a16="http://schemas.microsoft.com/office/drawing/2014/main" id="{2748083A-61F1-4511-BD01-40BF51BA60A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26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91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95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45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45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Kids-playing_4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22" y="114300"/>
            <a:ext cx="6324600" cy="662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296540-B5AA-4BBE-BF13-34CEC056741C}"/>
              </a:ext>
            </a:extLst>
          </p:cNvPr>
          <p:cNvSpPr txBox="1"/>
          <p:nvPr/>
        </p:nvSpPr>
        <p:spPr>
          <a:xfrm>
            <a:off x="6355422" y="2743200"/>
            <a:ext cx="580575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Miriam Fixed" pitchFamily="49" charset="-79"/>
              </a:rPr>
              <a:t>"You will be nearer to Heaven through football than through the study of the Gita."</a:t>
            </a:r>
            <a:endParaRPr lang="en-US" sz="2800" b="1" u="sng" dirty="0">
              <a:solidFill>
                <a:srgbClr val="C00000"/>
              </a:solidFill>
              <a:latin typeface="Matura MT Script Capitals" panose="03020802060602070202" pitchFamily="66" charset="0"/>
              <a:cs typeface="Miriam Fixed" pitchFamily="49" charset="-79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Matura MT Script Capitals" panose="03020802060602070202" pitchFamily="66" charset="0"/>
                <a:cs typeface="Miriam Fixed" pitchFamily="49" charset="-79"/>
              </a:rPr>
              <a:t>	-Swami Vivekananda</a:t>
            </a:r>
            <a:endParaRPr lang="en-IN" sz="3600" dirty="0">
              <a:latin typeface="Matura MT Script Capitals" panose="03020802060602070202" pitchFamily="66" charset="0"/>
            </a:endParaRP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D6F91709-3190-40ED-B696-FAC09C6A33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Ie5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5387" y="-28254"/>
            <a:ext cx="51816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CA56A1-5418-4732-A127-98D2A77B4D4D}"/>
              </a:ext>
            </a:extLst>
          </p:cNvPr>
          <p:cNvSpPr txBox="1"/>
          <p:nvPr/>
        </p:nvSpPr>
        <p:spPr>
          <a:xfrm>
            <a:off x="0" y="-28254"/>
            <a:ext cx="615553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MOTOR DEVELOPMENT?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907EC-E732-4DC4-8C6F-7B7F949CA1BA}"/>
              </a:ext>
            </a:extLst>
          </p:cNvPr>
          <p:cNvSpPr txBox="1"/>
          <p:nvPr/>
        </p:nvSpPr>
        <p:spPr>
          <a:xfrm>
            <a:off x="5726987" y="2061918"/>
            <a:ext cx="6477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FrankRuehl" pitchFamily="34" charset="-79"/>
              </a:rPr>
              <a:t>It is the development of a child’s bone, muscles movement abilities from birth till death.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FrankRuehl" pitchFamily="34" charset="-79"/>
              </a:rPr>
              <a:t>Motor development is the progressive change in movement throughout one’s life.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FrankRuehl" pitchFamily="34" charset="-79"/>
              </a:rPr>
              <a:t>Motor movement / motor skills are sitting, walking, running, climbing, etc.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BF2F48E3-FBBE-440E-88B6-BC9678262F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0B6878-E696-41EB-AB53-835F653E027F}"/>
              </a:ext>
            </a:extLst>
          </p:cNvPr>
          <p:cNvSpPr txBox="1"/>
          <p:nvPr/>
        </p:nvSpPr>
        <p:spPr>
          <a:xfrm>
            <a:off x="1835869" y="805"/>
            <a:ext cx="8520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OF MOTOR DEVELOPMENT</a:t>
            </a:r>
            <a:endParaRPr lang="en-I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E79D39-6DC6-4C2D-8D98-48A655E2FD2D}"/>
              </a:ext>
            </a:extLst>
          </p:cNvPr>
          <p:cNvCxnSpPr>
            <a:cxnSpLocks/>
          </p:cNvCxnSpPr>
          <p:nvPr/>
        </p:nvCxnSpPr>
        <p:spPr>
          <a:xfrm>
            <a:off x="6096000" y="881390"/>
            <a:ext cx="0" cy="5824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13D168-8640-4ACE-8C46-1CE30EE097C1}"/>
              </a:ext>
            </a:extLst>
          </p:cNvPr>
          <p:cNvSpPr txBox="1"/>
          <p:nvPr/>
        </p:nvSpPr>
        <p:spPr>
          <a:xfrm>
            <a:off x="0" y="1252210"/>
            <a:ext cx="615553" cy="47244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GROSS MOTOR DEVELOPMENT</a:t>
            </a:r>
            <a:endParaRPr lang="en-IN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3A2DE-B4B5-4AC5-9763-6DBAE557BA4F}"/>
              </a:ext>
            </a:extLst>
          </p:cNvPr>
          <p:cNvSpPr txBox="1"/>
          <p:nvPr/>
        </p:nvSpPr>
        <p:spPr>
          <a:xfrm>
            <a:off x="6096000" y="1219200"/>
            <a:ext cx="615553" cy="441959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FINE MOTOR DEVELOPMENT </a:t>
            </a:r>
            <a:endParaRPr lang="en-IN" sz="2800" b="1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F84FA6-6F21-4F57-8C5E-88153B38A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" r="23105"/>
          <a:stretch/>
        </p:blipFill>
        <p:spPr>
          <a:xfrm>
            <a:off x="993680" y="4114798"/>
            <a:ext cx="4724193" cy="2337525"/>
          </a:xfrm>
          <a:prstGeom prst="round2DiagRect">
            <a:avLst>
              <a:gd name="adj1" fmla="val 3067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99379AC-3AF8-423F-AB61-17F240138E40}"/>
              </a:ext>
            </a:extLst>
          </p:cNvPr>
          <p:cNvSpPr/>
          <p:nvPr/>
        </p:nvSpPr>
        <p:spPr>
          <a:xfrm>
            <a:off x="615552" y="1123578"/>
            <a:ext cx="5404247" cy="1924422"/>
          </a:xfrm>
          <a:prstGeom prst="wedgeRoundRectCallout">
            <a:avLst>
              <a:gd name="adj1" fmla="val -52473"/>
              <a:gd name="adj2" fmla="val 938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Gross motor development involves the development of the large muscles in the child’s body.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i.e.  sit, stand, walk and run, among other activities.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F79C67-7752-4FA1-B84E-E65DF2F87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1" y="4114799"/>
            <a:ext cx="5029199" cy="2337525"/>
          </a:xfrm>
          <a:prstGeom prst="round2DiagRect">
            <a:avLst>
              <a:gd name="adj1" fmla="val 2820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44A12F3-0EDF-488B-AD66-009D5BCC6E0B}"/>
              </a:ext>
            </a:extLst>
          </p:cNvPr>
          <p:cNvSpPr/>
          <p:nvPr/>
        </p:nvSpPr>
        <p:spPr>
          <a:xfrm>
            <a:off x="6711552" y="1123578"/>
            <a:ext cx="5404247" cy="1924421"/>
          </a:xfrm>
          <a:prstGeom prst="wedgeRoundRectCallout">
            <a:avLst>
              <a:gd name="adj1" fmla="val -51858"/>
              <a:gd name="adj2" fmla="val 9215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/>
              <a:t>Fine motor development involves the small muscles of the body, especially during the small movement of fingers and hands.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/>
              <a:t>i.e. holding of ball, catching a ball, etc.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21A82F-C53C-46DF-82DF-28A4DD137DB4}"/>
              </a:ext>
            </a:extLst>
          </p:cNvPr>
          <p:cNvSpPr txBox="1"/>
          <p:nvPr/>
        </p:nvSpPr>
        <p:spPr>
          <a:xfrm>
            <a:off x="1027008" y="3409121"/>
            <a:ext cx="497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Macro Muscular Motor Development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319FF6-3E0D-41A1-B8E5-4606E1C20D41}"/>
              </a:ext>
            </a:extLst>
          </p:cNvPr>
          <p:cNvSpPr txBox="1"/>
          <p:nvPr/>
        </p:nvSpPr>
        <p:spPr>
          <a:xfrm>
            <a:off x="7141559" y="3409121"/>
            <a:ext cx="497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Micro Muscular Motor Development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14" name="Google Shape;63;p14">
            <a:extLst>
              <a:ext uri="{FF2B5EF4-FFF2-40B4-BE49-F238E27FC236}">
                <a16:creationId xmlns:a16="http://schemas.microsoft.com/office/drawing/2014/main" id="{D1FB9AC6-E422-4B10-9B1D-24FD5DC0B8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8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3" grpId="0" animBg="1"/>
      <p:bldP spid="16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8786841"/>
              </p:ext>
            </p:extLst>
          </p:nvPr>
        </p:nvGraphicFramePr>
        <p:xfrm>
          <a:off x="0" y="914400"/>
          <a:ext cx="3924298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 descr="bigstock-Illustration-of-stages-of-grow-16616102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4343400" y="1219200"/>
            <a:ext cx="6934200" cy="425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Callout 11"/>
          <p:cNvSpPr/>
          <p:nvPr/>
        </p:nvSpPr>
        <p:spPr>
          <a:xfrm>
            <a:off x="3491944" y="5936974"/>
            <a:ext cx="2223056" cy="914400"/>
          </a:xfrm>
          <a:prstGeom prst="wedgeEllipseCallout">
            <a:avLst>
              <a:gd name="adj1" fmla="val 37094"/>
              <a:gd name="adj2" fmla="val -15109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03 TO 6 YEARS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5867400" y="5936974"/>
            <a:ext cx="2223056" cy="914400"/>
          </a:xfrm>
          <a:prstGeom prst="wedgeEllipseCallout">
            <a:avLst>
              <a:gd name="adj1" fmla="val 30820"/>
              <a:gd name="adj2" fmla="val -15834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 TO 10 YEARS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8242856" y="5936974"/>
            <a:ext cx="2448750" cy="914400"/>
          </a:xfrm>
          <a:prstGeom prst="wedgeEllipseCallout">
            <a:avLst>
              <a:gd name="adj1" fmla="val 28152"/>
              <a:gd name="adj2" fmla="val -16285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 &amp; 12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8DABA-C76D-4D99-8532-8B8A966F47F2}"/>
              </a:ext>
            </a:extLst>
          </p:cNvPr>
          <p:cNvSpPr txBox="1"/>
          <p:nvPr/>
        </p:nvSpPr>
        <p:spPr>
          <a:xfrm>
            <a:off x="2353090" y="0"/>
            <a:ext cx="74858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MOTOR DEVELOPMENT DURING VARIOUS STAGES OF CHILDHOOD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26418CD-69B7-425A-A09C-7D6BFE11C4B6}"/>
              </a:ext>
            </a:extLst>
          </p:cNvPr>
          <p:cNvSpPr txBox="1">
            <a:spLocks/>
          </p:cNvSpPr>
          <p:nvPr/>
        </p:nvSpPr>
        <p:spPr>
          <a:xfrm>
            <a:off x="0" y="1067335"/>
            <a:ext cx="585994" cy="4559818"/>
          </a:xfrm>
          <a:prstGeom prst="rect">
            <a:avLst/>
          </a:prstGeom>
        </p:spPr>
        <p:txBody>
          <a:bodyPr vert="vert270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STAGES OF CHILDHOOD </a:t>
            </a:r>
          </a:p>
        </p:txBody>
      </p:sp>
      <p:pic>
        <p:nvPicPr>
          <p:cNvPr id="10" name="Google Shape;63;p14">
            <a:extLst>
              <a:ext uri="{FF2B5EF4-FFF2-40B4-BE49-F238E27FC236}">
                <a16:creationId xmlns:a16="http://schemas.microsoft.com/office/drawing/2014/main" id="{7554A76B-F28E-4B99-9CA8-44CD498BB96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2" grpId="0" animBg="1"/>
      <p:bldP spid="13" grpId="0" animBg="1"/>
      <p:bldP spid="14" grpId="0" animBg="1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7127"/>
            <a:ext cx="729465" cy="5609230"/>
          </a:xfrm>
        </p:spPr>
        <p:txBody>
          <a:bodyPr vert="vert270">
            <a:no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EARLY CHILDHOOD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83255" y="5943600"/>
            <a:ext cx="1981200" cy="56356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 TO 6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271DC-75EB-4333-BB60-DF6CC52E4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5" t="22981" b="3727"/>
          <a:stretch/>
        </p:blipFill>
        <p:spPr>
          <a:xfrm>
            <a:off x="970474" y="1371600"/>
            <a:ext cx="4766226" cy="4454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7A4F08C-B913-4088-9F95-160FB33EC15E}"/>
              </a:ext>
            </a:extLst>
          </p:cNvPr>
          <p:cNvSpPr txBox="1">
            <a:spLocks/>
          </p:cNvSpPr>
          <p:nvPr/>
        </p:nvSpPr>
        <p:spPr>
          <a:xfrm>
            <a:off x="5736700" y="1548399"/>
            <a:ext cx="6455300" cy="3806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David" pitchFamily="34" charset="-79"/>
              </a:rPr>
              <a:t>This stage is known as the pre-school years.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David" pitchFamily="34" charset="-79"/>
              </a:rPr>
              <a:t>Fundamental movements are running, jumping, throwing with mature pattern.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David" pitchFamily="34" charset="-79"/>
              </a:rPr>
              <a:t>The systematic training of children in various sports are swimming and gymnastics with efficiently.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David" pitchFamily="34" charset="-79"/>
              </a:rPr>
              <a:t>Competitions at this stage should be avoided.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38E71A89-CD27-4E33-A055-36E8AE956B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11AFA8-E062-456C-AE7A-BF5F2579C0CF}"/>
              </a:ext>
            </a:extLst>
          </p:cNvPr>
          <p:cNvSpPr txBox="1"/>
          <p:nvPr/>
        </p:nvSpPr>
        <p:spPr>
          <a:xfrm>
            <a:off x="2353090" y="0"/>
            <a:ext cx="74858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MOTOR DEVELOPMENT DURING VARIOUS STAGES OF CHILDHOOD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13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70BCF7-C160-4BDB-9D13-4CF06433E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9" y="102456"/>
            <a:ext cx="4442460" cy="6106180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544EEB0-10A5-40BB-894E-079BEDFCB1E5}"/>
              </a:ext>
            </a:extLst>
          </p:cNvPr>
          <p:cNvSpPr txBox="1">
            <a:spLocks/>
          </p:cNvSpPr>
          <p:nvPr/>
        </p:nvSpPr>
        <p:spPr>
          <a:xfrm>
            <a:off x="6132816" y="1543856"/>
            <a:ext cx="6059184" cy="3223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They wish to compete with children of their own age group.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They try to improve their previous performance.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Their posture and balance become better then early childhood.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They performed differently for different aims. i.e. throwing for distance and height.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Speed abilities and co-ordination abilities also show a higher level.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4F5CC4-461B-49F2-A13C-FB70317060F3}"/>
              </a:ext>
            </a:extLst>
          </p:cNvPr>
          <p:cNvSpPr txBox="1"/>
          <p:nvPr/>
        </p:nvSpPr>
        <p:spPr>
          <a:xfrm>
            <a:off x="1219200" y="6429345"/>
            <a:ext cx="2019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 TO 10 YEARS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C9F2A44-04FF-45CB-ACB3-02B87C9435B3}"/>
              </a:ext>
            </a:extLst>
          </p:cNvPr>
          <p:cNvSpPr txBox="1">
            <a:spLocks/>
          </p:cNvSpPr>
          <p:nvPr/>
        </p:nvSpPr>
        <p:spPr>
          <a:xfrm>
            <a:off x="3886200" y="3130717"/>
            <a:ext cx="3142419" cy="3223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GROSS MOTOR SKILLS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SPEED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FLEXIBILITY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BALANCE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AGILITY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FORCE </a:t>
            </a:r>
          </a:p>
          <a:p>
            <a:pPr marL="457200" indent="-457200"/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FINE MOTOR SKILLS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WRITING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DRAWING 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86D3B902-BFDA-4F3D-8539-E1F8494B8E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250364-467B-4FA2-A989-780BE87877EF}"/>
              </a:ext>
            </a:extLst>
          </p:cNvPr>
          <p:cNvSpPr txBox="1"/>
          <p:nvPr/>
        </p:nvSpPr>
        <p:spPr>
          <a:xfrm>
            <a:off x="2353090" y="0"/>
            <a:ext cx="74858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MOTOR DEVELOPMENT DURING VARIOUS STAGES OF CHILDHOOD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0168B9-C54F-495B-98E6-6DE0051F9344}"/>
              </a:ext>
            </a:extLst>
          </p:cNvPr>
          <p:cNvSpPr txBox="1"/>
          <p:nvPr/>
        </p:nvSpPr>
        <p:spPr>
          <a:xfrm>
            <a:off x="0" y="1096610"/>
            <a:ext cx="615553" cy="466478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MIDDLE CHILDHOOD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  <p:bldP spid="22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252AE-00D1-48E7-9F95-2BB03A482CCA}"/>
              </a:ext>
            </a:extLst>
          </p:cNvPr>
          <p:cNvSpPr txBox="1"/>
          <p:nvPr/>
        </p:nvSpPr>
        <p:spPr>
          <a:xfrm>
            <a:off x="-27398" y="1371600"/>
            <a:ext cx="615553" cy="41148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LATER CHILDHOOD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0E41A-3EE7-499B-8F06-F26EEC2C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54" y="685800"/>
            <a:ext cx="4778946" cy="548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B0A16C-327B-46E4-93AB-34B88915F344}"/>
              </a:ext>
            </a:extLst>
          </p:cNvPr>
          <p:cNvSpPr txBox="1"/>
          <p:nvPr/>
        </p:nvSpPr>
        <p:spPr>
          <a:xfrm>
            <a:off x="392611" y="6284267"/>
            <a:ext cx="5835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11 TO 12 YEARS OR BEGINNING OF PUBERTY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9F109-7C86-4747-8DF0-EB4DD32A2628}"/>
              </a:ext>
            </a:extLst>
          </p:cNvPr>
          <p:cNvSpPr txBox="1"/>
          <p:nvPr/>
        </p:nvSpPr>
        <p:spPr>
          <a:xfrm>
            <a:off x="5562600" y="1905506"/>
            <a:ext cx="64861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Boys and girls are able to compete evenly.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They are ready to learn strategies and more complex play combinations.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All the basic movements are develop at a faster rate, with proper quantity as well as quality.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They able an increasing stress on strategies and tactics.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96B136AA-223D-4F4C-8487-3F71C62B2B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E1227D-A189-4BA0-888B-27BE582C7CF6}"/>
              </a:ext>
            </a:extLst>
          </p:cNvPr>
          <p:cNvSpPr txBox="1"/>
          <p:nvPr/>
        </p:nvSpPr>
        <p:spPr>
          <a:xfrm>
            <a:off x="2353090" y="0"/>
            <a:ext cx="74858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MOTOR DEVELOPMENT DURING VARIOUS STAGES OF CHILDHOOD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build="p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2225</TotalTime>
  <Words>593</Words>
  <Application>Microsoft Office PowerPoint</Application>
  <PresentationFormat>Widescreen</PresentationFormat>
  <Paragraphs>89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Imprint MT Shadow</vt:lpstr>
      <vt:lpstr>Matura MT Script Capitals</vt:lpstr>
      <vt:lpstr>Miriam Fixed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CHILDHOOD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AND WOMEN IN SPORTS</dc:title>
  <dc:creator>Dell</dc:creator>
  <cp:lastModifiedBy>MR JOY</cp:lastModifiedBy>
  <cp:revision>423</cp:revision>
  <dcterms:created xsi:type="dcterms:W3CDTF">2020-05-07T03:12:15Z</dcterms:created>
  <dcterms:modified xsi:type="dcterms:W3CDTF">2021-12-15T12:46:55Z</dcterms:modified>
</cp:coreProperties>
</file>