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59" r:id="rId2"/>
  </p:sldMasterIdLst>
  <p:notesMasterIdLst>
    <p:notesMasterId r:id="rId17"/>
  </p:notesMasterIdLst>
  <p:sldIdLst>
    <p:sldId id="256" r:id="rId3"/>
    <p:sldId id="257" r:id="rId4"/>
    <p:sldId id="263" r:id="rId5"/>
    <p:sldId id="280" r:id="rId6"/>
    <p:sldId id="264" r:id="rId7"/>
    <p:sldId id="274" r:id="rId8"/>
    <p:sldId id="281" r:id="rId9"/>
    <p:sldId id="275" r:id="rId10"/>
    <p:sldId id="277" r:id="rId11"/>
    <p:sldId id="278" r:id="rId12"/>
    <p:sldId id="282" r:id="rId13"/>
    <p:sldId id="276" r:id="rId14"/>
    <p:sldId id="279" r:id="rId15"/>
    <p:sldId id="273" r:id="rId1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000000"/>
          </p15:clr>
        </p15:guide>
        <p15:guide id="2" pos="2880">
          <p15:clr>
            <a:srgbClr val="000000"/>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3" roundtripDataSignature="AMtx7mgQBN516kbdcNea2kfScvp7KMNMUg=="/>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15" autoAdjust="0"/>
    <p:restoredTop sz="94660"/>
  </p:normalViewPr>
  <p:slideViewPr>
    <p:cSldViewPr snapToGrid="0">
      <p:cViewPr varScale="1">
        <p:scale>
          <a:sx n="103" d="100"/>
          <a:sy n="103" d="100"/>
        </p:scale>
        <p:origin x="878" y="77"/>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26"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slide" Target="slides/slide13.xml"/><Relationship Id="rId23" Type="http://customschemas.google.com/relationships/presentationmetadata" Target="metadata"/><Relationship Id="rId28"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7"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extLst>
      <p:ext uri="{C676402C-5697-4E1C-873F-D02D1690AC5C}">
        <p15:threadingInfo xmlns:p15="http://schemas.microsoft.com/office/powerpoint/2012/main" timeZoneBias="0"/>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commentPostId="AAAAH_aEgbY"/>
      </p:ext>
    </p:extLs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extLst>
      <p:ext uri="{C676402C-5697-4E1C-873F-D02D1690AC5C}">
        <p15:threadingInfo xmlns:p15="http://schemas.microsoft.com/office/powerpoint/2012/main" timeZoneBias="0"/>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commentPostId="AAAAH_aEgbU"/>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28600" algn="l" rtl="0">
              <a:spcBef>
                <a:spcPts val="0"/>
              </a:spcBef>
              <a:spcAft>
                <a:spcPts val="0"/>
              </a:spcAft>
              <a:buSzPts val="1400"/>
              <a:buNone/>
              <a:defRPr sz="1800" b="0" i="0" u="none" strike="noStrike" cap="none"/>
            </a:lvl1pPr>
            <a:lvl2pPr marL="914400" marR="0" lvl="1" indent="-228600" algn="l" rtl="0">
              <a:spcBef>
                <a:spcPts val="0"/>
              </a:spcBef>
              <a:spcAft>
                <a:spcPts val="0"/>
              </a:spcAft>
              <a:buSzPts val="1400"/>
              <a:buNone/>
              <a:defRPr sz="1800" b="0" i="0" u="none" strike="noStrike" cap="none"/>
            </a:lvl2pPr>
            <a:lvl3pPr marL="1371600" marR="0" lvl="2" indent="-228600" algn="l" rtl="0">
              <a:spcBef>
                <a:spcPts val="0"/>
              </a:spcBef>
              <a:spcAft>
                <a:spcPts val="0"/>
              </a:spcAft>
              <a:buSzPts val="1400"/>
              <a:buNone/>
              <a:defRPr sz="1800" b="0" i="0" u="none" strike="noStrike" cap="none"/>
            </a:lvl3pPr>
            <a:lvl4pPr marL="1828800" marR="0" lvl="3" indent="-228600" algn="l" rtl="0">
              <a:spcBef>
                <a:spcPts val="0"/>
              </a:spcBef>
              <a:spcAft>
                <a:spcPts val="0"/>
              </a:spcAft>
              <a:buSzPts val="1400"/>
              <a:buNone/>
              <a:defRPr sz="1800" b="0" i="0" u="none" strike="noStrike" cap="none"/>
            </a:lvl4pPr>
            <a:lvl5pPr marL="2286000" marR="0" lvl="4" indent="-228600" algn="l" rtl="0">
              <a:spcBef>
                <a:spcPts val="0"/>
              </a:spcBef>
              <a:spcAft>
                <a:spcPts val="0"/>
              </a:spcAft>
              <a:buSzPts val="1400"/>
              <a:buNone/>
              <a:defRPr sz="1800" b="0" i="0" u="none" strike="noStrike" cap="none"/>
            </a:lvl5pPr>
            <a:lvl6pPr marL="2743200" marR="0" lvl="5" indent="-228600" algn="l" rtl="0">
              <a:spcBef>
                <a:spcPts val="0"/>
              </a:spcBef>
              <a:spcAft>
                <a:spcPts val="0"/>
              </a:spcAft>
              <a:buSzPts val="1400"/>
              <a:buNone/>
              <a:defRPr sz="1800" b="0" i="0" u="none" strike="noStrike" cap="none"/>
            </a:lvl6pPr>
            <a:lvl7pPr marL="3200400" marR="0" lvl="6" indent="-228600" algn="l" rtl="0">
              <a:spcBef>
                <a:spcPts val="0"/>
              </a:spcBef>
              <a:spcAft>
                <a:spcPts val="0"/>
              </a:spcAft>
              <a:buSzPts val="1400"/>
              <a:buNone/>
              <a:defRPr sz="1800" b="0" i="0" u="none" strike="noStrike" cap="none"/>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Tree>
    <p:extLst>
      <p:ext uri="{BB962C8B-B14F-4D97-AF65-F5344CB8AC3E}">
        <p14:creationId xmlns:p14="http://schemas.microsoft.com/office/powerpoint/2010/main" val="1672563543"/>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Google Shape;55;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56" name="Google Shape;56;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8" name="Google Shape;108;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8" name="Google Shape;108;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8" name="Google Shape;108;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0" name="Google Shape;150;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4" name="Google Shape;64;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2" name="Google Shape;102;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2" name="Google Shape;102;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8" name="Google Shape;108;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8" name="Google Shape;108;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8" name="Google Shape;108;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8" name="Google Shape;108;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8" name="Google Shape;108;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17"/>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17"/>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17"/>
          <p:cNvSpPr txBox="1">
            <a:spLocks noGrp="1"/>
          </p:cNvSpPr>
          <p:nvPr>
            <p:ph type="sldNum" idx="12"/>
          </p:nvPr>
        </p:nvSpPr>
        <p:spPr>
          <a:xfrm>
            <a:off x="8472487" y="4662487"/>
            <a:ext cx="549275" cy="3937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1pPr>
            <a:lvl2pPr marL="0" marR="0" lvl="1" indent="0" algn="r">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2pPr>
            <a:lvl3pPr marL="0" marR="0" lvl="2" indent="0" algn="r">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3pPr>
            <a:lvl4pPr marL="0" marR="0" lvl="3" indent="0" algn="r">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4pPr>
            <a:lvl5pPr marL="0" marR="0" lvl="4" indent="0" algn="r">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5pPr>
            <a:lvl6pPr marL="0" marR="0" lvl="5" indent="0" algn="r">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6pPr>
            <a:lvl7pPr marL="0" marR="0" lvl="6" indent="0" algn="r">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7pPr>
            <a:lvl8pPr marL="0" marR="0" lvl="7" indent="0" algn="r">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8pPr>
            <a:lvl9pPr marL="0" marR="0" lvl="8" indent="0" algn="r">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40"/>
        <p:cNvGrpSpPr/>
        <p:nvPr/>
      </p:nvGrpSpPr>
      <p:grpSpPr>
        <a:xfrm>
          <a:off x="0" y="0"/>
          <a:ext cx="0" cy="0"/>
          <a:chOff x="0" y="0"/>
          <a:chExt cx="0" cy="0"/>
        </a:xfrm>
      </p:grpSpPr>
      <p:sp>
        <p:nvSpPr>
          <p:cNvPr id="41" name="Google Shape;41;p2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42" name="Google Shape;42;p26"/>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3" name="Google Shape;43;p26"/>
          <p:cNvSpPr txBox="1">
            <a:spLocks noGrp="1"/>
          </p:cNvSpPr>
          <p:nvPr>
            <p:ph type="sldNum" idx="12"/>
          </p:nvPr>
        </p:nvSpPr>
        <p:spPr>
          <a:xfrm>
            <a:off x="8472487" y="4662487"/>
            <a:ext cx="549275" cy="3937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1pPr>
            <a:lvl2pPr marL="0" marR="0" lvl="1"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2pPr>
            <a:lvl3pPr marL="0" marR="0" lvl="2"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3pPr>
            <a:lvl4pPr marL="0" marR="0" lvl="3"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4pPr>
            <a:lvl5pPr marL="0" marR="0" lvl="4"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5pPr>
            <a:lvl6pPr marL="0" marR="0" lvl="5"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6pPr>
            <a:lvl7pPr marL="0" marR="0" lvl="6"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7pPr>
            <a:lvl8pPr marL="0" marR="0" lvl="7"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8pPr>
            <a:lvl9pPr marL="0" marR="0" lvl="8"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49"/>
        <p:cNvGrpSpPr/>
        <p:nvPr/>
      </p:nvGrpSpPr>
      <p:grpSpPr>
        <a:xfrm>
          <a:off x="0" y="0"/>
          <a:ext cx="0" cy="0"/>
          <a:chOff x="0" y="0"/>
          <a:chExt cx="0" cy="0"/>
        </a:xfrm>
      </p:grpSpPr>
      <p:sp>
        <p:nvSpPr>
          <p:cNvPr id="50" name="Google Shape;50;p28"/>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51" name="Google Shape;51;p28"/>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2" name="Google Shape;52;p28"/>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53" name="Google Shape;53;p28"/>
          <p:cNvSpPr txBox="1">
            <a:spLocks noGrp="1"/>
          </p:cNvSpPr>
          <p:nvPr>
            <p:ph type="sldNum" idx="12"/>
          </p:nvPr>
        </p:nvSpPr>
        <p:spPr>
          <a:xfrm>
            <a:off x="8472487" y="4662487"/>
            <a:ext cx="549275" cy="3937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1pPr>
            <a:lvl2pPr marL="0" marR="0" lvl="1"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2pPr>
            <a:lvl3pPr marL="0" marR="0" lvl="2"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3pPr>
            <a:lvl4pPr marL="0" marR="0" lvl="3"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4pPr>
            <a:lvl5pPr marL="0" marR="0" lvl="4"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5pPr>
            <a:lvl6pPr marL="0" marR="0" lvl="5"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6pPr>
            <a:lvl7pPr marL="0" marR="0" lvl="6"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7pPr>
            <a:lvl8pPr marL="0" marR="0" lvl="7"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8pPr>
            <a:lvl9pPr marL="0" marR="0" lvl="8"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18"/>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18"/>
          <p:cNvSpPr txBox="1">
            <a:spLocks noGrp="1"/>
          </p:cNvSpPr>
          <p:nvPr>
            <p:ph type="sldNum" idx="12"/>
          </p:nvPr>
        </p:nvSpPr>
        <p:spPr>
          <a:xfrm>
            <a:off x="8472487" y="4662487"/>
            <a:ext cx="549275" cy="3937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1pPr>
            <a:lvl2pPr marL="0" marR="0" lvl="1" indent="0" algn="r">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2pPr>
            <a:lvl3pPr marL="0" marR="0" lvl="2" indent="0" algn="r">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3pPr>
            <a:lvl4pPr marL="0" marR="0" lvl="3" indent="0" algn="r">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4pPr>
            <a:lvl5pPr marL="0" marR="0" lvl="4" indent="0" algn="r">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5pPr>
            <a:lvl6pPr marL="0" marR="0" lvl="5" indent="0" algn="r">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6pPr>
            <a:lvl7pPr marL="0" marR="0" lvl="6" indent="0" algn="r">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7pPr>
            <a:lvl8pPr marL="0" marR="0" lvl="7" indent="0" algn="r">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8pPr>
            <a:lvl9pPr marL="0" marR="0" lvl="8" indent="0" algn="r">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6"/>
        <p:cNvGrpSpPr/>
        <p:nvPr/>
      </p:nvGrpSpPr>
      <p:grpSpPr>
        <a:xfrm>
          <a:off x="0" y="0"/>
          <a:ext cx="0" cy="0"/>
          <a:chOff x="0" y="0"/>
          <a:chExt cx="0" cy="0"/>
        </a:xfrm>
      </p:grpSpPr>
      <p:sp>
        <p:nvSpPr>
          <p:cNvPr id="17" name="Google Shape;17;p19"/>
          <p:cNvSpPr txBox="1">
            <a:spLocks noGrp="1"/>
          </p:cNvSpPr>
          <p:nvPr>
            <p:ph type="sldNum" idx="12"/>
          </p:nvPr>
        </p:nvSpPr>
        <p:spPr>
          <a:xfrm>
            <a:off x="8472487" y="4662487"/>
            <a:ext cx="549275" cy="3937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1pPr>
            <a:lvl2pPr marL="0" marR="0" lvl="1"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2pPr>
            <a:lvl3pPr marL="0" marR="0" lvl="2"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3pPr>
            <a:lvl4pPr marL="0" marR="0" lvl="3"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4pPr>
            <a:lvl5pPr marL="0" marR="0" lvl="4"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5pPr>
            <a:lvl6pPr marL="0" marR="0" lvl="5"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6pPr>
            <a:lvl7pPr marL="0" marR="0" lvl="6"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7pPr>
            <a:lvl8pPr marL="0" marR="0" lvl="7"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8pPr>
            <a:lvl9pPr marL="0" marR="0" lvl="8"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18"/>
        <p:cNvGrpSpPr/>
        <p:nvPr/>
      </p:nvGrpSpPr>
      <p:grpSpPr>
        <a:xfrm>
          <a:off x="0" y="0"/>
          <a:ext cx="0" cy="0"/>
          <a:chOff x="0" y="0"/>
          <a:chExt cx="0" cy="0"/>
        </a:xfrm>
      </p:grpSpPr>
      <p:sp>
        <p:nvSpPr>
          <p:cNvPr id="19" name="Google Shape;19;p20"/>
          <p:cNvSpPr txBox="1">
            <a:spLocks noGrp="1"/>
          </p:cNvSpPr>
          <p:nvPr>
            <p:ph type="title"/>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endParaRPr/>
          </a:p>
        </p:txBody>
      </p:sp>
      <p:sp>
        <p:nvSpPr>
          <p:cNvPr id="20" name="Google Shape;20;p20"/>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21" name="Google Shape;21;p20"/>
          <p:cNvSpPr txBox="1">
            <a:spLocks noGrp="1"/>
          </p:cNvSpPr>
          <p:nvPr>
            <p:ph type="sldNum" idx="12"/>
          </p:nvPr>
        </p:nvSpPr>
        <p:spPr>
          <a:xfrm>
            <a:off x="8472487" y="4662487"/>
            <a:ext cx="549275" cy="3937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1pPr>
            <a:lvl2pPr marL="0" marR="0" lvl="1"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2pPr>
            <a:lvl3pPr marL="0" marR="0" lvl="2"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3pPr>
            <a:lvl4pPr marL="0" marR="0" lvl="3"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4pPr>
            <a:lvl5pPr marL="0" marR="0" lvl="4"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5pPr>
            <a:lvl6pPr marL="0" marR="0" lvl="5"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6pPr>
            <a:lvl7pPr marL="0" marR="0" lvl="6"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7pPr>
            <a:lvl8pPr marL="0" marR="0" lvl="7"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8pPr>
            <a:lvl9pPr marL="0" marR="0" lvl="8"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22"/>
        <p:cNvGrpSpPr/>
        <p:nvPr/>
      </p:nvGrpSpPr>
      <p:grpSpPr>
        <a:xfrm>
          <a:off x="0" y="0"/>
          <a:ext cx="0" cy="0"/>
          <a:chOff x="0" y="0"/>
          <a:chExt cx="0" cy="0"/>
        </a:xfrm>
      </p:grpSpPr>
      <p:sp>
        <p:nvSpPr>
          <p:cNvPr id="23" name="Google Shape;23;p21"/>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vl2pPr marL="914400" lvl="1" indent="-342900" algn="l">
              <a:spcBef>
                <a:spcPts val="0"/>
              </a:spcBef>
              <a:spcAft>
                <a:spcPts val="0"/>
              </a:spcAft>
              <a:buSzPts val="1800"/>
              <a:buChar char="–"/>
              <a:defRPr/>
            </a:lvl2pPr>
            <a:lvl3pPr marL="1371600" lvl="2" indent="-342900" algn="l">
              <a:spcBef>
                <a:spcPts val="0"/>
              </a:spcBef>
              <a:spcAft>
                <a:spcPts val="0"/>
              </a:spcAft>
              <a:buSzPts val="1800"/>
              <a:buChar char="•"/>
              <a:defRPr/>
            </a:lvl3pPr>
            <a:lvl4pPr marL="1828800" lvl="3" indent="-342900" algn="l">
              <a:spcBef>
                <a:spcPts val="0"/>
              </a:spcBef>
              <a:spcAft>
                <a:spcPts val="0"/>
              </a:spcAft>
              <a:buSzPts val="1800"/>
              <a:buChar char="–"/>
              <a:defRPr/>
            </a:lvl4pPr>
            <a:lvl5pPr marL="2286000" lvl="4" indent="-342900" algn="l">
              <a:spcBef>
                <a:spcPts val="0"/>
              </a:spcBef>
              <a:spcAft>
                <a:spcPts val="0"/>
              </a:spcAft>
              <a:buSzPts val="1800"/>
              <a:buChar char="»"/>
              <a:defRPr/>
            </a:lvl5pPr>
            <a:lvl6pPr marL="2743200" lvl="5" indent="-228600" algn="l">
              <a:lnSpc>
                <a:spcPct val="100000"/>
              </a:lnSpc>
              <a:spcBef>
                <a:spcPts val="0"/>
              </a:spcBef>
              <a:spcAft>
                <a:spcPts val="0"/>
              </a:spcAft>
              <a:buSzPts val="1400"/>
              <a:buNone/>
              <a:defRPr/>
            </a:lvl6pPr>
            <a:lvl7pPr marL="3200400" lvl="6" indent="-228600" algn="l">
              <a:lnSpc>
                <a:spcPct val="100000"/>
              </a:lnSpc>
              <a:spcBef>
                <a:spcPts val="0"/>
              </a:spcBef>
              <a:spcAft>
                <a:spcPts val="0"/>
              </a:spcAft>
              <a:buSzPts val="1400"/>
              <a:buNone/>
              <a:defRPr/>
            </a:lvl7pPr>
            <a:lvl8pPr marL="3657600" lvl="7" indent="-228600" algn="l">
              <a:lnSpc>
                <a:spcPct val="100000"/>
              </a:lnSpc>
              <a:spcBef>
                <a:spcPts val="0"/>
              </a:spcBef>
              <a:spcAft>
                <a:spcPts val="0"/>
              </a:spcAft>
              <a:buSzPts val="1400"/>
              <a:buNone/>
              <a:defRPr/>
            </a:lvl8pPr>
            <a:lvl9pPr marL="4114800" lvl="8" indent="-228600" algn="l">
              <a:lnSpc>
                <a:spcPct val="100000"/>
              </a:lnSpc>
              <a:spcBef>
                <a:spcPts val="0"/>
              </a:spcBef>
              <a:spcAft>
                <a:spcPts val="0"/>
              </a:spcAft>
              <a:buSzPts val="1400"/>
              <a:buNone/>
              <a:defRPr/>
            </a:lvl9pPr>
          </a:lstStyle>
          <a:p>
            <a:endParaRPr/>
          </a:p>
        </p:txBody>
      </p:sp>
      <p:sp>
        <p:nvSpPr>
          <p:cNvPr id="24" name="Google Shape;24;p21"/>
          <p:cNvSpPr txBox="1">
            <a:spLocks noGrp="1"/>
          </p:cNvSpPr>
          <p:nvPr>
            <p:ph type="sldNum" idx="12"/>
          </p:nvPr>
        </p:nvSpPr>
        <p:spPr>
          <a:xfrm>
            <a:off x="8472487" y="4662487"/>
            <a:ext cx="549275" cy="3937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1pPr>
            <a:lvl2pPr marL="0" marR="0" lvl="1"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2pPr>
            <a:lvl3pPr marL="0" marR="0" lvl="2"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3pPr>
            <a:lvl4pPr marL="0" marR="0" lvl="3"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4pPr>
            <a:lvl5pPr marL="0" marR="0" lvl="4"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5pPr>
            <a:lvl6pPr marL="0" marR="0" lvl="5"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6pPr>
            <a:lvl7pPr marL="0" marR="0" lvl="6"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7pPr>
            <a:lvl8pPr marL="0" marR="0" lvl="7"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8pPr>
            <a:lvl9pPr marL="0" marR="0" lvl="8"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25"/>
        <p:cNvGrpSpPr/>
        <p:nvPr/>
      </p:nvGrpSpPr>
      <p:grpSpPr>
        <a:xfrm>
          <a:off x="0" y="0"/>
          <a:ext cx="0" cy="0"/>
          <a:chOff x="0" y="0"/>
          <a:chExt cx="0" cy="0"/>
        </a:xfrm>
      </p:grpSpPr>
      <p:sp>
        <p:nvSpPr>
          <p:cNvPr id="26" name="Google Shape;26;p22"/>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27" name="Google Shape;27;p22"/>
          <p:cNvSpPr txBox="1">
            <a:spLocks noGrp="1"/>
          </p:cNvSpPr>
          <p:nvPr>
            <p:ph type="sldNum" idx="12"/>
          </p:nvPr>
        </p:nvSpPr>
        <p:spPr>
          <a:xfrm>
            <a:off x="8472487" y="4662487"/>
            <a:ext cx="549275" cy="3937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1pPr>
            <a:lvl2pPr marL="0" marR="0" lvl="1"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2pPr>
            <a:lvl3pPr marL="0" marR="0" lvl="2"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3pPr>
            <a:lvl4pPr marL="0" marR="0" lvl="3"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4pPr>
            <a:lvl5pPr marL="0" marR="0" lvl="4"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5pPr>
            <a:lvl6pPr marL="0" marR="0" lvl="5"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6pPr>
            <a:lvl7pPr marL="0" marR="0" lvl="6"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7pPr>
            <a:lvl8pPr marL="0" marR="0" lvl="7"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8pPr>
            <a:lvl9pPr marL="0" marR="0" lvl="8"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28"/>
        <p:cNvGrpSpPr/>
        <p:nvPr/>
      </p:nvGrpSpPr>
      <p:grpSpPr>
        <a:xfrm>
          <a:off x="0" y="0"/>
          <a:ext cx="0" cy="0"/>
          <a:chOff x="0" y="0"/>
          <a:chExt cx="0" cy="0"/>
        </a:xfrm>
      </p:grpSpPr>
      <p:sp>
        <p:nvSpPr>
          <p:cNvPr id="29" name="Google Shape;29;p23"/>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23"/>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23"/>
          <p:cNvSpPr txBox="1">
            <a:spLocks noGrp="1"/>
          </p:cNvSpPr>
          <p:nvPr>
            <p:ph type="sldNum" idx="12"/>
          </p:nvPr>
        </p:nvSpPr>
        <p:spPr>
          <a:xfrm>
            <a:off x="8472487" y="4662487"/>
            <a:ext cx="549275" cy="3937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1pPr>
            <a:lvl2pPr marL="0" marR="0" lvl="1"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2pPr>
            <a:lvl3pPr marL="0" marR="0" lvl="2"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3pPr>
            <a:lvl4pPr marL="0" marR="0" lvl="3"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4pPr>
            <a:lvl5pPr marL="0" marR="0" lvl="4"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5pPr>
            <a:lvl6pPr marL="0" marR="0" lvl="5"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6pPr>
            <a:lvl7pPr marL="0" marR="0" lvl="6"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7pPr>
            <a:lvl8pPr marL="0" marR="0" lvl="7"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8pPr>
            <a:lvl9pPr marL="0" marR="0" lvl="8"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2"/>
        <p:cNvGrpSpPr/>
        <p:nvPr/>
      </p:nvGrpSpPr>
      <p:grpSpPr>
        <a:xfrm>
          <a:off x="0" y="0"/>
          <a:ext cx="0" cy="0"/>
          <a:chOff x="0" y="0"/>
          <a:chExt cx="0" cy="0"/>
        </a:xfrm>
      </p:grpSpPr>
      <p:sp>
        <p:nvSpPr>
          <p:cNvPr id="33" name="Google Shape;33;p2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34" name="Google Shape;34;p24"/>
          <p:cNvSpPr txBox="1">
            <a:spLocks noGrp="1"/>
          </p:cNvSpPr>
          <p:nvPr>
            <p:ph type="sldNum" idx="12"/>
          </p:nvPr>
        </p:nvSpPr>
        <p:spPr>
          <a:xfrm>
            <a:off x="8472487" y="4662487"/>
            <a:ext cx="549275" cy="3937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1pPr>
            <a:lvl2pPr marL="0" marR="0" lvl="1"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2pPr>
            <a:lvl3pPr marL="0" marR="0" lvl="2"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3pPr>
            <a:lvl4pPr marL="0" marR="0" lvl="3"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4pPr>
            <a:lvl5pPr marL="0" marR="0" lvl="4"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5pPr>
            <a:lvl6pPr marL="0" marR="0" lvl="5"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6pPr>
            <a:lvl7pPr marL="0" marR="0" lvl="6"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7pPr>
            <a:lvl8pPr marL="0" marR="0" lvl="7"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8pPr>
            <a:lvl9pPr marL="0" marR="0" lvl="8"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5"/>
        <p:cNvGrpSpPr/>
        <p:nvPr/>
      </p:nvGrpSpPr>
      <p:grpSpPr>
        <a:xfrm>
          <a:off x="0" y="0"/>
          <a:ext cx="0" cy="0"/>
          <a:chOff x="0" y="0"/>
          <a:chExt cx="0" cy="0"/>
        </a:xfrm>
      </p:grpSpPr>
      <p:sp>
        <p:nvSpPr>
          <p:cNvPr id="36" name="Google Shape;36;p2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37" name="Google Shape;37;p2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8" name="Google Shape;38;p2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9" name="Google Shape;39;p25"/>
          <p:cNvSpPr txBox="1">
            <a:spLocks noGrp="1"/>
          </p:cNvSpPr>
          <p:nvPr>
            <p:ph type="sldNum" idx="12"/>
          </p:nvPr>
        </p:nvSpPr>
        <p:spPr>
          <a:xfrm>
            <a:off x="8472487" y="4662487"/>
            <a:ext cx="549275" cy="3937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1pPr>
            <a:lvl2pPr marL="0" marR="0" lvl="1"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2pPr>
            <a:lvl3pPr marL="0" marR="0" lvl="2"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3pPr>
            <a:lvl4pPr marL="0" marR="0" lvl="3"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4pPr>
            <a:lvl5pPr marL="0" marR="0" lvl="4"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5pPr>
            <a:lvl6pPr marL="0" marR="0" lvl="5"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6pPr>
            <a:lvl7pPr marL="0" marR="0" lvl="6"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7pPr>
            <a:lvl8pPr marL="0" marR="0" lvl="7"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8pPr>
            <a:lvl9pPr marL="0" marR="0" lvl="8"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6"/>
          <p:cNvSpPr txBox="1">
            <a:spLocks noGrp="1"/>
          </p:cNvSpPr>
          <p:nvPr>
            <p:ph type="title"/>
          </p:nvPr>
        </p:nvSpPr>
        <p:spPr>
          <a:xfrm>
            <a:off x="311150" y="444500"/>
            <a:ext cx="8521700" cy="573087"/>
          </a:xfrm>
          <a:prstGeom prst="rect">
            <a:avLst/>
          </a:prstGeom>
          <a:noFill/>
          <a:ln>
            <a:noFill/>
          </a:ln>
        </p:spPr>
        <p:txBody>
          <a:bodyPr spcFirstLastPara="1" wrap="square" lIns="91425" tIns="91425" rIns="91425" bIns="91425" anchor="t" anchorCtr="0">
            <a:noAutofit/>
          </a:bodyPr>
          <a:lstStyle>
            <a:lvl1pPr marR="0" lvl="0" algn="l" rtl="0">
              <a:spcBef>
                <a:spcPts val="0"/>
              </a:spcBef>
              <a:spcAft>
                <a:spcPts val="0"/>
              </a:spcAft>
              <a:buSzPts val="1400"/>
              <a:buNone/>
              <a:defRPr sz="1400" b="0" i="0" u="none" strike="noStrike" cap="none">
                <a:solidFill>
                  <a:srgbClr val="000000"/>
                </a:solidFill>
                <a:latin typeface="Arial"/>
                <a:ea typeface="Arial"/>
                <a:cs typeface="Arial"/>
                <a:sym typeface="Arial"/>
              </a:defRPr>
            </a:lvl1pPr>
            <a:lvl2pPr marR="0" lvl="1" algn="l" rtl="0">
              <a:spcBef>
                <a:spcPts val="0"/>
              </a:spcBef>
              <a:spcAft>
                <a:spcPts val="0"/>
              </a:spcAft>
              <a:buSzPts val="1400"/>
              <a:buNone/>
              <a:defRPr sz="1400" b="0" i="0" u="none" strike="noStrike" cap="none">
                <a:solidFill>
                  <a:srgbClr val="000000"/>
                </a:solidFill>
                <a:latin typeface="Arial"/>
                <a:ea typeface="Arial"/>
                <a:cs typeface="Arial"/>
                <a:sym typeface="Arial"/>
              </a:defRPr>
            </a:lvl2pPr>
            <a:lvl3pPr marR="0" lvl="2" algn="l" rtl="0">
              <a:spcBef>
                <a:spcPts val="0"/>
              </a:spcBef>
              <a:spcAft>
                <a:spcPts val="0"/>
              </a:spcAft>
              <a:buSzPts val="1400"/>
              <a:buNone/>
              <a:defRPr sz="1400" b="0" i="0" u="none" strike="noStrike" cap="none">
                <a:solidFill>
                  <a:srgbClr val="000000"/>
                </a:solidFill>
                <a:latin typeface="Arial"/>
                <a:ea typeface="Arial"/>
                <a:cs typeface="Arial"/>
                <a:sym typeface="Arial"/>
              </a:defRPr>
            </a:lvl3pPr>
            <a:lvl4pPr marR="0" lvl="3" algn="l" rtl="0">
              <a:spcBef>
                <a:spcPts val="0"/>
              </a:spcBef>
              <a:spcAft>
                <a:spcPts val="0"/>
              </a:spcAft>
              <a:buSzPts val="1400"/>
              <a:buNone/>
              <a:defRPr sz="1400" b="0" i="0" u="none" strike="noStrike" cap="none">
                <a:solidFill>
                  <a:srgbClr val="000000"/>
                </a:solidFill>
                <a:latin typeface="Arial"/>
                <a:ea typeface="Arial"/>
                <a:cs typeface="Arial"/>
                <a:sym typeface="Arial"/>
              </a:defRPr>
            </a:lvl4pPr>
            <a:lvl5pPr marR="0" lvl="4" algn="l" rtl="0">
              <a:spcBef>
                <a:spcPts val="0"/>
              </a:spcBef>
              <a:spcAft>
                <a:spcPts val="0"/>
              </a:spcAft>
              <a:buSzPts val="1400"/>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
        <p:nvSpPr>
          <p:cNvPr id="7" name="Google Shape;7;p16"/>
          <p:cNvSpPr txBox="1">
            <a:spLocks noGrp="1"/>
          </p:cNvSpPr>
          <p:nvPr>
            <p:ph type="body" idx="1"/>
          </p:nvPr>
        </p:nvSpPr>
        <p:spPr>
          <a:xfrm>
            <a:off x="311150" y="1152525"/>
            <a:ext cx="8521700" cy="3416300"/>
          </a:xfrm>
          <a:prstGeom prst="rect">
            <a:avLst/>
          </a:prstGeom>
          <a:noFill/>
          <a:ln>
            <a:noFill/>
          </a:ln>
        </p:spPr>
        <p:txBody>
          <a:bodyPr spcFirstLastPara="1" wrap="square" lIns="91425" tIns="91425" rIns="91425" bIns="91425" anchor="t" anchorCtr="0">
            <a:noAutofit/>
          </a:bodyPr>
          <a:lstStyle>
            <a:lvl1pPr marL="457200" marR="0" lvl="0" indent="-317500" algn="l" rtl="0">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1pPr>
            <a:lvl2pPr marL="914400" marR="0" lvl="1" indent="-317500" algn="l" rtl="0">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2pPr>
            <a:lvl3pPr marL="1371600" marR="0" lvl="2" indent="-317500" algn="l" rtl="0">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3pPr>
            <a:lvl4pPr marL="1828800" marR="0" lvl="3" indent="-317500" algn="l" rtl="0">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4pPr>
            <a:lvl5pPr marL="2286000" marR="0" lvl="4" indent="-317500" algn="l" rtl="0">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5pPr>
            <a:lvl6pPr marL="2743200" marR="0" lvl="5"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L="3200400" marR="0" lvl="6"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L="3657600" marR="0" lvl="7"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L="4114800" marR="0" lvl="8"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
        <p:nvSpPr>
          <p:cNvPr id="8" name="Google Shape;8;p16"/>
          <p:cNvSpPr txBox="1">
            <a:spLocks noGrp="1"/>
          </p:cNvSpPr>
          <p:nvPr>
            <p:ph type="sldNum" idx="12"/>
          </p:nvPr>
        </p:nvSpPr>
        <p:spPr>
          <a:xfrm>
            <a:off x="8472487" y="4662487"/>
            <a:ext cx="549275" cy="3937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1pPr>
            <a:lvl2pPr marL="0" marR="0" lvl="1" indent="0" algn="r" rtl="0">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2pPr>
            <a:lvl3pPr marL="0" marR="0" lvl="2" indent="0" algn="r" rtl="0">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3pPr>
            <a:lvl4pPr marL="0" marR="0" lvl="3" indent="0" algn="r" rtl="0">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4pPr>
            <a:lvl5pPr marL="0" marR="0" lvl="4" indent="0" algn="r" rtl="0">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5pPr>
            <a:lvl6pPr marL="0" marR="0" lvl="5" indent="0" algn="r" rtl="0">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6pPr>
            <a:lvl7pPr marL="0" marR="0" lvl="6" indent="0" algn="r" rtl="0">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7pPr>
            <a:lvl8pPr marL="0" marR="0" lvl="7" indent="0" algn="r" rtl="0">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8pPr>
            <a:lvl9pPr marL="0" marR="0" lvl="8" indent="0" algn="r" rtl="0">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sz="1400">
              <a:solidFill>
                <a:srgbClr val="000000"/>
              </a:solidFil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4"/>
        <p:cNvGrpSpPr/>
        <p:nvPr/>
      </p:nvGrpSpPr>
      <p:grpSpPr>
        <a:xfrm>
          <a:off x="0" y="0"/>
          <a:ext cx="0" cy="0"/>
          <a:chOff x="0" y="0"/>
          <a:chExt cx="0" cy="0"/>
        </a:xfrm>
      </p:grpSpPr>
      <p:sp>
        <p:nvSpPr>
          <p:cNvPr id="45" name="Google Shape;45;p27"/>
          <p:cNvSpPr txBox="1"/>
          <p:nvPr/>
        </p:nvSpPr>
        <p:spPr>
          <a:xfrm>
            <a:off x="4572000" y="0"/>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None/>
            </a:pPr>
            <a:endParaRPr sz="1400" b="0" i="0" u="none">
              <a:solidFill>
                <a:srgbClr val="000000"/>
              </a:solidFill>
              <a:latin typeface="Arial"/>
              <a:ea typeface="Arial"/>
              <a:cs typeface="Arial"/>
              <a:sym typeface="Arial"/>
            </a:endParaRPr>
          </a:p>
        </p:txBody>
      </p:sp>
      <p:sp>
        <p:nvSpPr>
          <p:cNvPr id="46" name="Google Shape;46;p27"/>
          <p:cNvSpPr txBox="1">
            <a:spLocks noGrp="1"/>
          </p:cNvSpPr>
          <p:nvPr>
            <p:ph type="title"/>
          </p:nvPr>
        </p:nvSpPr>
        <p:spPr>
          <a:xfrm>
            <a:off x="311150" y="444500"/>
            <a:ext cx="8521700" cy="573087"/>
          </a:xfrm>
          <a:prstGeom prst="rect">
            <a:avLst/>
          </a:prstGeom>
          <a:noFill/>
          <a:ln>
            <a:noFill/>
          </a:ln>
        </p:spPr>
        <p:txBody>
          <a:bodyPr spcFirstLastPara="1" wrap="square" lIns="91425" tIns="91425" rIns="91425" bIns="91425" anchor="t" anchorCtr="0">
            <a:noAutofit/>
          </a:bodyPr>
          <a:lstStyle>
            <a:lvl1pPr marR="0" lvl="0" algn="l" rtl="0">
              <a:spcBef>
                <a:spcPts val="0"/>
              </a:spcBef>
              <a:spcAft>
                <a:spcPts val="0"/>
              </a:spcAft>
              <a:buSzPts val="1400"/>
              <a:buNone/>
              <a:defRPr sz="1400" b="0" i="0" u="none" strike="noStrike" cap="none">
                <a:solidFill>
                  <a:srgbClr val="000000"/>
                </a:solidFill>
                <a:latin typeface="Arial"/>
                <a:ea typeface="Arial"/>
                <a:cs typeface="Arial"/>
                <a:sym typeface="Arial"/>
              </a:defRPr>
            </a:lvl1pPr>
            <a:lvl2pPr marR="0" lvl="1" algn="l" rtl="0">
              <a:spcBef>
                <a:spcPts val="0"/>
              </a:spcBef>
              <a:spcAft>
                <a:spcPts val="0"/>
              </a:spcAft>
              <a:buSzPts val="1400"/>
              <a:buNone/>
              <a:defRPr sz="1400" b="0" i="0" u="none" strike="noStrike" cap="none">
                <a:solidFill>
                  <a:srgbClr val="000000"/>
                </a:solidFill>
                <a:latin typeface="Arial"/>
                <a:ea typeface="Arial"/>
                <a:cs typeface="Arial"/>
                <a:sym typeface="Arial"/>
              </a:defRPr>
            </a:lvl2pPr>
            <a:lvl3pPr marR="0" lvl="2" algn="l" rtl="0">
              <a:spcBef>
                <a:spcPts val="0"/>
              </a:spcBef>
              <a:spcAft>
                <a:spcPts val="0"/>
              </a:spcAft>
              <a:buSzPts val="1400"/>
              <a:buNone/>
              <a:defRPr sz="1400" b="0" i="0" u="none" strike="noStrike" cap="none">
                <a:solidFill>
                  <a:srgbClr val="000000"/>
                </a:solidFill>
                <a:latin typeface="Arial"/>
                <a:ea typeface="Arial"/>
                <a:cs typeface="Arial"/>
                <a:sym typeface="Arial"/>
              </a:defRPr>
            </a:lvl3pPr>
            <a:lvl4pPr marR="0" lvl="3" algn="l" rtl="0">
              <a:spcBef>
                <a:spcPts val="0"/>
              </a:spcBef>
              <a:spcAft>
                <a:spcPts val="0"/>
              </a:spcAft>
              <a:buSzPts val="1400"/>
              <a:buNone/>
              <a:defRPr sz="1400" b="0" i="0" u="none" strike="noStrike" cap="none">
                <a:solidFill>
                  <a:srgbClr val="000000"/>
                </a:solidFill>
                <a:latin typeface="Arial"/>
                <a:ea typeface="Arial"/>
                <a:cs typeface="Arial"/>
                <a:sym typeface="Arial"/>
              </a:defRPr>
            </a:lvl4pPr>
            <a:lvl5pPr marR="0" lvl="4" algn="l" rtl="0">
              <a:spcBef>
                <a:spcPts val="0"/>
              </a:spcBef>
              <a:spcAft>
                <a:spcPts val="0"/>
              </a:spcAft>
              <a:buSzPts val="1400"/>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
        <p:nvSpPr>
          <p:cNvPr id="47" name="Google Shape;47;p27"/>
          <p:cNvSpPr txBox="1">
            <a:spLocks noGrp="1"/>
          </p:cNvSpPr>
          <p:nvPr>
            <p:ph type="body" idx="1"/>
          </p:nvPr>
        </p:nvSpPr>
        <p:spPr>
          <a:xfrm>
            <a:off x="311150" y="1152525"/>
            <a:ext cx="8521700" cy="3416300"/>
          </a:xfrm>
          <a:prstGeom prst="rect">
            <a:avLst/>
          </a:prstGeom>
          <a:noFill/>
          <a:ln>
            <a:noFill/>
          </a:ln>
        </p:spPr>
        <p:txBody>
          <a:bodyPr spcFirstLastPara="1" wrap="square" lIns="91425" tIns="91425" rIns="91425" bIns="91425" anchor="t" anchorCtr="0">
            <a:noAutofit/>
          </a:bodyPr>
          <a:lstStyle>
            <a:lvl1pPr marL="457200" marR="0" lvl="0" indent="-317500" algn="l" rtl="0">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1pPr>
            <a:lvl2pPr marL="914400" marR="0" lvl="1" indent="-317500" algn="l" rtl="0">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2pPr>
            <a:lvl3pPr marL="1371600" marR="0" lvl="2" indent="-317500" algn="l" rtl="0">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3pPr>
            <a:lvl4pPr marL="1828800" marR="0" lvl="3" indent="-317500" algn="l" rtl="0">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4pPr>
            <a:lvl5pPr marL="2286000" marR="0" lvl="4" indent="-317500" algn="l" rtl="0">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5pPr>
            <a:lvl6pPr marL="2743200" marR="0" lvl="5"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L="3200400" marR="0" lvl="6"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L="3657600" marR="0" lvl="7"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L="4114800" marR="0" lvl="8"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
        <p:nvSpPr>
          <p:cNvPr id="48" name="Google Shape;48;p27"/>
          <p:cNvSpPr txBox="1">
            <a:spLocks noGrp="1"/>
          </p:cNvSpPr>
          <p:nvPr>
            <p:ph type="sldNum" idx="12"/>
          </p:nvPr>
        </p:nvSpPr>
        <p:spPr>
          <a:xfrm>
            <a:off x="8472487" y="4662487"/>
            <a:ext cx="549275" cy="3937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1pPr>
            <a:lvl2pPr marL="0" marR="0" lvl="1" indent="0" algn="r" rtl="0">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2pPr>
            <a:lvl3pPr marL="0" marR="0" lvl="2" indent="0" algn="r" rtl="0">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3pPr>
            <a:lvl4pPr marL="0" marR="0" lvl="3" indent="0" algn="r" rtl="0">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4pPr>
            <a:lvl5pPr marL="0" marR="0" lvl="4" indent="0" algn="r" rtl="0">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5pPr>
            <a:lvl6pPr marL="0" marR="0" lvl="5" indent="0" algn="r" rtl="0">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6pPr>
            <a:lvl7pPr marL="0" marR="0" lvl="6" indent="0" algn="r" rtl="0">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7pPr>
            <a:lvl8pPr marL="0" marR="0" lvl="7" indent="0" algn="r" rtl="0">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8pPr>
            <a:lvl9pPr marL="0" marR="0" lvl="8" indent="0" algn="r" rtl="0">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sz="1400">
              <a:solidFill>
                <a:srgbClr val="000000"/>
              </a:solidFill>
            </a:endParaRPr>
          </a:p>
        </p:txBody>
      </p:sp>
    </p:spTree>
  </p:cSld>
  <p:clrMap bg1="lt1" tx1="dk1" bg2="dk2" tx2="lt2" accent1="accent1" accent2="accent2" accent3="accent3" accent4="accent4" accent5="accent5" accent6="accent6" hlink="hlink" folHlink="folHlink"/>
  <p:sldLayoutIdLst>
    <p:sldLayoutId id="2147483660"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3.xml"/><Relationship Id="rId5" Type="http://schemas.openxmlformats.org/officeDocument/2006/relationships/image" Target="../media/image2.png"/><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hyperlink" Target="https://www.youtube.com/watch?v=o3lk77sdFHY"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3.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s://www.youtube.com/watch?v=FMRBRTmR6Jo"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2" Type="http://schemas.openxmlformats.org/officeDocument/2006/relationships/hyperlink" Target="https://www.youtube.com/watch?v=dU3_d_xMGfI" TargetMode="Externa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sp>
        <p:nvSpPr>
          <p:cNvPr id="59" name="Google Shape;59;p1"/>
          <p:cNvSpPr txBox="1"/>
          <p:nvPr/>
        </p:nvSpPr>
        <p:spPr>
          <a:xfrm>
            <a:off x="222250" y="1080654"/>
            <a:ext cx="8763000" cy="2982191"/>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FF0000"/>
              </a:buClr>
              <a:buSzPts val="3000"/>
              <a:buFont typeface="Calibri"/>
              <a:buNone/>
            </a:pPr>
            <a:r>
              <a:rPr lang="en-US" sz="3000" b="1" dirty="0">
                <a:solidFill>
                  <a:srgbClr val="FF0000"/>
                </a:solidFill>
                <a:latin typeface="Calibri"/>
                <a:ea typeface="Calibri"/>
                <a:cs typeface="Calibri"/>
                <a:sym typeface="Calibri"/>
              </a:rPr>
              <a:t>ORGANIC</a:t>
            </a:r>
            <a:r>
              <a:rPr lang="en-US" sz="3000" b="1" i="0" u="none" strike="noStrike" cap="none" dirty="0">
                <a:solidFill>
                  <a:srgbClr val="FF0000"/>
                </a:solidFill>
                <a:latin typeface="Calibri"/>
                <a:ea typeface="Calibri"/>
                <a:cs typeface="Calibri"/>
                <a:sym typeface="Calibri"/>
              </a:rPr>
              <a:t> CHEMISTRY</a:t>
            </a:r>
          </a:p>
          <a:p>
            <a:pPr marL="0" marR="0" lvl="0" indent="0" algn="ctr" rtl="0">
              <a:lnSpc>
                <a:spcPct val="100000"/>
              </a:lnSpc>
              <a:spcBef>
                <a:spcPts val="0"/>
              </a:spcBef>
              <a:spcAft>
                <a:spcPts val="0"/>
              </a:spcAft>
              <a:buClr>
                <a:srgbClr val="FF0000"/>
              </a:buClr>
              <a:buSzPts val="3000"/>
              <a:buFont typeface="Calibri"/>
              <a:buNone/>
            </a:pPr>
            <a:r>
              <a:rPr lang="en-IN" sz="2900" b="1" i="0" u="none" strike="noStrike" cap="none" dirty="0">
                <a:solidFill>
                  <a:srgbClr val="FF0000"/>
                </a:solidFill>
                <a:latin typeface="Calibri"/>
                <a:ea typeface="Calibri"/>
                <a:cs typeface="Calibri"/>
                <a:sym typeface="Calibri"/>
              </a:rPr>
              <a:t>STEREOCHEMICAL ASPECT OF SN2,</a:t>
            </a:r>
            <a:r>
              <a:rPr lang="en-IN" sz="2900" b="1" i="0" u="none" strike="noStrike" cap="none">
                <a:solidFill>
                  <a:srgbClr val="FF0000"/>
                </a:solidFill>
                <a:latin typeface="Calibri"/>
                <a:ea typeface="Calibri"/>
                <a:cs typeface="Calibri"/>
                <a:sym typeface="Calibri"/>
              </a:rPr>
              <a:t>ELIMINATION REACTION,REACTIONS WITH METALS</a:t>
            </a:r>
            <a:endParaRPr sz="2900" b="1" i="0" u="none" strike="noStrike" cap="none" dirty="0">
              <a:solidFill>
                <a:srgbClr val="FF0000"/>
              </a:solidFill>
              <a:latin typeface="Calibri"/>
              <a:ea typeface="Calibri"/>
              <a:cs typeface="Calibri"/>
              <a:sym typeface="Calibri"/>
            </a:endParaRPr>
          </a:p>
        </p:txBody>
      </p:sp>
      <p:sp>
        <p:nvSpPr>
          <p:cNvPr id="60" name="Google Shape;60;p1"/>
          <p:cNvSpPr txBox="1"/>
          <p:nvPr/>
        </p:nvSpPr>
        <p:spPr>
          <a:xfrm>
            <a:off x="1091045" y="2405497"/>
            <a:ext cx="6826828" cy="1646958"/>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2500" b="1" i="0" u="none" strike="noStrike" cap="none" dirty="0">
                <a:solidFill>
                  <a:srgbClr val="000000"/>
                </a:solidFill>
                <a:latin typeface="Calibri" panose="020F0502020204030204" pitchFamily="34" charset="0"/>
                <a:cs typeface="Calibri" panose="020F0502020204030204" pitchFamily="34" charset="0"/>
                <a:sym typeface="Arial"/>
              </a:rPr>
              <a:t>SUBJECT : CHEMISTRY</a:t>
            </a:r>
            <a:endParaRPr sz="2500" b="1" dirty="0">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rgbClr val="000000"/>
              </a:buClr>
              <a:buSzPts val="1400"/>
              <a:buFont typeface="Arial"/>
              <a:buNone/>
            </a:pPr>
            <a:r>
              <a:rPr lang="en-US" sz="2500" b="1" i="0" u="none" strike="noStrike" cap="none" dirty="0">
                <a:solidFill>
                  <a:srgbClr val="000000"/>
                </a:solidFill>
                <a:latin typeface="Calibri" panose="020F0502020204030204" pitchFamily="34" charset="0"/>
                <a:cs typeface="Calibri" panose="020F0502020204030204" pitchFamily="34" charset="0"/>
                <a:sym typeface="Arial"/>
              </a:rPr>
              <a:t>CHAPTER NUMBER: 10</a:t>
            </a:r>
            <a:endParaRPr sz="2500" b="1" dirty="0">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rgbClr val="000000"/>
              </a:buClr>
              <a:buSzPts val="1400"/>
              <a:buFont typeface="Arial"/>
              <a:buNone/>
            </a:pPr>
            <a:r>
              <a:rPr lang="en-US" sz="2500" b="1" i="0" u="none" strike="noStrike" cap="none" dirty="0">
                <a:solidFill>
                  <a:srgbClr val="000000"/>
                </a:solidFill>
                <a:latin typeface="Calibri" panose="020F0502020204030204" pitchFamily="34" charset="0"/>
                <a:cs typeface="Calibri" panose="020F0502020204030204" pitchFamily="34" charset="0"/>
                <a:sym typeface="Arial"/>
              </a:rPr>
              <a:t>CHAPTER NAME : </a:t>
            </a:r>
            <a:r>
              <a:rPr lang="en-US" sz="2500" b="1" dirty="0">
                <a:latin typeface="Calibri" panose="020F0502020204030204" pitchFamily="34" charset="0"/>
                <a:cs typeface="Calibri" panose="020F0502020204030204" pitchFamily="34" charset="0"/>
              </a:rPr>
              <a:t>HALOALKANES AND HALOARENES</a:t>
            </a:r>
            <a:endParaRPr sz="2500" b="1" dirty="0">
              <a:latin typeface="Calibri" panose="020F0502020204030204" pitchFamily="34" charset="0"/>
              <a:cs typeface="Calibri" panose="020F0502020204030204" pitchFamily="34" charset="0"/>
            </a:endParaRPr>
          </a:p>
        </p:txBody>
      </p:sp>
      <p:pic>
        <p:nvPicPr>
          <p:cNvPr id="61" name="Google Shape;61;p1"/>
          <p:cNvPicPr preferRelativeResize="0"/>
          <p:nvPr/>
        </p:nvPicPr>
        <p:blipFill rotWithShape="1">
          <a:blip r:embed="rId3">
            <a:alphaModFix/>
          </a:blip>
          <a:srcRect/>
          <a:stretch/>
        </p:blipFill>
        <p:spPr>
          <a:xfrm>
            <a:off x="0" y="3948545"/>
            <a:ext cx="9144000" cy="1194955"/>
          </a:xfrm>
          <a:prstGeom prst="rect">
            <a:avLst/>
          </a:prstGeom>
          <a:noFill/>
          <a:ln>
            <a:noFill/>
          </a:ln>
        </p:spPr>
      </p:pic>
      <p:pic>
        <p:nvPicPr>
          <p:cNvPr id="6" name="Google Shape;63;p14">
            <a:extLst>
              <a:ext uri="{FF2B5EF4-FFF2-40B4-BE49-F238E27FC236}">
                <a16:creationId xmlns:a16="http://schemas.microsoft.com/office/drawing/2014/main" id="{D6E43723-434F-6191-A4BC-ACFE3DDE5E0C}"/>
              </a:ext>
            </a:extLst>
          </p:cNvPr>
          <p:cNvPicPr preferRelativeResize="0"/>
          <p:nvPr/>
        </p:nvPicPr>
        <p:blipFill rotWithShape="1">
          <a:blip r:embed="rId4">
            <a:alphaModFix/>
          </a:blip>
          <a:srcRect/>
          <a:stretch/>
        </p:blipFill>
        <p:spPr>
          <a:xfrm>
            <a:off x="7828927" y="53739"/>
            <a:ext cx="1232526" cy="61187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9"/>
          <p:cNvSpPr txBox="1"/>
          <p:nvPr/>
        </p:nvSpPr>
        <p:spPr>
          <a:xfrm>
            <a:off x="377825" y="328612"/>
            <a:ext cx="8121939" cy="3647112"/>
          </a:xfrm>
          <a:prstGeom prst="rect">
            <a:avLst/>
          </a:prstGeom>
          <a:noFill/>
          <a:ln>
            <a:noFill/>
          </a:ln>
        </p:spPr>
        <p:txBody>
          <a:bodyPr spcFirstLastPara="1" wrap="square" lIns="91425" tIns="45700" rIns="91425" bIns="45700" anchor="t" anchorCtr="0">
            <a:spAutoFit/>
          </a:bodyPr>
          <a:lstStyle/>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dirty="0"/>
          </a:p>
        </p:txBody>
      </p:sp>
      <p:sp>
        <p:nvSpPr>
          <p:cNvPr id="2" name="Rectangle 1"/>
          <p:cNvSpPr/>
          <p:nvPr/>
        </p:nvSpPr>
        <p:spPr>
          <a:xfrm>
            <a:off x="1038225" y="383828"/>
            <a:ext cx="6343650" cy="1384995"/>
          </a:xfrm>
          <a:prstGeom prst="rect">
            <a:avLst/>
          </a:prstGeom>
        </p:spPr>
        <p:txBody>
          <a:bodyPr wrap="square">
            <a:spAutoFit/>
          </a:bodyPr>
          <a:lstStyle/>
          <a:p>
            <a:pPr marL="285750" indent="-285750">
              <a:buFont typeface="Wingdings" panose="05000000000000000000" pitchFamily="2" charset="2"/>
              <a:buChar char="Ø"/>
            </a:pPr>
            <a:r>
              <a:rPr lang="en-IN" dirty="0">
                <a:latin typeface="Calibri" pitchFamily="34" charset="0"/>
                <a:cs typeface="Calibri" pitchFamily="34" charset="0"/>
              </a:rPr>
              <a:t>When a </a:t>
            </a:r>
            <a:r>
              <a:rPr lang="en-IN" dirty="0" err="1">
                <a:latin typeface="Calibri" pitchFamily="34" charset="0"/>
                <a:cs typeface="Calibri" pitchFamily="34" charset="0"/>
              </a:rPr>
              <a:t>haloalkane</a:t>
            </a:r>
            <a:r>
              <a:rPr lang="en-IN" dirty="0">
                <a:latin typeface="Calibri" pitchFamily="34" charset="0"/>
                <a:cs typeface="Calibri" pitchFamily="34" charset="0"/>
              </a:rPr>
              <a:t> with a ß-hydrogen atom is heated with an alcoholic solution of potassium hydroxide, there is an elimination of hydrogen atom from ß-carbon and a halogen atom from the -carbon atom. </a:t>
            </a:r>
          </a:p>
          <a:p>
            <a:pPr marL="285750" indent="-285750">
              <a:buFont typeface="Wingdings" panose="05000000000000000000" pitchFamily="2" charset="2"/>
              <a:buChar char="Ø"/>
            </a:pPr>
            <a:r>
              <a:rPr lang="en-IN" dirty="0">
                <a:latin typeface="Calibri" pitchFamily="34" charset="0"/>
                <a:cs typeface="Calibri" pitchFamily="34" charset="0"/>
              </a:rPr>
              <a:t>As a result, an alkene is formed as a product. Since the ß-hydrogen</a:t>
            </a:r>
            <a:r>
              <a:rPr lang="en-IN" b="1" dirty="0">
                <a:latin typeface="Calibri" pitchFamily="34" charset="0"/>
                <a:cs typeface="Calibri" pitchFamily="34" charset="0"/>
              </a:rPr>
              <a:t> </a:t>
            </a:r>
            <a:r>
              <a:rPr lang="en-IN" dirty="0">
                <a:latin typeface="Calibri" pitchFamily="34" charset="0"/>
                <a:cs typeface="Calibri" pitchFamily="34" charset="0"/>
              </a:rPr>
              <a:t>atom is involved in elimination, it is often called ß-elimination</a:t>
            </a:r>
          </a:p>
          <a:p>
            <a:pPr marL="285750" indent="-285750">
              <a:buFont typeface="Wingdings" panose="05000000000000000000" pitchFamily="2" charset="2"/>
              <a:buChar char="Ø"/>
            </a:pPr>
            <a:endParaRPr lang="en-US" dirty="0"/>
          </a:p>
        </p:txBody>
      </p:sp>
      <p:pic>
        <p:nvPicPr>
          <p:cNvPr id="5" name="Picture 2"/>
          <p:cNvPicPr>
            <a:picLocks noChangeAspect="1" noChangeArrowheads="1"/>
          </p:cNvPicPr>
          <p:nvPr/>
        </p:nvPicPr>
        <p:blipFill>
          <a:blip r:embed="rId3"/>
          <a:srcRect/>
          <a:stretch>
            <a:fillRect/>
          </a:stretch>
        </p:blipFill>
        <p:spPr bwMode="auto">
          <a:xfrm>
            <a:off x="1440219" y="1729646"/>
            <a:ext cx="5715000" cy="1463367"/>
          </a:xfrm>
          <a:prstGeom prst="rect">
            <a:avLst/>
          </a:prstGeom>
          <a:noFill/>
          <a:ln w="9525">
            <a:noFill/>
            <a:miter lim="800000"/>
            <a:headEnd/>
            <a:tailEnd/>
          </a:ln>
        </p:spPr>
      </p:pic>
      <p:sp>
        <p:nvSpPr>
          <p:cNvPr id="3" name="Rectangle 2"/>
          <p:cNvSpPr/>
          <p:nvPr/>
        </p:nvSpPr>
        <p:spPr>
          <a:xfrm>
            <a:off x="847725" y="3297793"/>
            <a:ext cx="6477000" cy="1384995"/>
          </a:xfrm>
          <a:prstGeom prst="rect">
            <a:avLst/>
          </a:prstGeom>
        </p:spPr>
        <p:txBody>
          <a:bodyPr wrap="square">
            <a:spAutoFit/>
          </a:bodyPr>
          <a:lstStyle/>
          <a:p>
            <a:pPr marL="285750" indent="-285750">
              <a:buFont typeface="Wingdings" panose="05000000000000000000" pitchFamily="2" charset="2"/>
              <a:buChar char="Ø"/>
            </a:pPr>
            <a:r>
              <a:rPr lang="en-IN" dirty="0">
                <a:latin typeface="Calibri" pitchFamily="34" charset="0"/>
                <a:cs typeface="Calibri" pitchFamily="34" charset="0"/>
              </a:rPr>
              <a:t>i</a:t>
            </a:r>
            <a:r>
              <a:rPr lang="en-IN" i="1" dirty="0">
                <a:latin typeface="Calibri" pitchFamily="34" charset="0"/>
                <a:cs typeface="Calibri" pitchFamily="34" charset="0"/>
              </a:rPr>
              <a:t>n </a:t>
            </a:r>
            <a:r>
              <a:rPr lang="en-IN" i="1" dirty="0" err="1">
                <a:latin typeface="Calibri" pitchFamily="34" charset="0"/>
                <a:cs typeface="Calibri" pitchFamily="34" charset="0"/>
              </a:rPr>
              <a:t>dehydrohalogenation</a:t>
            </a:r>
            <a:r>
              <a:rPr lang="en-IN" i="1" dirty="0">
                <a:latin typeface="Calibri" pitchFamily="34" charset="0"/>
                <a:cs typeface="Calibri" pitchFamily="34" charset="0"/>
              </a:rPr>
              <a:t> reactions, the preferred product is that alkene which has the greater number of alkyl groups attached to the doubly bonded carbon atoms</a:t>
            </a:r>
          </a:p>
          <a:p>
            <a:pPr marL="285750" indent="-285750">
              <a:buFont typeface="Wingdings" panose="05000000000000000000" pitchFamily="2" charset="2"/>
              <a:buChar char="Ø"/>
            </a:pPr>
            <a:endParaRPr lang="en-IN" i="1" dirty="0">
              <a:latin typeface="Calibri" pitchFamily="34" charset="0"/>
              <a:cs typeface="Calibri" pitchFamily="34" charset="0"/>
            </a:endParaRPr>
          </a:p>
          <a:p>
            <a:pPr marL="285750" indent="-285750">
              <a:buFont typeface="Wingdings" panose="05000000000000000000" pitchFamily="2" charset="2"/>
              <a:buChar char="Ø"/>
            </a:pPr>
            <a:endParaRPr lang="en-IN" i="1" dirty="0">
              <a:latin typeface="Calibri" pitchFamily="34" charset="0"/>
              <a:cs typeface="Calibri" pitchFamily="34" charset="0"/>
            </a:endParaRPr>
          </a:p>
          <a:p>
            <a:pPr marL="285750" indent="-285750">
              <a:buFont typeface="Wingdings" panose="05000000000000000000" pitchFamily="2" charset="2"/>
              <a:buChar char="Ø"/>
            </a:pPr>
            <a:endParaRPr lang="en-IN" i="1" dirty="0">
              <a:latin typeface="Calibri" pitchFamily="34" charset="0"/>
              <a:cs typeface="Calibri" pitchFamily="34" charset="0"/>
            </a:endParaRPr>
          </a:p>
          <a:p>
            <a:endParaRPr lang="en-US" dirty="0"/>
          </a:p>
        </p:txBody>
      </p:sp>
      <p:pic>
        <p:nvPicPr>
          <p:cNvPr id="7" name="Picture 3"/>
          <p:cNvPicPr>
            <a:picLocks noChangeAspect="1" noChangeArrowheads="1"/>
          </p:cNvPicPr>
          <p:nvPr/>
        </p:nvPicPr>
        <p:blipFill>
          <a:blip r:embed="rId4"/>
          <a:srcRect/>
          <a:stretch>
            <a:fillRect/>
          </a:stretch>
        </p:blipFill>
        <p:spPr bwMode="auto">
          <a:xfrm>
            <a:off x="1184988" y="4167265"/>
            <a:ext cx="5762625" cy="609600"/>
          </a:xfrm>
          <a:prstGeom prst="rect">
            <a:avLst/>
          </a:prstGeom>
          <a:noFill/>
          <a:ln w="9525">
            <a:noFill/>
            <a:miter lim="800000"/>
            <a:headEnd/>
            <a:tailEnd/>
          </a:ln>
        </p:spPr>
      </p:pic>
      <p:sp>
        <p:nvSpPr>
          <p:cNvPr id="4" name="Rectangle 3"/>
          <p:cNvSpPr/>
          <p:nvPr/>
        </p:nvSpPr>
        <p:spPr>
          <a:xfrm>
            <a:off x="2162425" y="122337"/>
            <a:ext cx="4019049" cy="307777"/>
          </a:xfrm>
          <a:prstGeom prst="rect">
            <a:avLst/>
          </a:prstGeom>
        </p:spPr>
        <p:txBody>
          <a:bodyPr wrap="none">
            <a:spAutoFit/>
          </a:bodyPr>
          <a:lstStyle/>
          <a:p>
            <a:r>
              <a:rPr lang="en-US" b="1" u="sng" dirty="0" err="1">
                <a:solidFill>
                  <a:srgbClr val="FF0000"/>
                </a:solidFill>
              </a:rPr>
              <a:t>Dehydrohalogenation</a:t>
            </a:r>
            <a:r>
              <a:rPr lang="en-US" b="1" u="sng" dirty="0">
                <a:solidFill>
                  <a:srgbClr val="FF0000"/>
                </a:solidFill>
              </a:rPr>
              <a:t> (Formation of Alkenes)</a:t>
            </a:r>
            <a:endParaRPr lang="en-US" dirty="0"/>
          </a:p>
        </p:txBody>
      </p:sp>
      <p:pic>
        <p:nvPicPr>
          <p:cNvPr id="9" name="Google Shape;63;p14">
            <a:extLst>
              <a:ext uri="{FF2B5EF4-FFF2-40B4-BE49-F238E27FC236}">
                <a16:creationId xmlns:a16="http://schemas.microsoft.com/office/drawing/2014/main" id="{D6E43723-434F-6191-A4BC-ACFE3DDE5E0C}"/>
              </a:ext>
            </a:extLst>
          </p:cNvPr>
          <p:cNvPicPr preferRelativeResize="0"/>
          <p:nvPr/>
        </p:nvPicPr>
        <p:blipFill rotWithShape="1">
          <a:blip r:embed="rId5">
            <a:alphaModFix/>
          </a:blip>
          <a:srcRect/>
          <a:stretch/>
        </p:blipFill>
        <p:spPr>
          <a:xfrm>
            <a:off x="7810120" y="127261"/>
            <a:ext cx="1232526" cy="611875"/>
          </a:xfrm>
          <a:prstGeom prst="rect">
            <a:avLst/>
          </a:prstGeom>
          <a:noFill/>
          <a:ln>
            <a:noFill/>
          </a:ln>
        </p:spPr>
      </p:pic>
    </p:spTree>
    <p:extLst>
      <p:ext uri="{BB962C8B-B14F-4D97-AF65-F5344CB8AC3E}">
        <p14:creationId xmlns:p14="http://schemas.microsoft.com/office/powerpoint/2010/main" val="27847721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9"/>
          <p:cNvSpPr txBox="1"/>
          <p:nvPr/>
        </p:nvSpPr>
        <p:spPr>
          <a:xfrm>
            <a:off x="377825" y="328612"/>
            <a:ext cx="8121939" cy="3647112"/>
          </a:xfrm>
          <a:prstGeom prst="rect">
            <a:avLst/>
          </a:prstGeom>
          <a:noFill/>
          <a:ln>
            <a:noFill/>
          </a:ln>
        </p:spPr>
        <p:txBody>
          <a:bodyPr spcFirstLastPara="1" wrap="square" lIns="91425" tIns="45700" rIns="91425" bIns="45700" anchor="t" anchorCtr="0">
            <a:spAutoFit/>
          </a:bodyPr>
          <a:lstStyle/>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dirty="0"/>
          </a:p>
        </p:txBody>
      </p:sp>
      <p:sp>
        <p:nvSpPr>
          <p:cNvPr id="4" name="Rectangle 3"/>
          <p:cNvSpPr/>
          <p:nvPr/>
        </p:nvSpPr>
        <p:spPr>
          <a:xfrm>
            <a:off x="2162425" y="122337"/>
            <a:ext cx="4019049" cy="307777"/>
          </a:xfrm>
          <a:prstGeom prst="rect">
            <a:avLst/>
          </a:prstGeom>
        </p:spPr>
        <p:txBody>
          <a:bodyPr wrap="none">
            <a:spAutoFit/>
          </a:bodyPr>
          <a:lstStyle/>
          <a:p>
            <a:r>
              <a:rPr lang="en-US" b="1" u="sng" dirty="0" err="1">
                <a:solidFill>
                  <a:srgbClr val="FF0000"/>
                </a:solidFill>
              </a:rPr>
              <a:t>Dehydrohalogenation</a:t>
            </a:r>
            <a:r>
              <a:rPr lang="en-US" b="1" u="sng" dirty="0">
                <a:solidFill>
                  <a:srgbClr val="FF0000"/>
                </a:solidFill>
              </a:rPr>
              <a:t> (Formation of Alkenes)</a:t>
            </a:r>
            <a:endParaRPr lang="en-US" dirty="0"/>
          </a:p>
        </p:txBody>
      </p:sp>
      <p:sp>
        <p:nvSpPr>
          <p:cNvPr id="6" name="Rectangle 5"/>
          <p:cNvSpPr/>
          <p:nvPr/>
        </p:nvSpPr>
        <p:spPr>
          <a:xfrm>
            <a:off x="2069300" y="2065437"/>
            <a:ext cx="4071949" cy="307777"/>
          </a:xfrm>
          <a:prstGeom prst="rect">
            <a:avLst/>
          </a:prstGeom>
        </p:spPr>
        <p:txBody>
          <a:bodyPr wrap="none">
            <a:spAutoFit/>
          </a:bodyPr>
          <a:lstStyle/>
          <a:p>
            <a:r>
              <a:rPr lang="en-US" dirty="0"/>
              <a:t>https://</a:t>
            </a:r>
            <a:r>
              <a:rPr lang="en-US" dirty="0">
                <a:hlinkClick r:id="rId3"/>
              </a:rPr>
              <a:t>www.youtube.com/watch?v=o3lk77sdFHY</a:t>
            </a:r>
            <a:endParaRPr lang="en-US" dirty="0"/>
          </a:p>
        </p:txBody>
      </p:sp>
      <p:pic>
        <p:nvPicPr>
          <p:cNvPr id="7" name="Google Shape;63;p14">
            <a:extLst>
              <a:ext uri="{FF2B5EF4-FFF2-40B4-BE49-F238E27FC236}">
                <a16:creationId xmlns:a16="http://schemas.microsoft.com/office/drawing/2014/main" id="{8C4179E3-6811-7554-6B9C-96A652B05600}"/>
              </a:ext>
            </a:extLst>
          </p:cNvPr>
          <p:cNvPicPr preferRelativeResize="0"/>
          <p:nvPr/>
        </p:nvPicPr>
        <p:blipFill rotWithShape="1">
          <a:blip r:embed="rId4">
            <a:alphaModFix/>
          </a:blip>
          <a:srcRect/>
          <a:stretch/>
        </p:blipFill>
        <p:spPr>
          <a:xfrm>
            <a:off x="7810120" y="127261"/>
            <a:ext cx="1232526" cy="611875"/>
          </a:xfrm>
          <a:prstGeom prst="rect">
            <a:avLst/>
          </a:prstGeom>
          <a:noFill/>
          <a:ln>
            <a:noFill/>
          </a:ln>
        </p:spPr>
      </p:pic>
    </p:spTree>
    <p:extLst>
      <p:ext uri="{BB962C8B-B14F-4D97-AF65-F5344CB8AC3E}">
        <p14:creationId xmlns:p14="http://schemas.microsoft.com/office/powerpoint/2010/main" val="39966431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9"/>
          <p:cNvSpPr txBox="1"/>
          <p:nvPr/>
        </p:nvSpPr>
        <p:spPr>
          <a:xfrm>
            <a:off x="549275" y="376237"/>
            <a:ext cx="8121939" cy="738623"/>
          </a:xfrm>
          <a:prstGeom prst="rect">
            <a:avLst/>
          </a:prstGeom>
          <a:noFill/>
          <a:ln>
            <a:noFill/>
          </a:ln>
        </p:spPr>
        <p:txBody>
          <a:bodyPr spcFirstLastPara="1" wrap="square" lIns="91425" tIns="45700" rIns="91425" bIns="45700" anchor="t" anchorCtr="0">
            <a:spAutoFit/>
          </a:bodyPr>
          <a:lstStyle/>
          <a:p>
            <a:pPr marL="742950" lvl="1" indent="-285750">
              <a:lnSpc>
                <a:spcPct val="150000"/>
              </a:lnSpc>
              <a:buSzPts val="1400"/>
            </a:pPr>
            <a:r>
              <a:rPr lang="en-IN" b="1" u="sng" dirty="0">
                <a:solidFill>
                  <a:srgbClr val="FF0000"/>
                </a:solidFill>
                <a:latin typeface="Calibri" pitchFamily="34" charset="0"/>
                <a:cs typeface="Calibri" pitchFamily="34" charset="0"/>
              </a:rPr>
              <a:t>Reaction of </a:t>
            </a:r>
            <a:r>
              <a:rPr lang="en-IN" b="1" u="sng" dirty="0" err="1">
                <a:solidFill>
                  <a:srgbClr val="FF0000"/>
                </a:solidFill>
                <a:latin typeface="Calibri" pitchFamily="34" charset="0"/>
                <a:cs typeface="Calibri" pitchFamily="34" charset="0"/>
              </a:rPr>
              <a:t>haloalkanes</a:t>
            </a:r>
            <a:r>
              <a:rPr lang="en-IN" b="1" u="sng" dirty="0">
                <a:solidFill>
                  <a:srgbClr val="FF0000"/>
                </a:solidFill>
                <a:latin typeface="Calibri" pitchFamily="34" charset="0"/>
                <a:cs typeface="Calibri" pitchFamily="34" charset="0"/>
              </a:rPr>
              <a:t> with magnesium metal in dry ether.</a:t>
            </a:r>
          </a:p>
          <a:p>
            <a:pPr marL="742950" lvl="1" indent="-285750">
              <a:lnSpc>
                <a:spcPct val="150000"/>
              </a:lnSpc>
              <a:buSzPts val="1400"/>
            </a:pPr>
            <a:endParaRPr dirty="0"/>
          </a:p>
        </p:txBody>
      </p:sp>
      <p:pic>
        <p:nvPicPr>
          <p:cNvPr id="4" name="Picture 2"/>
          <p:cNvPicPr>
            <a:picLocks noChangeAspect="1" noChangeArrowheads="1"/>
          </p:cNvPicPr>
          <p:nvPr/>
        </p:nvPicPr>
        <p:blipFill>
          <a:blip r:embed="rId3"/>
          <a:srcRect/>
          <a:stretch>
            <a:fillRect/>
          </a:stretch>
        </p:blipFill>
        <p:spPr bwMode="auto">
          <a:xfrm>
            <a:off x="751309" y="905653"/>
            <a:ext cx="4981575" cy="609600"/>
          </a:xfrm>
          <a:prstGeom prst="rect">
            <a:avLst/>
          </a:prstGeom>
          <a:noFill/>
          <a:ln w="9525">
            <a:noFill/>
            <a:miter lim="800000"/>
            <a:headEnd/>
            <a:tailEnd/>
          </a:ln>
        </p:spPr>
      </p:pic>
      <p:sp>
        <p:nvSpPr>
          <p:cNvPr id="2" name="Rectangle 1"/>
          <p:cNvSpPr/>
          <p:nvPr/>
        </p:nvSpPr>
        <p:spPr>
          <a:xfrm>
            <a:off x="847724" y="1732747"/>
            <a:ext cx="6315075" cy="738664"/>
          </a:xfrm>
          <a:prstGeom prst="rect">
            <a:avLst/>
          </a:prstGeom>
        </p:spPr>
        <p:txBody>
          <a:bodyPr wrap="square">
            <a:spAutoFit/>
          </a:bodyPr>
          <a:lstStyle/>
          <a:p>
            <a:pPr marL="285750" indent="-285750">
              <a:buFont typeface="Wingdings" panose="05000000000000000000" pitchFamily="2" charset="2"/>
              <a:buChar char="Ø"/>
            </a:pPr>
            <a:r>
              <a:rPr lang="en-IN" dirty="0">
                <a:latin typeface="Calibri" pitchFamily="34" charset="0"/>
                <a:cs typeface="Calibri" pitchFamily="34" charset="0"/>
              </a:rPr>
              <a:t>the carbon-magnesium bond is covalent but highly polar, with carbon pulling electrons from electropositive magnesium; the magnesium halogen bond is essentially ionic.</a:t>
            </a:r>
            <a:endParaRPr lang="en-US" dirty="0"/>
          </a:p>
        </p:txBody>
      </p:sp>
      <p:pic>
        <p:nvPicPr>
          <p:cNvPr id="6" name="Picture 4"/>
          <p:cNvPicPr>
            <a:picLocks noChangeAspect="1" noChangeArrowheads="1"/>
          </p:cNvPicPr>
          <p:nvPr/>
        </p:nvPicPr>
        <p:blipFill>
          <a:blip r:embed="rId4"/>
          <a:srcRect/>
          <a:stretch>
            <a:fillRect/>
          </a:stretch>
        </p:blipFill>
        <p:spPr bwMode="auto">
          <a:xfrm>
            <a:off x="1953986" y="2574471"/>
            <a:ext cx="1143000" cy="552450"/>
          </a:xfrm>
          <a:prstGeom prst="rect">
            <a:avLst/>
          </a:prstGeom>
          <a:noFill/>
          <a:ln w="9525">
            <a:noFill/>
            <a:miter lim="800000"/>
            <a:headEnd/>
            <a:tailEnd/>
          </a:ln>
        </p:spPr>
      </p:pic>
      <p:pic>
        <p:nvPicPr>
          <p:cNvPr id="7" name="Picture 5"/>
          <p:cNvPicPr>
            <a:picLocks noChangeAspect="1" noChangeArrowheads="1"/>
          </p:cNvPicPr>
          <p:nvPr/>
        </p:nvPicPr>
        <p:blipFill>
          <a:blip r:embed="rId5"/>
          <a:srcRect/>
          <a:stretch>
            <a:fillRect/>
          </a:stretch>
        </p:blipFill>
        <p:spPr bwMode="auto">
          <a:xfrm>
            <a:off x="1251080" y="3223533"/>
            <a:ext cx="2638425" cy="390525"/>
          </a:xfrm>
          <a:prstGeom prst="rect">
            <a:avLst/>
          </a:prstGeom>
          <a:noFill/>
          <a:ln w="9525">
            <a:noFill/>
            <a:miter lim="800000"/>
            <a:headEnd/>
            <a:tailEnd/>
          </a:ln>
        </p:spPr>
      </p:pic>
      <p:sp>
        <p:nvSpPr>
          <p:cNvPr id="3" name="Rectangle 2"/>
          <p:cNvSpPr/>
          <p:nvPr/>
        </p:nvSpPr>
        <p:spPr>
          <a:xfrm>
            <a:off x="1028700" y="3615065"/>
            <a:ext cx="4572000" cy="738664"/>
          </a:xfrm>
          <a:prstGeom prst="rect">
            <a:avLst/>
          </a:prstGeom>
        </p:spPr>
        <p:txBody>
          <a:bodyPr>
            <a:spAutoFit/>
          </a:bodyPr>
          <a:lstStyle/>
          <a:p>
            <a:pPr marL="285750" indent="-285750">
              <a:buFont typeface="Wingdings" panose="05000000000000000000" pitchFamily="2" charset="2"/>
              <a:buChar char="Ø"/>
            </a:pPr>
            <a:r>
              <a:rPr lang="en-IN" b="1" dirty="0" err="1">
                <a:latin typeface="Calibri" pitchFamily="34" charset="0"/>
                <a:cs typeface="Calibri" pitchFamily="34" charset="0"/>
              </a:rPr>
              <a:t>Wurtz</a:t>
            </a:r>
            <a:r>
              <a:rPr lang="en-IN" b="1" dirty="0">
                <a:latin typeface="Calibri" pitchFamily="34" charset="0"/>
                <a:cs typeface="Calibri" pitchFamily="34" charset="0"/>
              </a:rPr>
              <a:t> reaction:</a:t>
            </a:r>
            <a:r>
              <a:rPr lang="en-IN" dirty="0">
                <a:latin typeface="Calibri" pitchFamily="34" charset="0"/>
                <a:cs typeface="Calibri" pitchFamily="34" charset="0"/>
              </a:rPr>
              <a:t> Reaction of Alkyl halides with sodium in dry ether to give hydrocarbons </a:t>
            </a:r>
          </a:p>
          <a:p>
            <a:pPr marL="285750" indent="-285750">
              <a:buFont typeface="Wingdings" panose="05000000000000000000" pitchFamily="2" charset="2"/>
              <a:buChar char="Ø"/>
            </a:pPr>
            <a:endParaRPr lang="en-US" dirty="0"/>
          </a:p>
        </p:txBody>
      </p:sp>
      <p:pic>
        <p:nvPicPr>
          <p:cNvPr id="9" name="Picture 2"/>
          <p:cNvPicPr>
            <a:picLocks noChangeAspect="1" noChangeArrowheads="1"/>
          </p:cNvPicPr>
          <p:nvPr/>
        </p:nvPicPr>
        <p:blipFill>
          <a:blip r:embed="rId6"/>
          <a:srcRect/>
          <a:stretch>
            <a:fillRect/>
          </a:stretch>
        </p:blipFill>
        <p:spPr bwMode="auto">
          <a:xfrm>
            <a:off x="1464323" y="4103914"/>
            <a:ext cx="3781425" cy="723900"/>
          </a:xfrm>
          <a:prstGeom prst="rect">
            <a:avLst/>
          </a:prstGeom>
          <a:noFill/>
          <a:ln w="9525">
            <a:noFill/>
            <a:miter lim="800000"/>
            <a:headEnd/>
            <a:tailEnd/>
          </a:ln>
        </p:spPr>
      </p:pic>
      <p:pic>
        <p:nvPicPr>
          <p:cNvPr id="10" name="Google Shape;63;p14">
            <a:extLst>
              <a:ext uri="{FF2B5EF4-FFF2-40B4-BE49-F238E27FC236}">
                <a16:creationId xmlns:a16="http://schemas.microsoft.com/office/drawing/2014/main" id="{404E2D66-5CE9-CD67-E485-05180AD98D7F}"/>
              </a:ext>
            </a:extLst>
          </p:cNvPr>
          <p:cNvPicPr preferRelativeResize="0"/>
          <p:nvPr/>
        </p:nvPicPr>
        <p:blipFill rotWithShape="1">
          <a:blip r:embed="rId7">
            <a:alphaModFix/>
          </a:blip>
          <a:srcRect/>
          <a:stretch/>
        </p:blipFill>
        <p:spPr>
          <a:xfrm>
            <a:off x="7810120" y="127261"/>
            <a:ext cx="1232526" cy="611875"/>
          </a:xfrm>
          <a:prstGeom prst="rect">
            <a:avLst/>
          </a:prstGeom>
          <a:noFill/>
          <a:ln>
            <a:noFill/>
          </a:ln>
        </p:spPr>
      </p:pic>
    </p:spTree>
    <p:extLst>
      <p:ext uri="{BB962C8B-B14F-4D97-AF65-F5344CB8AC3E}">
        <p14:creationId xmlns:p14="http://schemas.microsoft.com/office/powerpoint/2010/main" val="33614376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9"/>
          <p:cNvSpPr txBox="1"/>
          <p:nvPr/>
        </p:nvSpPr>
        <p:spPr>
          <a:xfrm>
            <a:off x="377825" y="328612"/>
            <a:ext cx="8121939" cy="1169511"/>
          </a:xfrm>
          <a:prstGeom prst="rect">
            <a:avLst/>
          </a:prstGeom>
          <a:noFill/>
          <a:ln>
            <a:noFill/>
          </a:ln>
        </p:spPr>
        <p:txBody>
          <a:bodyPr spcFirstLastPara="1" wrap="square" lIns="91425" tIns="45700" rIns="91425" bIns="45700" anchor="t" anchorCtr="0">
            <a:spAutoFit/>
          </a:bodyPr>
          <a:lstStyle/>
          <a:p>
            <a:pPr lvl="0" fontAlgn="base">
              <a:spcBef>
                <a:spcPct val="0"/>
              </a:spcBef>
              <a:spcAft>
                <a:spcPct val="0"/>
              </a:spcAft>
              <a:buClrTx/>
            </a:pPr>
            <a:r>
              <a:rPr lang="en-US" b="1" dirty="0">
                <a:latin typeface="Calibri" pitchFamily="34" charset="0"/>
                <a:ea typeface="Times New Roman" pitchFamily="18" charset="0"/>
                <a:cs typeface="Calibri" pitchFamily="34" charset="0"/>
              </a:rPr>
              <a:t>Answer the following questions:</a:t>
            </a:r>
            <a:endParaRPr lang="en-US" dirty="0">
              <a:solidFill>
                <a:schemeClr val="tx1"/>
              </a:solidFill>
              <a:latin typeface="Calibri" pitchFamily="34" charset="0"/>
              <a:cs typeface="Calibri" pitchFamily="34" charset="0"/>
            </a:endParaRPr>
          </a:p>
          <a:p>
            <a:pPr marL="342900" lvl="0" indent="-342900" eaLnBrk="0" fontAlgn="base" hangingPunct="0">
              <a:spcBef>
                <a:spcPct val="0"/>
              </a:spcBef>
              <a:spcAft>
                <a:spcPct val="0"/>
              </a:spcAft>
              <a:buClrTx/>
              <a:buAutoNum type="arabicPeriod"/>
            </a:pPr>
            <a:r>
              <a:rPr lang="en-US" dirty="0">
                <a:latin typeface="Calibri" pitchFamily="34" charset="0"/>
                <a:ea typeface="Times New Roman" pitchFamily="18" charset="0"/>
                <a:cs typeface="Calibri" pitchFamily="34" charset="0"/>
              </a:rPr>
              <a:t>Identify chiral and achiral molecules in each of the following pair of compounds.</a:t>
            </a:r>
          </a:p>
          <a:p>
            <a:pPr marL="342900" lvl="0" indent="-342900" eaLnBrk="0" fontAlgn="base" hangingPunct="0">
              <a:spcBef>
                <a:spcPct val="0"/>
              </a:spcBef>
              <a:spcAft>
                <a:spcPct val="0"/>
              </a:spcAft>
              <a:buClrTx/>
              <a:buAutoNum type="arabicPeriod"/>
            </a:pPr>
            <a:endParaRPr lang="en-US" dirty="0">
              <a:solidFill>
                <a:schemeClr val="tx1"/>
              </a:solidFill>
              <a:latin typeface="Calibri" pitchFamily="34" charset="0"/>
              <a:cs typeface="Calibri" pitchFamily="34" charset="0"/>
            </a:endParaRPr>
          </a:p>
          <a:p>
            <a:pPr marL="342900" lvl="0" indent="-342900" eaLnBrk="0" fontAlgn="base" hangingPunct="0">
              <a:spcBef>
                <a:spcPct val="0"/>
              </a:spcBef>
              <a:spcAft>
                <a:spcPct val="0"/>
              </a:spcAft>
              <a:buClrTx/>
              <a:buAutoNum type="arabicPeriod"/>
            </a:pPr>
            <a:endParaRPr lang="en-US" dirty="0">
              <a:solidFill>
                <a:schemeClr val="tx1"/>
              </a:solidFill>
              <a:latin typeface="Calibri" pitchFamily="34" charset="0"/>
              <a:cs typeface="Calibri" pitchFamily="34" charset="0"/>
            </a:endParaRPr>
          </a:p>
          <a:p>
            <a:pPr marL="342900" lvl="0" indent="-342900" eaLnBrk="0" fontAlgn="base" hangingPunct="0">
              <a:spcBef>
                <a:spcPct val="0"/>
              </a:spcBef>
              <a:spcAft>
                <a:spcPct val="0"/>
              </a:spcAft>
              <a:buClrTx/>
              <a:buAutoNum type="arabicPeriod"/>
            </a:pPr>
            <a:endParaRPr lang="en-US" dirty="0">
              <a:solidFill>
                <a:schemeClr val="tx1"/>
              </a:solidFill>
              <a:latin typeface="Calibri" pitchFamily="34" charset="0"/>
              <a:cs typeface="Calibri" pitchFamily="34" charset="0"/>
            </a:endParaRPr>
          </a:p>
        </p:txBody>
      </p:sp>
      <p:pic>
        <p:nvPicPr>
          <p:cNvPr id="4" name="Picture 3"/>
          <p:cNvPicPr>
            <a:picLocks noChangeAspect="1" noChangeArrowheads="1"/>
          </p:cNvPicPr>
          <p:nvPr/>
        </p:nvPicPr>
        <p:blipFill>
          <a:blip r:embed="rId3"/>
          <a:srcRect/>
          <a:stretch>
            <a:fillRect/>
          </a:stretch>
        </p:blipFill>
        <p:spPr bwMode="auto">
          <a:xfrm>
            <a:off x="723512" y="983796"/>
            <a:ext cx="5276850" cy="2662140"/>
          </a:xfrm>
          <a:prstGeom prst="rect">
            <a:avLst/>
          </a:prstGeom>
          <a:noFill/>
          <a:ln w="9525">
            <a:noFill/>
            <a:miter lim="800000"/>
            <a:headEnd/>
            <a:tailEnd/>
          </a:ln>
        </p:spPr>
      </p:pic>
      <p:pic>
        <p:nvPicPr>
          <p:cNvPr id="5" name="Google Shape;63;p14">
            <a:extLst>
              <a:ext uri="{FF2B5EF4-FFF2-40B4-BE49-F238E27FC236}">
                <a16:creationId xmlns:a16="http://schemas.microsoft.com/office/drawing/2014/main" id="{840FD300-D7CA-4F97-79B3-4B4EAF080F53}"/>
              </a:ext>
            </a:extLst>
          </p:cNvPr>
          <p:cNvPicPr preferRelativeResize="0"/>
          <p:nvPr/>
        </p:nvPicPr>
        <p:blipFill rotWithShape="1">
          <a:blip r:embed="rId4">
            <a:alphaModFix/>
          </a:blip>
          <a:srcRect/>
          <a:stretch/>
        </p:blipFill>
        <p:spPr>
          <a:xfrm>
            <a:off x="7810120" y="127261"/>
            <a:ext cx="1232526" cy="611875"/>
          </a:xfrm>
          <a:prstGeom prst="rect">
            <a:avLst/>
          </a:prstGeom>
          <a:noFill/>
          <a:ln>
            <a:noFill/>
          </a:ln>
        </p:spPr>
      </p:pic>
    </p:spTree>
    <p:extLst>
      <p:ext uri="{BB962C8B-B14F-4D97-AF65-F5344CB8AC3E}">
        <p14:creationId xmlns:p14="http://schemas.microsoft.com/office/powerpoint/2010/main" val="14805897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15"/>
          <p:cNvSpPr txBox="1"/>
          <p:nvPr/>
        </p:nvSpPr>
        <p:spPr>
          <a:xfrm>
            <a:off x="620712" y="742950"/>
            <a:ext cx="7802562" cy="356235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US" sz="4000" b="1" i="0" u="none" dirty="0">
                <a:solidFill>
                  <a:srgbClr val="000000"/>
                </a:solidFill>
                <a:latin typeface="Arial"/>
                <a:ea typeface="Arial"/>
                <a:cs typeface="Arial"/>
                <a:sym typeface="Arial"/>
              </a:rPr>
              <a:t>THANKING YOU</a:t>
            </a:r>
            <a:endParaRPr dirty="0"/>
          </a:p>
          <a:p>
            <a:pPr marL="457200" marR="0" lvl="0" indent="0" algn="ctr" rtl="0">
              <a:lnSpc>
                <a:spcPct val="115000"/>
              </a:lnSpc>
              <a:spcBef>
                <a:spcPts val="0"/>
              </a:spcBef>
              <a:spcAft>
                <a:spcPts val="0"/>
              </a:spcAft>
              <a:buClr>
                <a:srgbClr val="FF0000"/>
              </a:buClr>
              <a:buSzPts val="4000"/>
              <a:buFont typeface="Arial"/>
              <a:buNone/>
            </a:pPr>
            <a:r>
              <a:rPr lang="en-US" sz="4000" b="1" i="0" u="none" dirty="0">
                <a:solidFill>
                  <a:srgbClr val="FF0000"/>
                </a:solidFill>
                <a:latin typeface="Arial"/>
                <a:ea typeface="Arial"/>
                <a:cs typeface="Arial"/>
                <a:sym typeface="Arial"/>
              </a:rPr>
              <a:t>ODM EDUCATIONAL GROUP</a:t>
            </a:r>
            <a:endParaRPr dirty="0"/>
          </a:p>
          <a:p>
            <a:pPr marL="0" marR="0" lvl="0" indent="0" algn="l" rtl="0">
              <a:lnSpc>
                <a:spcPct val="100000"/>
              </a:lnSpc>
              <a:spcBef>
                <a:spcPts val="0"/>
              </a:spcBef>
              <a:spcAft>
                <a:spcPts val="0"/>
              </a:spcAft>
              <a:buNone/>
            </a:pPr>
            <a:endParaRPr sz="4000" b="1" i="0" u="none" dirty="0">
              <a:solidFill>
                <a:srgbClr val="FF0000"/>
              </a:solidFill>
              <a:latin typeface="Arial"/>
              <a:ea typeface="Arial"/>
              <a:cs typeface="Arial"/>
              <a:sym typeface="Arial"/>
            </a:endParaRPr>
          </a:p>
        </p:txBody>
      </p:sp>
      <p:pic>
        <p:nvPicPr>
          <p:cNvPr id="4" name="Google Shape;63;p14">
            <a:extLst>
              <a:ext uri="{FF2B5EF4-FFF2-40B4-BE49-F238E27FC236}">
                <a16:creationId xmlns:a16="http://schemas.microsoft.com/office/drawing/2014/main" id="{55E5C8D4-BADF-476C-FC15-676B0D7308A8}"/>
              </a:ext>
            </a:extLst>
          </p:cNvPr>
          <p:cNvPicPr preferRelativeResize="0"/>
          <p:nvPr/>
        </p:nvPicPr>
        <p:blipFill rotWithShape="1">
          <a:blip r:embed="rId3">
            <a:alphaModFix/>
          </a:blip>
          <a:srcRect/>
          <a:stretch/>
        </p:blipFill>
        <p:spPr>
          <a:xfrm>
            <a:off x="7810120" y="127261"/>
            <a:ext cx="1232526" cy="611875"/>
          </a:xfrm>
          <a:prstGeom prst="rect">
            <a:avLst/>
          </a:prstGeom>
          <a:noFill/>
          <a:ln>
            <a:noFill/>
          </a:ln>
        </p:spPr>
      </p:pic>
    </p:spTree>
    <p:extLst>
      <p:ext uri="{BB962C8B-B14F-4D97-AF65-F5344CB8AC3E}">
        <p14:creationId xmlns:p14="http://schemas.microsoft.com/office/powerpoint/2010/main" val="26723101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7" name="Google Shape;67;p2"/>
          <p:cNvSpPr txBox="1"/>
          <p:nvPr/>
        </p:nvSpPr>
        <p:spPr>
          <a:xfrm>
            <a:off x="504825" y="1130300"/>
            <a:ext cx="7975600" cy="2630487"/>
          </a:xfrm>
          <a:prstGeom prst="rect">
            <a:avLst/>
          </a:prstGeom>
          <a:solidFill>
            <a:srgbClr val="C8C8C8"/>
          </a:solidFill>
          <a:ln w="25400" cap="flat" cmpd="sng">
            <a:solidFill>
              <a:srgbClr val="BC7D2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a:solidFill>
                <a:srgbClr val="000000"/>
              </a:solidFill>
              <a:latin typeface="Arial"/>
              <a:ea typeface="Arial"/>
              <a:cs typeface="Arial"/>
              <a:sym typeface="Arial"/>
            </a:endParaRPr>
          </a:p>
        </p:txBody>
      </p:sp>
      <p:sp>
        <p:nvSpPr>
          <p:cNvPr id="68" name="Google Shape;68;p2"/>
          <p:cNvSpPr txBox="1"/>
          <p:nvPr/>
        </p:nvSpPr>
        <p:spPr>
          <a:xfrm>
            <a:off x="498475" y="1279525"/>
            <a:ext cx="7959725" cy="203128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400"/>
              <a:buFont typeface="Calibri"/>
              <a:buNone/>
            </a:pPr>
            <a:r>
              <a:rPr lang="en-US" sz="1400" b="1" i="0" u="none" dirty="0">
                <a:solidFill>
                  <a:srgbClr val="000000"/>
                </a:solidFill>
                <a:latin typeface="Calibri"/>
                <a:ea typeface="Calibri"/>
                <a:cs typeface="Calibri"/>
                <a:sym typeface="Calibri"/>
              </a:rPr>
              <a:t>Learning Outcome</a:t>
            </a:r>
            <a:br>
              <a:rPr lang="en-US" sz="1400" b="1" i="0" u="none" dirty="0">
                <a:solidFill>
                  <a:srgbClr val="000000"/>
                </a:solidFill>
                <a:latin typeface="Calibri"/>
                <a:ea typeface="Calibri"/>
                <a:cs typeface="Calibri"/>
                <a:sym typeface="Calibri"/>
              </a:rPr>
            </a:br>
            <a:endParaRPr dirty="0"/>
          </a:p>
          <a:p>
            <a:pPr marL="285750" lvl="0" indent="-285750">
              <a:buClr>
                <a:srgbClr val="FF0000"/>
              </a:buClr>
              <a:buFont typeface="Wingdings" panose="05000000000000000000" pitchFamily="2" charset="2"/>
              <a:buChar char="Ø"/>
            </a:pPr>
            <a:r>
              <a:rPr lang="en-US" sz="1400" b="0" i="0" u="none" dirty="0">
                <a:solidFill>
                  <a:srgbClr val="000000"/>
                </a:solidFill>
                <a:latin typeface="Calibri"/>
                <a:ea typeface="Calibri"/>
                <a:cs typeface="Calibri"/>
                <a:sym typeface="Calibri"/>
              </a:rPr>
              <a:t> </a:t>
            </a:r>
            <a:r>
              <a:rPr lang="en-US" dirty="0"/>
              <a:t>Students will be able to Articulate   the various   </a:t>
            </a:r>
            <a:r>
              <a:rPr lang="en-US" dirty="0" err="1"/>
              <a:t>Stereochemical</a:t>
            </a:r>
            <a:r>
              <a:rPr lang="en-US" dirty="0"/>
              <a:t> structures involved in SN2 Reaction</a:t>
            </a:r>
          </a:p>
          <a:p>
            <a:pPr marL="285750" lvl="0" indent="-285750">
              <a:buClr>
                <a:srgbClr val="FF0000"/>
              </a:buClr>
              <a:buFont typeface="Wingdings" panose="05000000000000000000" pitchFamily="2" charset="2"/>
              <a:buChar char="Ø"/>
            </a:pPr>
            <a:r>
              <a:rPr lang="en-US" dirty="0"/>
              <a:t>. Students will be able to explore new ways of naming </a:t>
            </a:r>
            <a:r>
              <a:rPr lang="en-US" dirty="0" err="1"/>
              <a:t>Haloalkanes</a:t>
            </a:r>
            <a:r>
              <a:rPr lang="en-US" dirty="0"/>
              <a:t> </a:t>
            </a:r>
          </a:p>
          <a:p>
            <a:pPr marL="285750" lvl="0" indent="-285750">
              <a:buClr>
                <a:srgbClr val="FF0000"/>
              </a:buClr>
              <a:buFont typeface="Wingdings" panose="05000000000000000000" pitchFamily="2" charset="2"/>
              <a:buChar char="Ø"/>
            </a:pPr>
            <a:r>
              <a:rPr lang="en-US" dirty="0"/>
              <a:t>They will understand how retention and Inversion occurs in a Reaction</a:t>
            </a:r>
          </a:p>
          <a:p>
            <a:pPr marL="285750" lvl="0" indent="-285750">
              <a:buClr>
                <a:srgbClr val="FF0000"/>
              </a:buClr>
              <a:buFont typeface="Wingdings" panose="05000000000000000000" pitchFamily="2" charset="2"/>
              <a:buChar char="Ø"/>
            </a:pPr>
            <a:r>
              <a:rPr lang="en-US" dirty="0"/>
              <a:t>They will understand about Elimination Reaction and </a:t>
            </a:r>
            <a:r>
              <a:rPr lang="en-US" dirty="0" err="1"/>
              <a:t>and</a:t>
            </a:r>
            <a:r>
              <a:rPr lang="en-US" dirty="0"/>
              <a:t> Reaction of Alkyl Halides with Metals</a:t>
            </a:r>
          </a:p>
          <a:p>
            <a:pPr marL="285750" marR="0" lvl="0" indent="-285750" algn="l" rtl="0">
              <a:lnSpc>
                <a:spcPct val="100000"/>
              </a:lnSpc>
              <a:spcBef>
                <a:spcPts val="0"/>
              </a:spcBef>
              <a:spcAft>
                <a:spcPts val="0"/>
              </a:spcAft>
              <a:buClr>
                <a:srgbClr val="FF0000"/>
              </a:buClr>
              <a:buSzPts val="1400"/>
              <a:buFont typeface="Wingdings" panose="05000000000000000000" pitchFamily="2" charset="2"/>
              <a:buChar char="Ø"/>
            </a:pPr>
            <a:endParaRPr dirty="0"/>
          </a:p>
          <a:p>
            <a:pPr marL="0" marR="0" lvl="0" indent="0" algn="l" rtl="0">
              <a:lnSpc>
                <a:spcPct val="100000"/>
              </a:lnSpc>
              <a:spcBef>
                <a:spcPts val="0"/>
              </a:spcBef>
              <a:spcAft>
                <a:spcPts val="0"/>
              </a:spcAft>
              <a:buNone/>
            </a:pPr>
            <a:endParaRPr sz="1400" b="0" i="0" u="none" dirty="0">
              <a:solidFill>
                <a:srgbClr val="000000"/>
              </a:solidFill>
              <a:latin typeface="Calibri"/>
              <a:ea typeface="Calibri"/>
              <a:cs typeface="Calibri"/>
              <a:sym typeface="Calibri"/>
            </a:endParaRPr>
          </a:p>
        </p:txBody>
      </p:sp>
      <p:pic>
        <p:nvPicPr>
          <p:cNvPr id="5" name="Google Shape;63;p14">
            <a:extLst>
              <a:ext uri="{FF2B5EF4-FFF2-40B4-BE49-F238E27FC236}">
                <a16:creationId xmlns:a16="http://schemas.microsoft.com/office/drawing/2014/main" id="{D6E43723-434F-6191-A4BC-ACFE3DDE5E0C}"/>
              </a:ext>
            </a:extLst>
          </p:cNvPr>
          <p:cNvPicPr preferRelativeResize="0"/>
          <p:nvPr/>
        </p:nvPicPr>
        <p:blipFill rotWithShape="1">
          <a:blip r:embed="rId3">
            <a:alphaModFix/>
          </a:blip>
          <a:srcRect/>
          <a:stretch/>
        </p:blipFill>
        <p:spPr>
          <a:xfrm>
            <a:off x="7841937" y="68448"/>
            <a:ext cx="1232526" cy="6118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8"/>
          <p:cNvSpPr txBox="1"/>
          <p:nvPr/>
        </p:nvSpPr>
        <p:spPr>
          <a:xfrm>
            <a:off x="610993" y="1262682"/>
            <a:ext cx="8089900" cy="3970277"/>
          </a:xfrm>
          <a:prstGeom prst="rect">
            <a:avLst/>
          </a:prstGeom>
          <a:noFill/>
          <a:ln>
            <a:noFill/>
          </a:ln>
        </p:spPr>
        <p:txBody>
          <a:bodyPr spcFirstLastPara="1" wrap="square" lIns="91425" tIns="45700" rIns="91425" bIns="45700" anchor="t" anchorCtr="0">
            <a:spAutoFit/>
          </a:bodyPr>
          <a:lstStyle/>
          <a:p>
            <a:pPr marL="742950" lvl="1" indent="-285750">
              <a:lnSpc>
                <a:spcPct val="150000"/>
              </a:lnSpc>
              <a:buSzPts val="1400"/>
              <a:buFont typeface="Wingdings" panose="05000000000000000000" pitchFamily="2" charset="2"/>
              <a:buChar char="Ø"/>
            </a:pPr>
            <a:r>
              <a:rPr lang="en-US" b="1" dirty="0">
                <a:latin typeface="Calibri" pitchFamily="34" charset="0"/>
                <a:cs typeface="Calibri" pitchFamily="34" charset="0"/>
              </a:rPr>
              <a:t>Optical </a:t>
            </a:r>
            <a:r>
              <a:rPr lang="en-US" b="1" dirty="0" err="1">
                <a:latin typeface="Calibri" pitchFamily="34" charset="0"/>
                <a:cs typeface="Calibri" pitchFamily="34" charset="0"/>
              </a:rPr>
              <a:t>activity:Rotation</a:t>
            </a:r>
            <a:r>
              <a:rPr lang="en-US" b="1" dirty="0">
                <a:latin typeface="Calibri" pitchFamily="34" charset="0"/>
                <a:cs typeface="Calibri" pitchFamily="34" charset="0"/>
              </a:rPr>
              <a:t> of plane </a:t>
            </a:r>
            <a:r>
              <a:rPr lang="en-US" b="1" dirty="0" err="1">
                <a:latin typeface="Calibri" pitchFamily="34" charset="0"/>
                <a:cs typeface="Calibri" pitchFamily="34" charset="0"/>
              </a:rPr>
              <a:t>polarised</a:t>
            </a:r>
            <a:r>
              <a:rPr lang="en-US" b="1" dirty="0">
                <a:latin typeface="Calibri" pitchFamily="34" charset="0"/>
                <a:cs typeface="Calibri" pitchFamily="34" charset="0"/>
              </a:rPr>
              <a:t> light either clockwise (</a:t>
            </a:r>
            <a:r>
              <a:rPr lang="en-US" dirty="0">
                <a:latin typeface="Calibri" pitchFamily="34" charset="0"/>
                <a:cs typeface="Calibri" pitchFamily="34" charset="0"/>
              </a:rPr>
              <a:t>dextrorotatory) </a:t>
            </a:r>
            <a:r>
              <a:rPr lang="en-US" b="1" dirty="0">
                <a:latin typeface="Calibri" pitchFamily="34" charset="0"/>
                <a:cs typeface="Calibri" pitchFamily="34" charset="0"/>
              </a:rPr>
              <a:t>or anti clock wise(</a:t>
            </a:r>
            <a:r>
              <a:rPr lang="en-US" dirty="0" err="1">
                <a:latin typeface="Calibri" pitchFamily="34" charset="0"/>
                <a:cs typeface="Calibri" pitchFamily="34" charset="0"/>
              </a:rPr>
              <a:t>Laevorotatory</a:t>
            </a:r>
            <a:r>
              <a:rPr lang="en-US" dirty="0">
                <a:latin typeface="Calibri" pitchFamily="34" charset="0"/>
                <a:cs typeface="Calibri" pitchFamily="34" charset="0"/>
              </a:rPr>
              <a:t>) by the compound .</a:t>
            </a:r>
          </a:p>
          <a:p>
            <a:pPr marL="742950" lvl="1" indent="-285750">
              <a:lnSpc>
                <a:spcPct val="150000"/>
              </a:lnSpc>
              <a:buSzPts val="1400"/>
              <a:buFont typeface="Wingdings" panose="05000000000000000000" pitchFamily="2" charset="2"/>
              <a:buChar char="Ø"/>
            </a:pPr>
            <a:r>
              <a:rPr lang="en-US" dirty="0">
                <a:latin typeface="Calibri" pitchFamily="34" charset="0"/>
                <a:cs typeface="Calibri" pitchFamily="34" charset="0"/>
              </a:rPr>
              <a:t>The objects which are non- superimposable on their mirror image (like a pair of hands) are said to be chiral and this property is known as chirality</a:t>
            </a:r>
            <a:endParaRPr lang="en-US" dirty="0"/>
          </a:p>
          <a:p>
            <a:pPr marL="742950" lvl="1" indent="-285750">
              <a:lnSpc>
                <a:spcPct val="150000"/>
              </a:lnSpc>
              <a:buSzPts val="1400"/>
              <a:buFont typeface="Wingdings" panose="05000000000000000000" pitchFamily="2" charset="2"/>
              <a:buChar char="Ø"/>
            </a:pPr>
            <a:r>
              <a:rPr lang="en-US" dirty="0">
                <a:latin typeface="Calibri" pitchFamily="34" charset="0"/>
                <a:cs typeface="Calibri" pitchFamily="34" charset="0"/>
              </a:rPr>
              <a:t>The stereoisomers related to each other as </a:t>
            </a:r>
            <a:r>
              <a:rPr lang="en-US" dirty="0" err="1">
                <a:latin typeface="Calibri" pitchFamily="34" charset="0"/>
                <a:cs typeface="Calibri" pitchFamily="34" charset="0"/>
              </a:rPr>
              <a:t>nonsuperimposable</a:t>
            </a:r>
            <a:r>
              <a:rPr lang="en-US" dirty="0">
                <a:latin typeface="Calibri" pitchFamily="34" charset="0"/>
                <a:cs typeface="Calibri" pitchFamily="34" charset="0"/>
              </a:rPr>
              <a:t> mirror images are called </a:t>
            </a:r>
            <a:r>
              <a:rPr lang="en-US" b="1" dirty="0">
                <a:latin typeface="Calibri" pitchFamily="34" charset="0"/>
                <a:cs typeface="Calibri" pitchFamily="34" charset="0"/>
              </a:rPr>
              <a:t>enantiomers</a:t>
            </a:r>
            <a:r>
              <a:rPr lang="en-US" dirty="0">
                <a:latin typeface="Calibri" pitchFamily="34" charset="0"/>
                <a:cs typeface="Calibri" pitchFamily="34" charset="0"/>
              </a:rPr>
              <a:t> </a:t>
            </a:r>
          </a:p>
          <a:p>
            <a:pPr marL="742950" lvl="1" indent="-285750">
              <a:lnSpc>
                <a:spcPct val="150000"/>
              </a:lnSpc>
              <a:buSzPts val="1400"/>
              <a:buFont typeface="Wingdings" panose="05000000000000000000" pitchFamily="2" charset="2"/>
              <a:buChar char="Ø"/>
            </a:pPr>
            <a:r>
              <a:rPr lang="en-US" dirty="0">
                <a:latin typeface="Calibri" pitchFamily="34" charset="0"/>
                <a:cs typeface="Calibri" pitchFamily="34" charset="0"/>
              </a:rPr>
              <a:t>Enantiomers possess identical physical properties namely, melting point, boiling point, refractive index, etc. </a:t>
            </a:r>
          </a:p>
          <a:p>
            <a:pPr marL="742950" lvl="1" indent="-285750">
              <a:lnSpc>
                <a:spcPct val="150000"/>
              </a:lnSpc>
              <a:buSzPts val="1400"/>
              <a:buFont typeface="Wingdings" panose="05000000000000000000" pitchFamily="2" charset="2"/>
              <a:buChar char="Ø"/>
            </a:pPr>
            <a:r>
              <a:rPr lang="en-US" dirty="0">
                <a:latin typeface="Calibri" pitchFamily="34" charset="0"/>
                <a:cs typeface="Calibri" pitchFamily="34" charset="0"/>
              </a:rPr>
              <a:t>They only differ concerning the rotation of plane </a:t>
            </a:r>
            <a:r>
              <a:rPr lang="en-US" dirty="0" err="1">
                <a:latin typeface="Calibri" pitchFamily="34" charset="0"/>
                <a:cs typeface="Calibri" pitchFamily="34" charset="0"/>
              </a:rPr>
              <a:t>polarised</a:t>
            </a:r>
            <a:r>
              <a:rPr lang="en-US" dirty="0">
                <a:latin typeface="Calibri" pitchFamily="34" charset="0"/>
                <a:cs typeface="Calibri" pitchFamily="34" charset="0"/>
              </a:rPr>
              <a:t> light. If one of the enantiomers is dextrorotatory, the other will be </a:t>
            </a:r>
            <a:r>
              <a:rPr lang="en-US" dirty="0" err="1">
                <a:latin typeface="Calibri" pitchFamily="34" charset="0"/>
                <a:cs typeface="Calibri" pitchFamily="34" charset="0"/>
              </a:rPr>
              <a:t>laevorotatory</a:t>
            </a:r>
            <a:r>
              <a:rPr lang="en-US" dirty="0">
                <a:latin typeface="Calibri" pitchFamily="34" charset="0"/>
                <a:cs typeface="Calibri" pitchFamily="34" charset="0"/>
              </a:rPr>
              <a:t>.</a:t>
            </a: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dirty="0"/>
          </a:p>
        </p:txBody>
      </p:sp>
      <p:sp>
        <p:nvSpPr>
          <p:cNvPr id="2" name="Rectangle 1"/>
          <p:cNvSpPr/>
          <p:nvPr/>
        </p:nvSpPr>
        <p:spPr>
          <a:xfrm>
            <a:off x="443107" y="524018"/>
            <a:ext cx="7667625" cy="738664"/>
          </a:xfrm>
          <a:prstGeom prst="rect">
            <a:avLst/>
          </a:prstGeom>
        </p:spPr>
        <p:txBody>
          <a:bodyPr wrap="square">
            <a:spAutoFit/>
          </a:bodyPr>
          <a:lstStyle/>
          <a:p>
            <a:pPr algn="ctr"/>
            <a:r>
              <a:rPr lang="en-US" b="1" dirty="0">
                <a:solidFill>
                  <a:srgbClr val="FF0000"/>
                </a:solidFill>
              </a:rPr>
              <a:t>Lecture06</a:t>
            </a:r>
          </a:p>
          <a:p>
            <a:pPr algn="ctr"/>
            <a:r>
              <a:rPr lang="en-US" b="1" u="sng" dirty="0" err="1">
                <a:solidFill>
                  <a:srgbClr val="FF0000"/>
                </a:solidFill>
              </a:rPr>
              <a:t>Stereochemical</a:t>
            </a:r>
            <a:r>
              <a:rPr lang="en-US" b="1" u="sng" dirty="0">
                <a:solidFill>
                  <a:srgbClr val="FF0000"/>
                </a:solidFill>
              </a:rPr>
              <a:t> Aspects of SN2 Reaction, Elimination Reactions : </a:t>
            </a:r>
            <a:r>
              <a:rPr lang="en-US" b="1" u="sng" dirty="0" err="1">
                <a:solidFill>
                  <a:srgbClr val="FF0000"/>
                </a:solidFill>
              </a:rPr>
              <a:t>Dehydrohalogenation</a:t>
            </a:r>
            <a:r>
              <a:rPr lang="en-US" b="1" u="sng" dirty="0">
                <a:solidFill>
                  <a:srgbClr val="FF0000"/>
                </a:solidFill>
              </a:rPr>
              <a:t> (Formation of Alkenes), Reaction with Metals</a:t>
            </a:r>
          </a:p>
        </p:txBody>
      </p:sp>
      <p:pic>
        <p:nvPicPr>
          <p:cNvPr id="5" name="Google Shape;63;p14">
            <a:extLst>
              <a:ext uri="{FF2B5EF4-FFF2-40B4-BE49-F238E27FC236}">
                <a16:creationId xmlns:a16="http://schemas.microsoft.com/office/drawing/2014/main" id="{D6E43723-434F-6191-A4BC-ACFE3DDE5E0C}"/>
              </a:ext>
            </a:extLst>
          </p:cNvPr>
          <p:cNvPicPr preferRelativeResize="0"/>
          <p:nvPr/>
        </p:nvPicPr>
        <p:blipFill rotWithShape="1">
          <a:blip r:embed="rId3">
            <a:alphaModFix/>
          </a:blip>
          <a:srcRect/>
          <a:stretch/>
        </p:blipFill>
        <p:spPr>
          <a:xfrm>
            <a:off x="7789550" y="88495"/>
            <a:ext cx="1232526" cy="6118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8"/>
          <p:cNvSpPr txBox="1"/>
          <p:nvPr/>
        </p:nvSpPr>
        <p:spPr>
          <a:xfrm>
            <a:off x="514350" y="779462"/>
            <a:ext cx="8089900" cy="738623"/>
          </a:xfrm>
          <a:prstGeom prst="rect">
            <a:avLst/>
          </a:prstGeom>
          <a:noFill/>
          <a:ln>
            <a:noFill/>
          </a:ln>
        </p:spPr>
        <p:txBody>
          <a:bodyPr spcFirstLastPara="1" wrap="square" lIns="91425" tIns="45700" rIns="91425" bIns="45700" anchor="t" anchorCtr="0">
            <a:spAutoFit/>
          </a:bodyPr>
          <a:lstStyle/>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dirty="0"/>
          </a:p>
        </p:txBody>
      </p:sp>
      <p:sp>
        <p:nvSpPr>
          <p:cNvPr id="2" name="Rectangle 1"/>
          <p:cNvSpPr/>
          <p:nvPr/>
        </p:nvSpPr>
        <p:spPr>
          <a:xfrm>
            <a:off x="439312" y="551806"/>
            <a:ext cx="7667625" cy="738664"/>
          </a:xfrm>
          <a:prstGeom prst="rect">
            <a:avLst/>
          </a:prstGeom>
        </p:spPr>
        <p:txBody>
          <a:bodyPr wrap="square">
            <a:spAutoFit/>
          </a:bodyPr>
          <a:lstStyle/>
          <a:p>
            <a:pPr algn="ctr"/>
            <a:r>
              <a:rPr lang="en-US" b="1" dirty="0">
                <a:solidFill>
                  <a:srgbClr val="FF0000"/>
                </a:solidFill>
              </a:rPr>
              <a:t>Lecture06</a:t>
            </a:r>
          </a:p>
          <a:p>
            <a:pPr algn="ctr"/>
            <a:r>
              <a:rPr lang="en-US" b="1" u="sng" dirty="0" err="1">
                <a:solidFill>
                  <a:srgbClr val="FF0000"/>
                </a:solidFill>
              </a:rPr>
              <a:t>Stereochemical</a:t>
            </a:r>
            <a:r>
              <a:rPr lang="en-US" b="1" u="sng" dirty="0">
                <a:solidFill>
                  <a:srgbClr val="FF0000"/>
                </a:solidFill>
              </a:rPr>
              <a:t> Aspects of SN2 Reaction, Elimination Reactions : </a:t>
            </a:r>
            <a:r>
              <a:rPr lang="en-US" b="1" u="sng" dirty="0" err="1">
                <a:solidFill>
                  <a:srgbClr val="FF0000"/>
                </a:solidFill>
              </a:rPr>
              <a:t>Dehydrohalogenation</a:t>
            </a:r>
            <a:r>
              <a:rPr lang="en-US" b="1" u="sng" dirty="0">
                <a:solidFill>
                  <a:srgbClr val="FF0000"/>
                </a:solidFill>
              </a:rPr>
              <a:t> (Formation of Alkenes), Reaction with Metals</a:t>
            </a:r>
          </a:p>
        </p:txBody>
      </p:sp>
      <p:sp>
        <p:nvSpPr>
          <p:cNvPr id="3" name="Rectangle 2"/>
          <p:cNvSpPr/>
          <p:nvPr/>
        </p:nvSpPr>
        <p:spPr>
          <a:xfrm>
            <a:off x="2330877" y="1922562"/>
            <a:ext cx="4310795" cy="307777"/>
          </a:xfrm>
          <a:prstGeom prst="rect">
            <a:avLst/>
          </a:prstGeom>
        </p:spPr>
        <p:txBody>
          <a:bodyPr wrap="none">
            <a:spAutoFit/>
          </a:bodyPr>
          <a:lstStyle/>
          <a:p>
            <a:r>
              <a:rPr lang="en-US" dirty="0">
                <a:hlinkClick r:id="rId3"/>
              </a:rPr>
              <a:t>https://www.youtube.com/watch?v=FMRBRTmR6Jo</a:t>
            </a:r>
            <a:endParaRPr lang="en-US" dirty="0"/>
          </a:p>
        </p:txBody>
      </p:sp>
      <p:pic>
        <p:nvPicPr>
          <p:cNvPr id="6" name="Google Shape;63;p14">
            <a:extLst>
              <a:ext uri="{FF2B5EF4-FFF2-40B4-BE49-F238E27FC236}">
                <a16:creationId xmlns:a16="http://schemas.microsoft.com/office/drawing/2014/main" id="{D6E43723-434F-6191-A4BC-ACFE3DDE5E0C}"/>
              </a:ext>
            </a:extLst>
          </p:cNvPr>
          <p:cNvPicPr preferRelativeResize="0"/>
          <p:nvPr/>
        </p:nvPicPr>
        <p:blipFill rotWithShape="1">
          <a:blip r:embed="rId4">
            <a:alphaModFix/>
          </a:blip>
          <a:srcRect/>
          <a:stretch/>
        </p:blipFill>
        <p:spPr>
          <a:xfrm>
            <a:off x="7836362" y="53759"/>
            <a:ext cx="1232526" cy="611875"/>
          </a:xfrm>
          <a:prstGeom prst="rect">
            <a:avLst/>
          </a:prstGeom>
          <a:noFill/>
          <a:ln>
            <a:noFill/>
          </a:ln>
        </p:spPr>
      </p:pic>
    </p:spTree>
    <p:extLst>
      <p:ext uri="{BB962C8B-B14F-4D97-AF65-F5344CB8AC3E}">
        <p14:creationId xmlns:p14="http://schemas.microsoft.com/office/powerpoint/2010/main" val="1621752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9"/>
          <p:cNvSpPr txBox="1"/>
          <p:nvPr/>
        </p:nvSpPr>
        <p:spPr>
          <a:xfrm>
            <a:off x="429864" y="802055"/>
            <a:ext cx="8121939" cy="3539390"/>
          </a:xfrm>
          <a:prstGeom prst="rect">
            <a:avLst/>
          </a:prstGeom>
          <a:noFill/>
          <a:ln>
            <a:noFill/>
          </a:ln>
        </p:spPr>
        <p:txBody>
          <a:bodyPr spcFirstLastPara="1" wrap="square" lIns="91425" tIns="45700" rIns="91425" bIns="45700" anchor="t" anchorCtr="0">
            <a:spAutoFit/>
          </a:bodyPr>
          <a:lstStyle/>
          <a:p>
            <a:pPr marL="285750" indent="-285750">
              <a:buFont typeface="Wingdings" panose="05000000000000000000" pitchFamily="2" charset="2"/>
              <a:buChar char="Ø"/>
            </a:pPr>
            <a:r>
              <a:rPr lang="en-US" dirty="0">
                <a:latin typeface="Calibri" pitchFamily="34" charset="0"/>
                <a:cs typeface="Calibri" pitchFamily="34" charset="0"/>
              </a:rPr>
              <a:t>A mixture containing two enantiomers in equal proportions will have zero optical rotation, as the rotation due to one isomer will be cancelled by the rotation due to the other isomer.</a:t>
            </a:r>
          </a:p>
          <a:p>
            <a:pPr marL="285750" indent="-285750">
              <a:buFont typeface="Wingdings" panose="05000000000000000000" pitchFamily="2" charset="2"/>
              <a:buChar char="Ø"/>
            </a:pPr>
            <a:r>
              <a:rPr lang="en-US" dirty="0">
                <a:latin typeface="Calibri" pitchFamily="34" charset="0"/>
                <a:cs typeface="Calibri" pitchFamily="34" charset="0"/>
              </a:rPr>
              <a:t> Such a mixture is known as a </a:t>
            </a:r>
            <a:r>
              <a:rPr lang="en-US" b="1" dirty="0">
                <a:latin typeface="Calibri" pitchFamily="34" charset="0"/>
                <a:cs typeface="Calibri" pitchFamily="34" charset="0"/>
              </a:rPr>
              <a:t>racemic mixture</a:t>
            </a:r>
            <a:r>
              <a:rPr lang="en-US" dirty="0">
                <a:latin typeface="Calibri" pitchFamily="34" charset="0"/>
                <a:cs typeface="Calibri" pitchFamily="34" charset="0"/>
              </a:rPr>
              <a:t> or </a:t>
            </a:r>
            <a:r>
              <a:rPr lang="en-US" b="1" dirty="0">
                <a:latin typeface="Calibri" pitchFamily="34" charset="0"/>
                <a:cs typeface="Calibri" pitchFamily="34" charset="0"/>
              </a:rPr>
              <a:t>racemic modification</a:t>
            </a:r>
            <a:r>
              <a:rPr lang="en-US" dirty="0">
                <a:latin typeface="Calibri" pitchFamily="34" charset="0"/>
                <a:cs typeface="Calibri" pitchFamily="34" charset="0"/>
              </a:rPr>
              <a:t>. </a:t>
            </a:r>
          </a:p>
          <a:p>
            <a:pPr marL="285750" indent="-285750">
              <a:buFont typeface="Wingdings" panose="05000000000000000000" pitchFamily="2" charset="2"/>
              <a:buChar char="Ø"/>
            </a:pPr>
            <a:r>
              <a:rPr lang="en-US" dirty="0">
                <a:latin typeface="Calibri" pitchFamily="34" charset="0"/>
                <a:cs typeface="Calibri" pitchFamily="34" charset="0"/>
              </a:rPr>
              <a:t>A racemic mixture is represented by prefixing dl or (±) before the name, for example (±) butan-2-ol. </a:t>
            </a:r>
          </a:p>
          <a:p>
            <a:pPr marL="285750" indent="-285750">
              <a:buFont typeface="Wingdings" panose="05000000000000000000" pitchFamily="2" charset="2"/>
              <a:buChar char="Ø"/>
            </a:pPr>
            <a:r>
              <a:rPr lang="en-US" dirty="0">
                <a:latin typeface="Calibri" pitchFamily="34" charset="0"/>
                <a:cs typeface="Calibri" pitchFamily="34" charset="0"/>
              </a:rPr>
              <a:t>The process of conversion of enantiomer into a racemic mixture is known as </a:t>
            </a:r>
            <a:r>
              <a:rPr lang="en-US" b="1" dirty="0">
                <a:latin typeface="Calibri" pitchFamily="34" charset="0"/>
                <a:cs typeface="Calibri" pitchFamily="34" charset="0"/>
              </a:rPr>
              <a:t>racemization.</a:t>
            </a:r>
          </a:p>
          <a:p>
            <a:pPr marL="285750" indent="-285750">
              <a:buFont typeface="Wingdings" panose="05000000000000000000" pitchFamily="2" charset="2"/>
              <a:buChar char="Ø"/>
            </a:pPr>
            <a:r>
              <a:rPr lang="en-US" b="1" u="sng" dirty="0">
                <a:latin typeface="Calibri" pitchFamily="34" charset="0"/>
                <a:cs typeface="Calibri" pitchFamily="34" charset="0"/>
              </a:rPr>
              <a:t>Retention:</a:t>
            </a:r>
            <a:r>
              <a:rPr lang="en-US" b="1" dirty="0">
                <a:latin typeface="Calibri" pitchFamily="34" charset="0"/>
                <a:cs typeface="Calibri" pitchFamily="34" charset="0"/>
              </a:rPr>
              <a:t> </a:t>
            </a:r>
            <a:r>
              <a:rPr lang="en-US" dirty="0">
                <a:latin typeface="Calibri" pitchFamily="34" charset="0"/>
                <a:cs typeface="Calibri" pitchFamily="34" charset="0"/>
              </a:rPr>
              <a:t>Retention of configuration is the preservation of the integrity of the spatial arrangement of bonds to an asymmetric center during a chemical reaction or transformation.</a:t>
            </a:r>
            <a:endParaRPr lang="en-US" dirty="0">
              <a:solidFill>
                <a:schemeClr val="tx1"/>
              </a:solidFill>
              <a:latin typeface="Calibri" pitchFamily="34" charset="0"/>
              <a:cs typeface="Calibri" pitchFamily="34" charset="0"/>
            </a:endParaRPr>
          </a:p>
          <a:p>
            <a:pPr marL="285750" indent="-285750">
              <a:buFont typeface="Wingdings" panose="05000000000000000000" pitchFamily="2" charset="2"/>
              <a:buChar char="Ø"/>
            </a:pPr>
            <a:endParaRPr lang="en-IN" dirty="0">
              <a:latin typeface="Calibri" pitchFamily="34" charset="0"/>
              <a:cs typeface="Calibri" pitchFamily="34" charset="0"/>
            </a:endParaRPr>
          </a:p>
          <a:p>
            <a:pPr marL="285750" indent="-285750">
              <a:buFont typeface="Wingdings" panose="05000000000000000000" pitchFamily="2" charset="2"/>
              <a:buChar char="Ø"/>
            </a:pPr>
            <a:endParaRPr lang="en-IN" dirty="0">
              <a:latin typeface="Calibri" pitchFamily="34" charset="0"/>
              <a:cs typeface="Calibri" pitchFamily="34" charset="0"/>
            </a:endParaRPr>
          </a:p>
          <a:p>
            <a:pPr marL="285750" indent="-285750">
              <a:buFont typeface="Wingdings" panose="05000000000000000000" pitchFamily="2" charset="2"/>
              <a:buChar char="Ø"/>
            </a:pPr>
            <a:endParaRPr lang="en-IN" dirty="0">
              <a:latin typeface="Calibri" pitchFamily="34" charset="0"/>
              <a:cs typeface="Calibri" pitchFamily="34" charset="0"/>
            </a:endParaRPr>
          </a:p>
          <a:p>
            <a:pPr marL="285750" indent="-285750">
              <a:buFont typeface="Wingdings" panose="05000000000000000000" pitchFamily="2" charset="2"/>
              <a:buChar char="Ø"/>
            </a:pPr>
            <a:endParaRPr lang="en-IN" dirty="0">
              <a:latin typeface="Calibri" pitchFamily="34" charset="0"/>
              <a:cs typeface="Calibri" pitchFamily="34" charset="0"/>
            </a:endParaRPr>
          </a:p>
          <a:p>
            <a:pPr marL="285750" indent="-285750">
              <a:buFont typeface="Wingdings" panose="05000000000000000000" pitchFamily="2" charset="2"/>
              <a:buChar char="Ø"/>
            </a:pPr>
            <a:endParaRPr lang="en-IN" dirty="0">
              <a:latin typeface="Calibri" pitchFamily="34" charset="0"/>
              <a:cs typeface="Calibri" pitchFamily="34" charset="0"/>
            </a:endParaRPr>
          </a:p>
          <a:p>
            <a:pPr marL="285750" indent="-285750">
              <a:buFont typeface="Wingdings" panose="05000000000000000000" pitchFamily="2" charset="2"/>
              <a:buChar char="Ø"/>
            </a:pPr>
            <a:endParaRPr lang="en-IN" dirty="0">
              <a:latin typeface="Calibri" pitchFamily="34" charset="0"/>
              <a:cs typeface="Calibri" pitchFamily="34" charset="0"/>
            </a:endParaRPr>
          </a:p>
          <a:p>
            <a:pPr marL="285750" indent="-285750">
              <a:buFont typeface="Wingdings" panose="05000000000000000000" pitchFamily="2" charset="2"/>
              <a:buChar char="Ø"/>
            </a:pPr>
            <a:endParaRPr lang="en-IN" dirty="0">
              <a:latin typeface="Calibri" pitchFamily="34" charset="0"/>
              <a:cs typeface="Calibri" pitchFamily="34" charset="0"/>
            </a:endParaRPr>
          </a:p>
          <a:p>
            <a:pPr marL="285750" indent="-285750">
              <a:buFont typeface="Wingdings" panose="05000000000000000000" pitchFamily="2" charset="2"/>
              <a:buChar char="Ø"/>
            </a:pPr>
            <a:r>
              <a:rPr lang="en-US" b="1" dirty="0">
                <a:solidFill>
                  <a:schemeClr val="tx1"/>
                </a:solidFill>
              </a:rPr>
              <a:t>Walden inversion</a:t>
            </a:r>
            <a:r>
              <a:rPr lang="en-US" dirty="0">
                <a:solidFill>
                  <a:schemeClr val="tx1"/>
                </a:solidFill>
              </a:rPr>
              <a:t> is the inversion of a chiral center in a molecule in a chemical reaction</a:t>
            </a:r>
          </a:p>
          <a:p>
            <a:pPr marL="285750" indent="-285750">
              <a:buFont typeface="Wingdings" panose="05000000000000000000" pitchFamily="2" charset="2"/>
              <a:buChar char="Ø"/>
            </a:pPr>
            <a:endParaRPr lang="en-IN" dirty="0">
              <a:latin typeface="Calibri" pitchFamily="34" charset="0"/>
              <a:cs typeface="Calibri" pitchFamily="34" charset="0"/>
            </a:endParaRPr>
          </a:p>
        </p:txBody>
      </p:sp>
      <p:pic>
        <p:nvPicPr>
          <p:cNvPr id="5" name="Picture 2"/>
          <p:cNvPicPr>
            <a:picLocks noChangeAspect="1" noChangeArrowheads="1"/>
          </p:cNvPicPr>
          <p:nvPr/>
        </p:nvPicPr>
        <p:blipFill>
          <a:blip r:embed="rId3"/>
          <a:srcRect/>
          <a:stretch>
            <a:fillRect/>
          </a:stretch>
        </p:blipFill>
        <p:spPr bwMode="auto">
          <a:xfrm>
            <a:off x="1690738" y="2468392"/>
            <a:ext cx="3219450" cy="1038225"/>
          </a:xfrm>
          <a:prstGeom prst="rect">
            <a:avLst/>
          </a:prstGeom>
          <a:noFill/>
          <a:ln w="9525">
            <a:noFill/>
            <a:miter lim="800000"/>
            <a:headEnd/>
            <a:tailEnd/>
          </a:ln>
        </p:spPr>
      </p:pic>
      <p:pic>
        <p:nvPicPr>
          <p:cNvPr id="6" name="Google Shape;63;p14">
            <a:extLst>
              <a:ext uri="{FF2B5EF4-FFF2-40B4-BE49-F238E27FC236}">
                <a16:creationId xmlns:a16="http://schemas.microsoft.com/office/drawing/2014/main" id="{D6E43723-434F-6191-A4BC-ACFE3DDE5E0C}"/>
              </a:ext>
            </a:extLst>
          </p:cNvPr>
          <p:cNvPicPr preferRelativeResize="0"/>
          <p:nvPr/>
        </p:nvPicPr>
        <p:blipFill rotWithShape="1">
          <a:blip r:embed="rId4">
            <a:alphaModFix/>
          </a:blip>
          <a:srcRect/>
          <a:stretch/>
        </p:blipFill>
        <p:spPr>
          <a:xfrm>
            <a:off x="7791756" y="102475"/>
            <a:ext cx="1232526" cy="61187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9"/>
          <p:cNvSpPr txBox="1"/>
          <p:nvPr/>
        </p:nvSpPr>
        <p:spPr>
          <a:xfrm>
            <a:off x="377825" y="328612"/>
            <a:ext cx="8121939" cy="3647112"/>
          </a:xfrm>
          <a:prstGeom prst="rect">
            <a:avLst/>
          </a:prstGeom>
          <a:noFill/>
          <a:ln>
            <a:noFill/>
          </a:ln>
        </p:spPr>
        <p:txBody>
          <a:bodyPr spcFirstLastPara="1" wrap="square" lIns="91425" tIns="45700" rIns="91425" bIns="45700" anchor="t" anchorCtr="0">
            <a:spAutoFit/>
          </a:bodyPr>
          <a:lstStyle/>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dirty="0"/>
          </a:p>
        </p:txBody>
      </p:sp>
      <p:pic>
        <p:nvPicPr>
          <p:cNvPr id="4" name="Picture 1"/>
          <p:cNvPicPr>
            <a:picLocks noChangeAspect="1" noChangeArrowheads="1"/>
          </p:cNvPicPr>
          <p:nvPr/>
        </p:nvPicPr>
        <p:blipFill>
          <a:blip r:embed="rId3"/>
          <a:srcRect/>
          <a:stretch>
            <a:fillRect/>
          </a:stretch>
        </p:blipFill>
        <p:spPr bwMode="auto">
          <a:xfrm>
            <a:off x="1184988" y="811764"/>
            <a:ext cx="5334000" cy="2066925"/>
          </a:xfrm>
          <a:prstGeom prst="rect">
            <a:avLst/>
          </a:prstGeom>
          <a:noFill/>
          <a:ln w="9525">
            <a:noFill/>
            <a:miter lim="800000"/>
            <a:headEnd/>
            <a:tailEnd/>
          </a:ln>
        </p:spPr>
      </p:pic>
      <p:sp>
        <p:nvSpPr>
          <p:cNvPr id="2" name="Rectangle 1"/>
          <p:cNvSpPr/>
          <p:nvPr/>
        </p:nvSpPr>
        <p:spPr>
          <a:xfrm>
            <a:off x="876299" y="3200281"/>
            <a:ext cx="6677025" cy="1169551"/>
          </a:xfrm>
          <a:prstGeom prst="rect">
            <a:avLst/>
          </a:prstGeom>
        </p:spPr>
        <p:txBody>
          <a:bodyPr wrap="square">
            <a:spAutoFit/>
          </a:bodyPr>
          <a:lstStyle/>
          <a:p>
            <a:pPr marL="285750" indent="-285750">
              <a:buFont typeface="Wingdings" panose="05000000000000000000" pitchFamily="2" charset="2"/>
              <a:buChar char="Ø"/>
            </a:pPr>
            <a:r>
              <a:rPr lang="en-US" dirty="0">
                <a:latin typeface="Calibri" pitchFamily="34" charset="0"/>
                <a:cs typeface="Calibri" pitchFamily="34" charset="0"/>
              </a:rPr>
              <a:t>If (A) is the only compound obtained, the process is called retention of configuration.</a:t>
            </a:r>
          </a:p>
          <a:p>
            <a:pPr marL="285750" indent="-285750">
              <a:buFont typeface="Wingdings" panose="05000000000000000000" pitchFamily="2" charset="2"/>
              <a:buChar char="Ø"/>
            </a:pPr>
            <a:r>
              <a:rPr lang="en-US" dirty="0">
                <a:latin typeface="Calibri" pitchFamily="34" charset="0"/>
                <a:cs typeface="Calibri" pitchFamily="34" charset="0"/>
              </a:rPr>
              <a:t> If (B) is the only compound obtained, the process is called inversion of configuration.</a:t>
            </a:r>
          </a:p>
          <a:p>
            <a:pPr marL="285750" indent="-285750">
              <a:buFont typeface="Wingdings" panose="05000000000000000000" pitchFamily="2" charset="2"/>
              <a:buChar char="Ø"/>
            </a:pPr>
            <a:r>
              <a:rPr lang="en-US" dirty="0">
                <a:latin typeface="Calibri" pitchFamily="34" charset="0"/>
                <a:cs typeface="Calibri" pitchFamily="34" charset="0"/>
              </a:rPr>
              <a:t> If a 50:50 mixture of the above two is obtained then the process is called racemization and the product is optically inactive, as one isomer will rotate light in the direction opposite to another. </a:t>
            </a:r>
            <a:endParaRPr lang="en-IN" dirty="0">
              <a:latin typeface="Calibri" pitchFamily="34" charset="0"/>
              <a:cs typeface="Calibri" pitchFamily="34" charset="0"/>
            </a:endParaRPr>
          </a:p>
        </p:txBody>
      </p:sp>
      <p:pic>
        <p:nvPicPr>
          <p:cNvPr id="6" name="Google Shape;63;p14">
            <a:extLst>
              <a:ext uri="{FF2B5EF4-FFF2-40B4-BE49-F238E27FC236}">
                <a16:creationId xmlns:a16="http://schemas.microsoft.com/office/drawing/2014/main" id="{D6E43723-434F-6191-A4BC-ACFE3DDE5E0C}"/>
              </a:ext>
            </a:extLst>
          </p:cNvPr>
          <p:cNvPicPr preferRelativeResize="0"/>
          <p:nvPr/>
        </p:nvPicPr>
        <p:blipFill rotWithShape="1">
          <a:blip r:embed="rId4">
            <a:alphaModFix/>
          </a:blip>
          <a:srcRect/>
          <a:stretch/>
        </p:blipFill>
        <p:spPr>
          <a:xfrm>
            <a:off x="7883501" y="22674"/>
            <a:ext cx="1232526" cy="611875"/>
          </a:xfrm>
          <a:prstGeom prst="rect">
            <a:avLst/>
          </a:prstGeom>
          <a:noFill/>
          <a:ln>
            <a:noFill/>
          </a:ln>
        </p:spPr>
      </p:pic>
    </p:spTree>
    <p:extLst>
      <p:ext uri="{BB962C8B-B14F-4D97-AF65-F5344CB8AC3E}">
        <p14:creationId xmlns:p14="http://schemas.microsoft.com/office/powerpoint/2010/main" val="25655236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62176" y="2190750"/>
            <a:ext cx="4686300" cy="307777"/>
          </a:xfrm>
          <a:prstGeom prst="rect">
            <a:avLst/>
          </a:prstGeom>
        </p:spPr>
        <p:txBody>
          <a:bodyPr wrap="square">
            <a:spAutoFit/>
          </a:bodyPr>
          <a:lstStyle/>
          <a:p>
            <a:r>
              <a:rPr lang="en-US" dirty="0"/>
              <a:t>https://</a:t>
            </a:r>
            <a:r>
              <a:rPr lang="en-US" dirty="0">
                <a:hlinkClick r:id="rId2"/>
              </a:rPr>
              <a:t>www.youtube.com/watch?v=dU3_d_xMGfI</a:t>
            </a:r>
            <a:endParaRPr lang="en-US" dirty="0"/>
          </a:p>
        </p:txBody>
      </p:sp>
      <p:sp>
        <p:nvSpPr>
          <p:cNvPr id="3" name="Rectangle 2"/>
          <p:cNvSpPr/>
          <p:nvPr/>
        </p:nvSpPr>
        <p:spPr>
          <a:xfrm>
            <a:off x="2457772" y="703362"/>
            <a:ext cx="3676006" cy="307777"/>
          </a:xfrm>
          <a:prstGeom prst="rect">
            <a:avLst/>
          </a:prstGeom>
        </p:spPr>
        <p:txBody>
          <a:bodyPr wrap="none">
            <a:spAutoFit/>
          </a:bodyPr>
          <a:lstStyle/>
          <a:p>
            <a:r>
              <a:rPr lang="en-US" b="1" u="sng" dirty="0" err="1">
                <a:solidFill>
                  <a:srgbClr val="FF0000"/>
                </a:solidFill>
              </a:rPr>
              <a:t>Stereochemical</a:t>
            </a:r>
            <a:r>
              <a:rPr lang="en-US" b="1" u="sng" dirty="0">
                <a:solidFill>
                  <a:srgbClr val="FF0000"/>
                </a:solidFill>
              </a:rPr>
              <a:t> Aspects of SN2 Reaction</a:t>
            </a:r>
            <a:endParaRPr lang="en-US" dirty="0"/>
          </a:p>
        </p:txBody>
      </p:sp>
    </p:spTree>
    <p:extLst>
      <p:ext uri="{BB962C8B-B14F-4D97-AF65-F5344CB8AC3E}">
        <p14:creationId xmlns:p14="http://schemas.microsoft.com/office/powerpoint/2010/main" val="39433928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9"/>
          <p:cNvSpPr txBox="1"/>
          <p:nvPr/>
        </p:nvSpPr>
        <p:spPr>
          <a:xfrm>
            <a:off x="425450" y="642937"/>
            <a:ext cx="8121939" cy="2354450"/>
          </a:xfrm>
          <a:prstGeom prst="rect">
            <a:avLst/>
          </a:prstGeom>
          <a:noFill/>
          <a:ln>
            <a:noFill/>
          </a:ln>
        </p:spPr>
        <p:txBody>
          <a:bodyPr spcFirstLastPara="1" wrap="square" lIns="91425" tIns="45700" rIns="91425" bIns="45700" anchor="t" anchorCtr="0">
            <a:spAutoFit/>
          </a:bodyPr>
          <a:lstStyle/>
          <a:p>
            <a:pPr marL="742950" lvl="1" indent="-285750">
              <a:lnSpc>
                <a:spcPct val="150000"/>
              </a:lnSpc>
              <a:buSzPts val="1400"/>
              <a:buFont typeface="Wingdings" panose="05000000000000000000" pitchFamily="2" charset="2"/>
              <a:buChar char="Ø"/>
            </a:pPr>
            <a:r>
              <a:rPr lang="en-US" dirty="0">
                <a:latin typeface="Calibri" pitchFamily="34" charset="0"/>
                <a:cs typeface="Calibri" pitchFamily="34" charset="0"/>
              </a:rPr>
              <a:t>In the case of optically active alkyl halides, the product formed as a result of the SN2 mechanism has an inverted configuration as compared to the reactant. </a:t>
            </a:r>
          </a:p>
          <a:p>
            <a:pPr marL="742950" lvl="1" indent="-285750">
              <a:lnSpc>
                <a:spcPct val="150000"/>
              </a:lnSpc>
              <a:buSzPts val="1400"/>
              <a:buFont typeface="Wingdings" panose="05000000000000000000" pitchFamily="2" charset="2"/>
              <a:buChar char="Ø"/>
            </a:pPr>
            <a:r>
              <a:rPr lang="en-US" dirty="0">
                <a:latin typeface="Calibri" pitchFamily="34" charset="0"/>
                <a:cs typeface="Calibri" pitchFamily="34" charset="0"/>
              </a:rPr>
              <a:t>This is because the nucleophile attaches itself to the side opposite to the one where the halogen atom is present</a:t>
            </a:r>
          </a:p>
          <a:p>
            <a:pPr marL="742950" lvl="1" indent="-285750">
              <a:lnSpc>
                <a:spcPct val="150000"/>
              </a:lnSpc>
              <a:buSzPts val="1400"/>
              <a:buFont typeface="Wingdings" panose="05000000000000000000" pitchFamily="2" charset="2"/>
              <a:buChar char="Ø"/>
            </a:pPr>
            <a:r>
              <a:rPr lang="en-US" dirty="0">
                <a:latin typeface="Calibri" pitchFamily="34" charset="0"/>
                <a:cs typeface="Calibri" pitchFamily="34" charset="0"/>
              </a:rPr>
              <a:t>SN2 reactions of optically active halides are accompanied by inversion of configuration.</a:t>
            </a:r>
          </a:p>
          <a:p>
            <a:pPr marL="742950" lvl="1" indent="-285750">
              <a:lnSpc>
                <a:spcPct val="150000"/>
              </a:lnSpc>
              <a:buSzPts val="1400"/>
              <a:buFont typeface="Wingdings" panose="05000000000000000000" pitchFamily="2" charset="2"/>
              <a:buChar char="Ø"/>
            </a:pPr>
            <a:endParaRPr lang="en-US" dirty="0">
              <a:latin typeface="Calibri" pitchFamily="34" charset="0"/>
              <a:cs typeface="Calibri" pitchFamily="34" charset="0"/>
            </a:endParaRPr>
          </a:p>
          <a:p>
            <a:pPr marL="742950" lvl="1" indent="-285750">
              <a:lnSpc>
                <a:spcPct val="150000"/>
              </a:lnSpc>
              <a:buSzPts val="1400"/>
              <a:buFont typeface="Wingdings" panose="05000000000000000000" pitchFamily="2" charset="2"/>
              <a:buChar char="Ø"/>
            </a:pPr>
            <a:endParaRPr lang="en-US" dirty="0">
              <a:latin typeface="Calibri" pitchFamily="34" charset="0"/>
              <a:cs typeface="Calibri" pitchFamily="34" charset="0"/>
            </a:endParaRPr>
          </a:p>
        </p:txBody>
      </p:sp>
      <p:pic>
        <p:nvPicPr>
          <p:cNvPr id="4" name="Picture 2"/>
          <p:cNvPicPr>
            <a:picLocks noChangeAspect="1" noChangeArrowheads="1"/>
          </p:cNvPicPr>
          <p:nvPr/>
        </p:nvPicPr>
        <p:blipFill>
          <a:blip r:embed="rId3"/>
          <a:srcRect/>
          <a:stretch>
            <a:fillRect/>
          </a:stretch>
        </p:blipFill>
        <p:spPr bwMode="auto">
          <a:xfrm>
            <a:off x="1062912" y="2321573"/>
            <a:ext cx="5736680" cy="1250302"/>
          </a:xfrm>
          <a:prstGeom prst="rect">
            <a:avLst/>
          </a:prstGeom>
          <a:noFill/>
          <a:ln w="9525">
            <a:noFill/>
            <a:miter lim="800000"/>
            <a:headEnd/>
            <a:tailEnd/>
          </a:ln>
        </p:spPr>
      </p:pic>
      <p:sp>
        <p:nvSpPr>
          <p:cNvPr id="2" name="Rectangle 1"/>
          <p:cNvSpPr/>
          <p:nvPr/>
        </p:nvSpPr>
        <p:spPr>
          <a:xfrm>
            <a:off x="2337675" y="236637"/>
            <a:ext cx="3725700" cy="307777"/>
          </a:xfrm>
          <a:prstGeom prst="rect">
            <a:avLst/>
          </a:prstGeom>
        </p:spPr>
        <p:txBody>
          <a:bodyPr wrap="none">
            <a:spAutoFit/>
          </a:bodyPr>
          <a:lstStyle/>
          <a:p>
            <a:r>
              <a:rPr lang="en-US" b="1" u="sng" dirty="0" err="1">
                <a:solidFill>
                  <a:srgbClr val="FF0000"/>
                </a:solidFill>
              </a:rPr>
              <a:t>Stereochemical</a:t>
            </a:r>
            <a:r>
              <a:rPr lang="en-US" b="1" u="sng" dirty="0">
                <a:solidFill>
                  <a:srgbClr val="FF0000"/>
                </a:solidFill>
              </a:rPr>
              <a:t> Aspects of SN2 Reaction </a:t>
            </a:r>
            <a:endParaRPr lang="en-US" dirty="0"/>
          </a:p>
        </p:txBody>
      </p:sp>
      <p:pic>
        <p:nvPicPr>
          <p:cNvPr id="6" name="Google Shape;63;p14">
            <a:extLst>
              <a:ext uri="{FF2B5EF4-FFF2-40B4-BE49-F238E27FC236}">
                <a16:creationId xmlns:a16="http://schemas.microsoft.com/office/drawing/2014/main" id="{D6E43723-434F-6191-A4BC-ACFE3DDE5E0C}"/>
              </a:ext>
            </a:extLst>
          </p:cNvPr>
          <p:cNvPicPr preferRelativeResize="0"/>
          <p:nvPr/>
        </p:nvPicPr>
        <p:blipFill rotWithShape="1">
          <a:blip r:embed="rId4">
            <a:alphaModFix/>
          </a:blip>
          <a:srcRect/>
          <a:stretch/>
        </p:blipFill>
        <p:spPr>
          <a:xfrm>
            <a:off x="7843796" y="68449"/>
            <a:ext cx="1232526" cy="611875"/>
          </a:xfrm>
          <a:prstGeom prst="rect">
            <a:avLst/>
          </a:prstGeom>
          <a:noFill/>
          <a:ln>
            <a:noFill/>
          </a:ln>
        </p:spPr>
      </p:pic>
    </p:spTree>
    <p:extLst>
      <p:ext uri="{BB962C8B-B14F-4D97-AF65-F5344CB8AC3E}">
        <p14:creationId xmlns:p14="http://schemas.microsoft.com/office/powerpoint/2010/main" val="13115149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9"/>
          <p:cNvSpPr txBox="1"/>
          <p:nvPr/>
        </p:nvSpPr>
        <p:spPr>
          <a:xfrm>
            <a:off x="377825" y="328612"/>
            <a:ext cx="8121939" cy="3754834"/>
          </a:xfrm>
          <a:prstGeom prst="rect">
            <a:avLst/>
          </a:prstGeom>
          <a:noFill/>
          <a:ln>
            <a:noFill/>
          </a:ln>
        </p:spPr>
        <p:txBody>
          <a:bodyPr spcFirstLastPara="1" wrap="square" lIns="91425" tIns="45700" rIns="91425" bIns="45700" anchor="t" anchorCtr="0">
            <a:spAutoFit/>
          </a:bodyPr>
          <a:lstStyle/>
          <a:p>
            <a:pPr marL="285750" lvl="0" indent="-285750" fontAlgn="base">
              <a:spcBef>
                <a:spcPct val="0"/>
              </a:spcBef>
              <a:spcAft>
                <a:spcPct val="0"/>
              </a:spcAft>
              <a:buClrTx/>
              <a:buFont typeface="Wingdings" panose="05000000000000000000" pitchFamily="2" charset="2"/>
              <a:buChar char="Ø"/>
              <a:tabLst>
                <a:tab pos="257175" algn="l"/>
                <a:tab pos="457200" algn="l"/>
                <a:tab pos="2260600" algn="l"/>
                <a:tab pos="4114800" algn="l"/>
              </a:tabLst>
            </a:pPr>
            <a:r>
              <a:rPr lang="en-IN" dirty="0">
                <a:latin typeface="Calibri" pitchFamily="34" charset="0"/>
                <a:cs typeface="Calibri" pitchFamily="34" charset="0"/>
              </a:rPr>
              <a:t>SN1 reactions are accompanied by racemization. </a:t>
            </a:r>
          </a:p>
          <a:p>
            <a:pPr marL="285750" lvl="0" indent="-285750" fontAlgn="base">
              <a:spcBef>
                <a:spcPct val="0"/>
              </a:spcBef>
              <a:spcAft>
                <a:spcPct val="0"/>
              </a:spcAft>
              <a:buClrTx/>
              <a:buFont typeface="Wingdings" panose="05000000000000000000" pitchFamily="2" charset="2"/>
              <a:buChar char="Ø"/>
              <a:tabLst>
                <a:tab pos="257175" algn="l"/>
                <a:tab pos="457200" algn="l"/>
                <a:tab pos="2260600" algn="l"/>
                <a:tab pos="4114800" algn="l"/>
              </a:tabLst>
            </a:pPr>
            <a:r>
              <a:rPr lang="en-IN" dirty="0">
                <a:latin typeface="Calibri" pitchFamily="34" charset="0"/>
                <a:cs typeface="Calibri" pitchFamily="34" charset="0"/>
              </a:rPr>
              <a:t>The carbocation formed in the slow step being sp2 hybridized is planar (achiral). </a:t>
            </a:r>
          </a:p>
          <a:p>
            <a:pPr marL="285750" lvl="0" indent="-285750" fontAlgn="base">
              <a:spcBef>
                <a:spcPct val="0"/>
              </a:spcBef>
              <a:spcAft>
                <a:spcPct val="0"/>
              </a:spcAft>
              <a:buClrTx/>
              <a:buFont typeface="Wingdings" panose="05000000000000000000" pitchFamily="2" charset="2"/>
              <a:buChar char="Ø"/>
              <a:tabLst>
                <a:tab pos="257175" algn="l"/>
                <a:tab pos="457200" algn="l"/>
                <a:tab pos="2260600" algn="l"/>
                <a:tab pos="4114800" algn="l"/>
              </a:tabLst>
            </a:pPr>
            <a:r>
              <a:rPr lang="en-IN" dirty="0">
                <a:latin typeface="Calibri" pitchFamily="34" charset="0"/>
                <a:cs typeface="Calibri" pitchFamily="34" charset="0"/>
              </a:rPr>
              <a:t>The attack of the nucleophile may be accomplished from either side resulting in a mixture of products, one having the same configuration (the –OH attaching on the same position as halide ion) and the other having opposite configuration (the –OH attaching on the side opposite to halide ion).</a:t>
            </a:r>
          </a:p>
          <a:p>
            <a:pPr marL="285750" lvl="0" indent="-285750" fontAlgn="base">
              <a:spcBef>
                <a:spcPct val="0"/>
              </a:spcBef>
              <a:spcAft>
                <a:spcPct val="0"/>
              </a:spcAft>
              <a:buClrTx/>
              <a:buFont typeface="Wingdings" panose="05000000000000000000" pitchFamily="2" charset="2"/>
              <a:buChar char="Ø"/>
              <a:tabLst>
                <a:tab pos="257175" algn="l"/>
                <a:tab pos="457200" algn="l"/>
                <a:tab pos="2260600" algn="l"/>
                <a:tab pos="4114800" algn="l"/>
              </a:tabLst>
            </a:pPr>
            <a:endParaRPr lang="en-IN" dirty="0">
              <a:solidFill>
                <a:schemeClr val="tx1"/>
              </a:solidFill>
              <a:latin typeface="Calibri" pitchFamily="34" charset="0"/>
              <a:cs typeface="Calibri" pitchFamily="34" charset="0"/>
            </a:endParaRPr>
          </a:p>
          <a:p>
            <a:pPr marL="285750" lvl="0" indent="-285750" fontAlgn="base">
              <a:spcBef>
                <a:spcPct val="0"/>
              </a:spcBef>
              <a:spcAft>
                <a:spcPct val="0"/>
              </a:spcAft>
              <a:buClrTx/>
              <a:buFont typeface="Wingdings" panose="05000000000000000000" pitchFamily="2" charset="2"/>
              <a:buChar char="Ø"/>
              <a:tabLst>
                <a:tab pos="257175" algn="l"/>
                <a:tab pos="457200" algn="l"/>
                <a:tab pos="2260600" algn="l"/>
                <a:tab pos="4114800" algn="l"/>
              </a:tabLst>
            </a:pPr>
            <a:endParaRPr lang="en-IN" dirty="0">
              <a:solidFill>
                <a:schemeClr val="tx1"/>
              </a:solidFill>
              <a:latin typeface="Calibri" pitchFamily="34" charset="0"/>
              <a:cs typeface="Calibri" pitchFamily="34" charset="0"/>
            </a:endParaRPr>
          </a:p>
          <a:p>
            <a:pPr marL="285750" lvl="0" indent="-285750" fontAlgn="base">
              <a:spcBef>
                <a:spcPct val="0"/>
              </a:spcBef>
              <a:spcAft>
                <a:spcPct val="0"/>
              </a:spcAft>
              <a:buClrTx/>
              <a:buFont typeface="Wingdings" panose="05000000000000000000" pitchFamily="2" charset="2"/>
              <a:buChar char="Ø"/>
              <a:tabLst>
                <a:tab pos="257175" algn="l"/>
                <a:tab pos="457200" algn="l"/>
                <a:tab pos="2260600" algn="l"/>
                <a:tab pos="4114800" algn="l"/>
              </a:tabLst>
            </a:pPr>
            <a:endParaRPr lang="en-IN" dirty="0">
              <a:solidFill>
                <a:schemeClr val="tx1"/>
              </a:solidFill>
              <a:latin typeface="Calibri" pitchFamily="34" charset="0"/>
              <a:cs typeface="Calibri" pitchFamily="34" charset="0"/>
            </a:endParaRPr>
          </a:p>
          <a:p>
            <a:pPr marL="285750" lvl="0" indent="-285750" fontAlgn="base">
              <a:spcBef>
                <a:spcPct val="0"/>
              </a:spcBef>
              <a:spcAft>
                <a:spcPct val="0"/>
              </a:spcAft>
              <a:buClrTx/>
              <a:buFont typeface="Wingdings" panose="05000000000000000000" pitchFamily="2" charset="2"/>
              <a:buChar char="Ø"/>
              <a:tabLst>
                <a:tab pos="257175" algn="l"/>
                <a:tab pos="457200" algn="l"/>
                <a:tab pos="2260600" algn="l"/>
                <a:tab pos="4114800" algn="l"/>
              </a:tabLst>
            </a:pPr>
            <a:endParaRPr lang="en-IN" dirty="0">
              <a:solidFill>
                <a:schemeClr val="tx1"/>
              </a:solidFill>
              <a:latin typeface="Calibri" pitchFamily="34" charset="0"/>
              <a:cs typeface="Calibri" pitchFamily="34" charset="0"/>
            </a:endParaRPr>
          </a:p>
          <a:p>
            <a:pPr marL="285750" lvl="0" indent="-285750" fontAlgn="base">
              <a:spcBef>
                <a:spcPct val="0"/>
              </a:spcBef>
              <a:spcAft>
                <a:spcPct val="0"/>
              </a:spcAft>
              <a:buClrTx/>
              <a:buFont typeface="Wingdings" panose="05000000000000000000" pitchFamily="2" charset="2"/>
              <a:buChar char="Ø"/>
              <a:tabLst>
                <a:tab pos="257175" algn="l"/>
                <a:tab pos="457200" algn="l"/>
                <a:tab pos="2260600" algn="l"/>
                <a:tab pos="4114800" algn="l"/>
              </a:tabLst>
            </a:pPr>
            <a:endParaRPr lang="en-IN" dirty="0">
              <a:solidFill>
                <a:schemeClr val="tx1"/>
              </a:solidFill>
              <a:latin typeface="Calibri" pitchFamily="34" charset="0"/>
              <a:cs typeface="Calibri" pitchFamily="34" charset="0"/>
            </a:endParaRPr>
          </a:p>
          <a:p>
            <a:pPr marL="285750" lvl="0" indent="-285750" fontAlgn="base">
              <a:spcBef>
                <a:spcPct val="0"/>
              </a:spcBef>
              <a:spcAft>
                <a:spcPct val="0"/>
              </a:spcAft>
              <a:buClrTx/>
              <a:buFont typeface="Wingdings" panose="05000000000000000000" pitchFamily="2" charset="2"/>
              <a:buChar char="Ø"/>
              <a:tabLst>
                <a:tab pos="257175" algn="l"/>
                <a:tab pos="457200" algn="l"/>
                <a:tab pos="2260600" algn="l"/>
                <a:tab pos="4114800" algn="l"/>
              </a:tabLst>
            </a:pPr>
            <a:endParaRPr lang="en-IN" dirty="0">
              <a:solidFill>
                <a:schemeClr val="tx1"/>
              </a:solidFill>
              <a:latin typeface="Calibri" pitchFamily="34" charset="0"/>
              <a:cs typeface="Calibri" pitchFamily="34" charset="0"/>
            </a:endParaRPr>
          </a:p>
          <a:p>
            <a:pPr marL="285750" lvl="0" indent="-285750" fontAlgn="base">
              <a:spcBef>
                <a:spcPct val="0"/>
              </a:spcBef>
              <a:spcAft>
                <a:spcPct val="0"/>
              </a:spcAft>
              <a:buClrTx/>
              <a:buFont typeface="Wingdings" panose="05000000000000000000" pitchFamily="2" charset="2"/>
              <a:buChar char="Ø"/>
              <a:tabLst>
                <a:tab pos="257175" algn="l"/>
                <a:tab pos="457200" algn="l"/>
                <a:tab pos="2260600" algn="l"/>
                <a:tab pos="4114800" algn="l"/>
              </a:tabLst>
            </a:pPr>
            <a:endParaRPr lang="en-IN" dirty="0">
              <a:solidFill>
                <a:schemeClr val="tx1"/>
              </a:solidFill>
              <a:latin typeface="Calibri" pitchFamily="34" charset="0"/>
              <a:cs typeface="Calibri" pitchFamily="34" charset="0"/>
            </a:endParaRPr>
          </a:p>
          <a:p>
            <a:pPr marL="285750" lvl="0" indent="-285750" fontAlgn="base">
              <a:spcBef>
                <a:spcPct val="0"/>
              </a:spcBef>
              <a:spcAft>
                <a:spcPct val="0"/>
              </a:spcAft>
              <a:buClrTx/>
              <a:buFont typeface="Wingdings" panose="05000000000000000000" pitchFamily="2" charset="2"/>
              <a:buChar char="Ø"/>
              <a:tabLst>
                <a:tab pos="257175" algn="l"/>
                <a:tab pos="457200" algn="l"/>
                <a:tab pos="2260600" algn="l"/>
                <a:tab pos="4114800" algn="l"/>
              </a:tabLst>
            </a:pPr>
            <a:endParaRPr lang="en-IN" dirty="0">
              <a:solidFill>
                <a:schemeClr val="tx1"/>
              </a:solidFill>
              <a:latin typeface="Calibri" pitchFamily="34" charset="0"/>
              <a:cs typeface="Calibri" pitchFamily="34" charset="0"/>
            </a:endParaRPr>
          </a:p>
          <a:p>
            <a:pPr marL="285750" lvl="0" indent="-285750" fontAlgn="base">
              <a:spcBef>
                <a:spcPct val="0"/>
              </a:spcBef>
              <a:spcAft>
                <a:spcPct val="0"/>
              </a:spcAft>
              <a:buClrTx/>
              <a:buFont typeface="Wingdings" panose="05000000000000000000" pitchFamily="2" charset="2"/>
              <a:buChar char="Ø"/>
              <a:tabLst>
                <a:tab pos="257175" algn="l"/>
                <a:tab pos="457200" algn="l"/>
                <a:tab pos="2260600" algn="l"/>
                <a:tab pos="4114800" algn="l"/>
              </a:tabLst>
            </a:pPr>
            <a:endParaRPr lang="en-IN" dirty="0">
              <a:solidFill>
                <a:schemeClr val="tx1"/>
              </a:solidFill>
              <a:latin typeface="Calibri" pitchFamily="34" charset="0"/>
              <a:cs typeface="Calibri" pitchFamily="34" charset="0"/>
            </a:endParaRPr>
          </a:p>
          <a:p>
            <a:pPr marL="285750" lvl="0" indent="-285750" fontAlgn="base">
              <a:spcBef>
                <a:spcPct val="0"/>
              </a:spcBef>
              <a:spcAft>
                <a:spcPct val="0"/>
              </a:spcAft>
              <a:buClrTx/>
              <a:buFont typeface="Wingdings" panose="05000000000000000000" pitchFamily="2" charset="2"/>
              <a:buChar char="Ø"/>
              <a:tabLst>
                <a:tab pos="257175" algn="l"/>
                <a:tab pos="457200" algn="l"/>
                <a:tab pos="2260600" algn="l"/>
                <a:tab pos="4114800" algn="l"/>
              </a:tabLst>
            </a:pPr>
            <a:endParaRPr lang="en-IN" dirty="0">
              <a:solidFill>
                <a:schemeClr val="tx1"/>
              </a:solidFill>
              <a:latin typeface="Calibri" pitchFamily="34" charset="0"/>
              <a:cs typeface="Calibri" pitchFamily="34" charset="0"/>
            </a:endParaRPr>
          </a:p>
          <a:p>
            <a:pPr marL="285750" lvl="0" indent="-285750" fontAlgn="base">
              <a:spcBef>
                <a:spcPct val="0"/>
              </a:spcBef>
              <a:spcAft>
                <a:spcPct val="0"/>
              </a:spcAft>
              <a:buClrTx/>
              <a:buFont typeface="Wingdings" panose="05000000000000000000" pitchFamily="2" charset="2"/>
              <a:buChar char="Ø"/>
              <a:tabLst>
                <a:tab pos="257175" algn="l"/>
                <a:tab pos="457200" algn="l"/>
                <a:tab pos="2260600" algn="l"/>
                <a:tab pos="4114800" algn="l"/>
              </a:tabLst>
            </a:pPr>
            <a:endParaRPr lang="en-IN" dirty="0">
              <a:solidFill>
                <a:schemeClr val="tx1"/>
              </a:solidFill>
              <a:latin typeface="Calibri" pitchFamily="34" charset="0"/>
              <a:cs typeface="Calibri" pitchFamily="34" charset="0"/>
            </a:endParaRPr>
          </a:p>
          <a:p>
            <a:pPr marL="285750" lvl="0" indent="-285750" fontAlgn="base">
              <a:spcBef>
                <a:spcPct val="0"/>
              </a:spcBef>
              <a:spcAft>
                <a:spcPct val="0"/>
              </a:spcAft>
              <a:buClrTx/>
              <a:buFont typeface="Wingdings" panose="05000000000000000000" pitchFamily="2" charset="2"/>
              <a:buChar char="Ø"/>
              <a:tabLst>
                <a:tab pos="257175" algn="l"/>
                <a:tab pos="457200" algn="l"/>
                <a:tab pos="2260600" algn="l"/>
                <a:tab pos="4114800" algn="l"/>
              </a:tabLst>
            </a:pPr>
            <a:endParaRPr lang="en-US" dirty="0">
              <a:solidFill>
                <a:schemeClr val="tx1"/>
              </a:solidFill>
              <a:latin typeface="Calibri" pitchFamily="34" charset="0"/>
              <a:cs typeface="Calibri" pitchFamily="34" charset="0"/>
            </a:endParaRPr>
          </a:p>
        </p:txBody>
      </p:sp>
      <p:pic>
        <p:nvPicPr>
          <p:cNvPr id="4" name="Picture 2"/>
          <p:cNvPicPr>
            <a:picLocks noChangeAspect="1" noChangeArrowheads="1"/>
          </p:cNvPicPr>
          <p:nvPr/>
        </p:nvPicPr>
        <p:blipFill>
          <a:blip r:embed="rId3"/>
          <a:srcRect/>
          <a:stretch>
            <a:fillRect/>
          </a:stretch>
        </p:blipFill>
        <p:spPr bwMode="auto">
          <a:xfrm>
            <a:off x="1455576" y="1828799"/>
            <a:ext cx="5943600" cy="2587301"/>
          </a:xfrm>
          <a:prstGeom prst="rect">
            <a:avLst/>
          </a:prstGeom>
          <a:noFill/>
          <a:ln w="9525">
            <a:noFill/>
            <a:miter lim="800000"/>
            <a:headEnd/>
            <a:tailEnd/>
          </a:ln>
        </p:spPr>
      </p:pic>
      <p:sp>
        <p:nvSpPr>
          <p:cNvPr id="5" name="Rectangle 4"/>
          <p:cNvSpPr/>
          <p:nvPr/>
        </p:nvSpPr>
        <p:spPr>
          <a:xfrm>
            <a:off x="2337675" y="112812"/>
            <a:ext cx="3725700" cy="307777"/>
          </a:xfrm>
          <a:prstGeom prst="rect">
            <a:avLst/>
          </a:prstGeom>
        </p:spPr>
        <p:txBody>
          <a:bodyPr wrap="none">
            <a:spAutoFit/>
          </a:bodyPr>
          <a:lstStyle/>
          <a:p>
            <a:r>
              <a:rPr lang="en-US" b="1" u="sng" dirty="0" err="1">
                <a:solidFill>
                  <a:srgbClr val="FF0000"/>
                </a:solidFill>
              </a:rPr>
              <a:t>Stereochemical</a:t>
            </a:r>
            <a:r>
              <a:rPr lang="en-US" b="1" u="sng" dirty="0">
                <a:solidFill>
                  <a:srgbClr val="FF0000"/>
                </a:solidFill>
              </a:rPr>
              <a:t> Aspects of SN1 Reaction </a:t>
            </a:r>
            <a:endParaRPr lang="en-US" dirty="0"/>
          </a:p>
        </p:txBody>
      </p:sp>
      <p:pic>
        <p:nvPicPr>
          <p:cNvPr id="6" name="Google Shape;63;p14">
            <a:extLst>
              <a:ext uri="{FF2B5EF4-FFF2-40B4-BE49-F238E27FC236}">
                <a16:creationId xmlns:a16="http://schemas.microsoft.com/office/drawing/2014/main" id="{D6E43723-434F-6191-A4BC-ACFE3DDE5E0C}"/>
              </a:ext>
            </a:extLst>
          </p:cNvPr>
          <p:cNvPicPr preferRelativeResize="0"/>
          <p:nvPr/>
        </p:nvPicPr>
        <p:blipFill rotWithShape="1">
          <a:blip r:embed="rId4">
            <a:alphaModFix/>
          </a:blip>
          <a:srcRect/>
          <a:stretch/>
        </p:blipFill>
        <p:spPr>
          <a:xfrm>
            <a:off x="7869169" y="22674"/>
            <a:ext cx="1232526" cy="611875"/>
          </a:xfrm>
          <a:prstGeom prst="rect">
            <a:avLst/>
          </a:prstGeom>
          <a:noFill/>
          <a:ln>
            <a:noFill/>
          </a:ln>
        </p:spPr>
      </p:pic>
    </p:spTree>
    <p:extLst>
      <p:ext uri="{BB962C8B-B14F-4D97-AF65-F5344CB8AC3E}">
        <p14:creationId xmlns:p14="http://schemas.microsoft.com/office/powerpoint/2010/main" val="279540100"/>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328</TotalTime>
  <Words>797</Words>
  <Application>Microsoft Office PowerPoint</Application>
  <PresentationFormat>On-screen Show (16:9)</PresentationFormat>
  <Paragraphs>99</Paragraphs>
  <Slides>14</Slides>
  <Notes>13</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14</vt:i4>
      </vt:variant>
    </vt:vector>
  </HeadingPairs>
  <TitlesOfParts>
    <vt:vector size="19" baseType="lpstr">
      <vt:lpstr>Arial</vt:lpstr>
      <vt:lpstr>Calibri</vt:lpstr>
      <vt:lpstr>Wingdings</vt:lpstr>
      <vt:lpstr>Simple Light</vt:lpstr>
      <vt:lpstr>1_Simple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SUKUMAR PANI</cp:lastModifiedBy>
  <cp:revision>28</cp:revision>
  <dcterms:modified xsi:type="dcterms:W3CDTF">2022-05-04T05:20:37Z</dcterms:modified>
</cp:coreProperties>
</file>