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6"/>
  </p:notesMasterIdLst>
  <p:sldIdLst>
    <p:sldId id="256" r:id="rId3"/>
    <p:sldId id="257" r:id="rId4"/>
    <p:sldId id="263" r:id="rId5"/>
    <p:sldId id="274" r:id="rId6"/>
    <p:sldId id="275" r:id="rId7"/>
    <p:sldId id="282" r:id="rId8"/>
    <p:sldId id="277" r:id="rId9"/>
    <p:sldId id="278" r:id="rId10"/>
    <p:sldId id="283" r:id="rId11"/>
    <p:sldId id="264" r:id="rId12"/>
    <p:sldId id="279" r:id="rId13"/>
    <p:sldId id="281" r:id="rId14"/>
    <p:sldId id="273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7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5xvaP6bIZ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mcVgE2WKB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222250" y="108065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CHEMISTRY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PROPERTIES OF HALOALKANES ,NUCLEOPHILIC SUBSTITUTION,MECHANISM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CHEMISTRY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 10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 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HALOALKANES AND HALOARENES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21494" y="5373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8" y="476248"/>
            <a:ext cx="4476751" cy="427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06920" y="265212"/>
            <a:ext cx="31967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Chemical Reactions of </a:t>
            </a:r>
            <a:r>
              <a:rPr lang="en-US" b="1" dirty="0" err="1">
                <a:solidFill>
                  <a:srgbClr val="FF0000"/>
                </a:solidFill>
              </a:rPr>
              <a:t>Haloalkanes</a:t>
            </a:r>
            <a:endParaRPr lang="en-US" dirty="0"/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32724" y="11316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371600" y="841713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Answer the following questions: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1. Why alkyl halides undergo Nucleophilic substitution reaction?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2. What are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ambident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nucleophiles? Give examples.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3.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Haloalkanes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react with KCN to form alkyl cyanides as main product while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AgCN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forms isocyanides as the chief product. Explain.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4. Explain the order of reactivity of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haloalkanes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towards nucleophilic substitution reaction.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IN" dirty="0"/>
              <a:t>5.In the following pairs of halogen compounds, which compound undergoes faster S</a:t>
            </a:r>
            <a:r>
              <a:rPr lang="en-IN" baseline="-25000" dirty="0"/>
              <a:t>N</a:t>
            </a:r>
            <a:r>
              <a:rPr lang="en-IN" dirty="0"/>
              <a:t>1 reaction?</a:t>
            </a:r>
            <a:br>
              <a:rPr lang="en-IN" b="1" dirty="0"/>
            </a:br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3381375"/>
            <a:ext cx="31813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21494" y="10444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589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58775" y="2138362"/>
            <a:ext cx="8121939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IN" dirty="0"/>
              <a:t>7.How will you bring about the following conversions?</a:t>
            </a:r>
            <a:br>
              <a:rPr lang="en-IN" b="1" dirty="0"/>
            </a:br>
            <a:r>
              <a:rPr lang="en-IN" dirty="0"/>
              <a:t>(I) Ethanol to but-l-</a:t>
            </a:r>
            <a:r>
              <a:rPr lang="en-IN" dirty="0" err="1"/>
              <a:t>yne</a:t>
            </a:r>
            <a:r>
              <a:rPr lang="en-IN" dirty="0"/>
              <a:t>.</a:t>
            </a:r>
            <a:br>
              <a:rPr lang="en-IN" b="1" dirty="0"/>
            </a:br>
            <a:r>
              <a:rPr lang="en-IN" dirty="0"/>
              <a:t>(ii) Ethane to </a:t>
            </a:r>
            <a:r>
              <a:rPr lang="en-IN" dirty="0" err="1"/>
              <a:t>bromoethene</a:t>
            </a:r>
            <a:r>
              <a:rPr lang="en-IN" dirty="0"/>
              <a:t>.</a:t>
            </a:r>
            <a:br>
              <a:rPr lang="en-IN" b="1" dirty="0"/>
            </a:br>
            <a:r>
              <a:rPr lang="en-IN" dirty="0"/>
              <a:t>(iii) Propene to 1-nitropropane.</a:t>
            </a:r>
            <a:endParaRPr lang="en-US" dirty="0"/>
          </a:p>
          <a:p>
            <a:r>
              <a:rPr lang="en-IN" dirty="0"/>
              <a:t>8.How will you bring about the following conversions?</a:t>
            </a:r>
            <a:br>
              <a:rPr lang="en-IN" b="1" dirty="0"/>
            </a:br>
            <a:r>
              <a:rPr lang="en-IN" dirty="0"/>
              <a:t>(iv) Toluene to benzyl alcohol.</a:t>
            </a:r>
            <a:br>
              <a:rPr lang="en-IN" b="1" dirty="0"/>
            </a:br>
            <a:r>
              <a:rPr lang="en-IN" dirty="0"/>
              <a:t>(v) Propene to </a:t>
            </a:r>
            <a:r>
              <a:rPr lang="en-IN" dirty="0" err="1"/>
              <a:t>propyne</a:t>
            </a:r>
            <a:r>
              <a:rPr lang="en-IN" dirty="0"/>
              <a:t>.</a:t>
            </a:r>
            <a:br>
              <a:rPr lang="en-IN" b="1" dirty="0"/>
            </a:br>
            <a:r>
              <a:rPr lang="en-IN" dirty="0"/>
              <a:t>(vi) Ethanol to ethyl fluoride.</a:t>
            </a:r>
            <a:endParaRPr lang="en-US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66700" y="245418"/>
            <a:ext cx="53559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6.In the following pairs of halogen compounds, which undergo SN2 reaction faster?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704850"/>
            <a:ext cx="43719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451" y="929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2932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7011" y="578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b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explore  the various   Chemical Reactions of </a:t>
            </a:r>
            <a:r>
              <a:rPr lang="en-US" dirty="0" err="1"/>
              <a:t>Haloalkanes</a:t>
            </a:r>
            <a:r>
              <a:rPr lang="en-US" dirty="0"/>
              <a:t> 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Students will </a:t>
            </a:r>
            <a:r>
              <a:rPr lang="en-US" dirty="0" err="1"/>
              <a:t>bea</a:t>
            </a:r>
            <a:r>
              <a:rPr lang="en-US" dirty="0"/>
              <a:t> able to understand the nature and Mechanism of  , Nucleophilic Substitution Reactions(SN1 and SN2)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They will </a:t>
            </a:r>
            <a:r>
              <a:rPr lang="en-US" dirty="0" err="1"/>
              <a:t>analyse</a:t>
            </a:r>
            <a:r>
              <a:rPr lang="en-US" dirty="0"/>
              <a:t> and interpret the reactions of </a:t>
            </a:r>
            <a:r>
              <a:rPr lang="en-US" dirty="0" err="1"/>
              <a:t>Haloalkanes</a:t>
            </a:r>
            <a:r>
              <a:rPr lang="en-US" dirty="0"/>
              <a:t> in terms of Mechanism of Nucleophilic substitutions.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They will Formulate mechanism and determine the major products</a:t>
            </a:r>
          </a:p>
          <a:p>
            <a:r>
              <a:rPr lang="en-US" dirty="0"/>
              <a:t> 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4322" y="4626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314325" y="779462"/>
            <a:ext cx="8613775" cy="106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US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nucleophilic substitution reaction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A stronger nucleophile can replace weaker nucleophiles in such types of reactions.</a:t>
            </a:r>
          </a:p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2102" y="1652394"/>
            <a:ext cx="59340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095287" y="2827437"/>
            <a:ext cx="44246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>
                <a:latin typeface="Calibri" pitchFamily="34" charset="0"/>
                <a:cs typeface="Calibri" pitchFamily="34" charset="0"/>
              </a:rPr>
              <a:t>ambient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nucleophiles:Having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two nucleophilic centres</a:t>
            </a:r>
          </a:p>
          <a:p>
            <a:r>
              <a:rPr lang="en-IN" dirty="0">
                <a:latin typeface="Calibri" pitchFamily="34" charset="0"/>
                <a:cs typeface="Calibri" pitchFamily="34" charset="0"/>
              </a:rPr>
              <a:t>Example: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2820" y="3084934"/>
            <a:ext cx="164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30895" y="179476"/>
            <a:ext cx="682330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Lecture05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PROPERTIES OF HALOALKANES AND </a:t>
            </a:r>
            <a:r>
              <a:rPr lang="en-US" b="1" dirty="0" err="1">
                <a:solidFill>
                  <a:srgbClr val="FF0000"/>
                </a:solidFill>
              </a:rPr>
              <a:t>HALOARENES:Chemical</a:t>
            </a:r>
            <a:r>
              <a:rPr lang="en-US" b="1" dirty="0">
                <a:solidFill>
                  <a:srgbClr val="FF0000"/>
                </a:solidFill>
              </a:rPr>
              <a:t> Reactions of </a:t>
            </a:r>
            <a:r>
              <a:rPr lang="en-US" b="1" dirty="0" err="1">
                <a:solidFill>
                  <a:srgbClr val="FF0000"/>
                </a:solidFill>
              </a:rPr>
              <a:t>Haloalkanes</a:t>
            </a:r>
            <a:r>
              <a:rPr lang="en-US" b="1" dirty="0">
                <a:solidFill>
                  <a:srgbClr val="FF0000"/>
                </a:solidFill>
              </a:rPr>
              <a:t>, Nucleophilic Substitution Reactions, Mechanism (SN1 and SN2)</a:t>
            </a:r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4504" y="80146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2690750" y="389037"/>
            <a:ext cx="24288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16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SN2 </a:t>
            </a:r>
            <a:r>
              <a:rPr lang="en-IN" sz="16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Reaction:Key</a:t>
            </a:r>
            <a:r>
              <a:rPr lang="en-IN" sz="16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features</a:t>
            </a:r>
            <a:endParaRPr lang="en-US" sz="16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7" y="738188"/>
            <a:ext cx="5769566" cy="362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94595" y="830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-90488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2837396" y="1093887"/>
            <a:ext cx="28585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SN2 </a:t>
            </a:r>
            <a:r>
              <a:rPr lang="en-IN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Reaction:Mechanism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1756" y="80173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7.2 SN2 Reaction Mechanism, Energy Diagram and Stereochemistry – Organic  Chemistry I">
            <a:extLst>
              <a:ext uri="{FF2B5EF4-FFF2-40B4-BE49-F238E27FC236}">
                <a16:creationId xmlns:a16="http://schemas.microsoft.com/office/drawing/2014/main" id="{653C3FAD-01FC-0D68-758E-269BC1CFF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418" y="1589048"/>
            <a:ext cx="5954751" cy="27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1022061" y="1985962"/>
            <a:ext cx="8121939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</a:pPr>
            <a:r>
              <a:rPr lang="en-US" dirty="0">
                <a:hlinkClick r:id="rId3"/>
              </a:rPr>
              <a:t>https://www.youtube.com/watch?v=h5xvaP6bIZI</a:t>
            </a:r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2313521" y="1112937"/>
            <a:ext cx="28585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SN2 </a:t>
            </a:r>
            <a:r>
              <a:rPr lang="en-IN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Reaction:Mechanism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06624" y="9504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7894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558800" y="4048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757238"/>
            <a:ext cx="5381625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28815" y="312837"/>
            <a:ext cx="24384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16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SN1 </a:t>
            </a:r>
            <a:r>
              <a:rPr lang="en-IN" sz="16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Reaction:Key</a:t>
            </a:r>
            <a:r>
              <a:rPr lang="en-IN" sz="16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features</a:t>
            </a:r>
            <a:endParaRPr lang="en-US" sz="1600" b="1" dirty="0">
              <a:solidFill>
                <a:srgbClr val="FF0000"/>
              </a:solidFill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28927" y="5288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4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112" name="Google Shape;11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200525"/>
            <a:ext cx="925512" cy="925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04813"/>
            <a:ext cx="7752717" cy="443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68090" y="189012"/>
            <a:ext cx="23599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16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SN1 </a:t>
            </a:r>
            <a:r>
              <a:rPr lang="en-IN" sz="16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Reaction:Mechanism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77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6042" y="2284512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https://www.youtube.com/watch?v=JmcVgE2WKBE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365558" y="1703487"/>
            <a:ext cx="20890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SN1 </a:t>
            </a:r>
            <a:r>
              <a:rPr lang="en-IN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Reaction:Mechanism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74913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366</Words>
  <Application>Microsoft Office PowerPoint</Application>
  <PresentationFormat>On-screen Show (16:9)</PresentationFormat>
  <Paragraphs>92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Simple Light</vt:lpstr>
      <vt:lpstr>1_Simple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26</cp:revision>
  <dcterms:modified xsi:type="dcterms:W3CDTF">2022-05-05T02:58:27Z</dcterms:modified>
</cp:coreProperties>
</file>