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9" r:id="rId2"/>
  </p:sldMasterIdLst>
  <p:notesMasterIdLst>
    <p:notesMasterId r:id="rId10"/>
  </p:notesMasterIdLst>
  <p:sldIdLst>
    <p:sldId id="256" r:id="rId3"/>
    <p:sldId id="257" r:id="rId4"/>
    <p:sldId id="263" r:id="rId5"/>
    <p:sldId id="264" r:id="rId6"/>
    <p:sldId id="274" r:id="rId7"/>
    <p:sldId id="275" r:id="rId8"/>
    <p:sldId id="27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QBN516kbdcNea2kfScvp7KMNMU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78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commentPostId="AAAAH_aEgbU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7256354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2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9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0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20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marL="914400" lvl="1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1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22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8" name="Google Shape;38;p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6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7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sldNum" idx="12"/>
          </p:nvPr>
        </p:nvSpPr>
        <p:spPr>
          <a:xfrm>
            <a:off x="8472487" y="4662487"/>
            <a:ext cx="549275" cy="3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None/>
              <a:defRPr sz="1000" b="0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/>
        </p:nvSpPr>
        <p:spPr>
          <a:xfrm>
            <a:off x="222250" y="1080654"/>
            <a:ext cx="8763000" cy="2982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ORGANIC</a:t>
            </a: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CHEMISTRY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None/>
            </a:pPr>
            <a:r>
              <a:rPr lang="en-US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PREPARATION OF HALOARENES,PHYSICAL PROPERTIES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 txBox="1"/>
          <p:nvPr/>
        </p:nvSpPr>
        <p:spPr>
          <a:xfrm>
            <a:off x="1091045" y="2405497"/>
            <a:ext cx="6826828" cy="1646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(CHEMISTRY)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 10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5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 </a:t>
            </a:r>
            <a:r>
              <a:rPr lang="en-US" sz="2500" b="1" dirty="0">
                <a:latin typeface="Calibri" panose="020F0502020204030204" pitchFamily="34" charset="0"/>
                <a:cs typeface="Calibri" panose="020F0502020204030204" pitchFamily="34" charset="0"/>
              </a:rPr>
              <a:t>HALOALKANES AND HALOARENES</a:t>
            </a:r>
            <a:endParaRPr sz="25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Google Shape;6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8545"/>
            <a:ext cx="9144000" cy="11949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36361" y="112295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504825" y="1130300"/>
            <a:ext cx="7975600" cy="2630487"/>
          </a:xfrm>
          <a:prstGeom prst="rect">
            <a:avLst/>
          </a:prstGeom>
          <a:solidFill>
            <a:srgbClr val="C8C8C8"/>
          </a:solidFill>
          <a:ln w="25400" cap="flat" cmpd="sng">
            <a:solidFill>
              <a:srgbClr val="BC7D2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98475" y="1279525"/>
            <a:ext cx="7959725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None/>
            </a:pPr>
            <a: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br>
              <a:rPr lang="en-US" sz="1400" b="1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400" b="0" i="0" u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dirty="0"/>
              <a:t>Students will be able to explore  the various   Methods of Preparation of </a:t>
            </a:r>
            <a:r>
              <a:rPr lang="en-US" dirty="0" err="1"/>
              <a:t>Haloarenes</a:t>
            </a:r>
            <a:endParaRPr lang="en-US" dirty="0"/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dirty="0"/>
              <a:t>Students will </a:t>
            </a:r>
            <a:r>
              <a:rPr lang="en-US" dirty="0" err="1"/>
              <a:t>beable</a:t>
            </a:r>
            <a:r>
              <a:rPr lang="en-US" dirty="0"/>
              <a:t> to recall their prior knowledge of Electrophilic Substitution of Aromatic Hydrocarbons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IN" dirty="0"/>
              <a:t>They will appreciate and understand the importance of </a:t>
            </a:r>
            <a:r>
              <a:rPr lang="en-IN" dirty="0" err="1"/>
              <a:t>Diazonium</a:t>
            </a:r>
            <a:r>
              <a:rPr lang="en-IN" dirty="0"/>
              <a:t> salts and their importance  in organic synthesis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4162" y="7981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"/>
          <p:cNvSpPr txBox="1"/>
          <p:nvPr/>
        </p:nvSpPr>
        <p:spPr>
          <a:xfrm>
            <a:off x="591344" y="2594981"/>
            <a:ext cx="8089900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</a:pPr>
            <a:r>
              <a:rPr lang="en-US" dirty="0"/>
              <a:t>2.Sandmeyer’s reaction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160868" y="665262"/>
            <a:ext cx="24945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1.By electrophilic substitution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179533"/>
            <a:ext cx="30384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3060699"/>
            <a:ext cx="30765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4455" y="-121259"/>
            <a:ext cx="71773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Lecture-04:</a:t>
            </a:r>
          </a:p>
          <a:p>
            <a:pPr algn="ctr"/>
            <a:r>
              <a:rPr lang="en-US" b="1" u="sng" dirty="0">
                <a:solidFill>
                  <a:srgbClr val="FF0000"/>
                </a:solidFill>
              </a:rPr>
              <a:t>Preparation of Haloarenes, By Electrophilic Substitution of Aromatic Hydrocarbons, From Diazonium Salts (Sandmeyer’s Reaction), Physical Properties of </a:t>
            </a:r>
            <a:r>
              <a:rPr lang="en-US" b="1" u="sng" dirty="0" err="1">
                <a:solidFill>
                  <a:srgbClr val="FF0000"/>
                </a:solidFill>
              </a:rPr>
              <a:t>Haloakanes</a:t>
            </a:r>
            <a:r>
              <a:rPr lang="en-US" b="1" u="sng" dirty="0">
                <a:solidFill>
                  <a:srgbClr val="FF0000"/>
                </a:solidFill>
              </a:rPr>
              <a:t> and Haloarenes</a:t>
            </a:r>
          </a:p>
          <a:p>
            <a:endParaRPr lang="en-US" b="1" u="sng" dirty="0">
              <a:solidFill>
                <a:srgbClr val="FF0000"/>
              </a:solidFill>
            </a:endParaRPr>
          </a:p>
        </p:txBody>
      </p:sp>
      <p:pic>
        <p:nvPicPr>
          <p:cNvPr id="8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36362" y="363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320675" y="995362"/>
            <a:ext cx="8121939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lower members CH</a:t>
            </a:r>
            <a:r>
              <a:rPr lang="en-US" sz="800" dirty="0"/>
              <a:t>3</a:t>
            </a:r>
            <a:r>
              <a:rPr lang="en-US" dirty="0"/>
              <a:t>F, CH</a:t>
            </a:r>
            <a:r>
              <a:rPr lang="en-US" sz="800" dirty="0"/>
              <a:t>3</a:t>
            </a:r>
            <a:r>
              <a:rPr lang="en-US" dirty="0"/>
              <a:t>Cl, CH</a:t>
            </a:r>
            <a:r>
              <a:rPr lang="en-US" sz="800" dirty="0"/>
              <a:t>3</a:t>
            </a:r>
            <a:r>
              <a:rPr lang="en-US" dirty="0"/>
              <a:t>Br , C</a:t>
            </a:r>
            <a:r>
              <a:rPr lang="en-US" sz="800" dirty="0"/>
              <a:t>2</a:t>
            </a:r>
            <a:r>
              <a:rPr lang="en-US" dirty="0"/>
              <a:t>H</a:t>
            </a:r>
            <a:r>
              <a:rPr lang="en-US" sz="800" dirty="0"/>
              <a:t>5</a:t>
            </a:r>
            <a:r>
              <a:rPr lang="en-US" dirty="0"/>
              <a:t>Cl and C</a:t>
            </a:r>
            <a:r>
              <a:rPr lang="en-US" sz="800" dirty="0"/>
              <a:t>2</a:t>
            </a:r>
            <a:r>
              <a:rPr lang="en-US" dirty="0"/>
              <a:t>H</a:t>
            </a:r>
            <a:r>
              <a:rPr lang="en-US" sz="800" dirty="0"/>
              <a:t>5</a:t>
            </a:r>
            <a:r>
              <a:rPr lang="en-US" dirty="0"/>
              <a:t>F are gases at room temp.</a:t>
            </a:r>
          </a:p>
          <a:p>
            <a:r>
              <a:rPr lang="en-US" dirty="0"/>
              <a:t>CH</a:t>
            </a:r>
            <a:r>
              <a:rPr lang="en-US" sz="800" dirty="0"/>
              <a:t>3</a:t>
            </a:r>
            <a:r>
              <a:rPr lang="en-US" dirty="0"/>
              <a:t>I and members </a:t>
            </a:r>
            <a:r>
              <a:rPr lang="en-US" dirty="0" err="1"/>
              <a:t>upto</a:t>
            </a:r>
            <a:r>
              <a:rPr lang="en-US" dirty="0"/>
              <a:t> C</a:t>
            </a:r>
            <a:r>
              <a:rPr lang="en-US" sz="800" dirty="0"/>
              <a:t>18 </a:t>
            </a:r>
            <a:r>
              <a:rPr lang="en-US" dirty="0"/>
              <a:t>are </a:t>
            </a:r>
            <a:r>
              <a:rPr lang="en-US" dirty="0" err="1"/>
              <a:t>colourless</a:t>
            </a:r>
            <a:r>
              <a:rPr lang="en-US" dirty="0"/>
              <a:t> sweet smelling liquids.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Decreasing order of B.P. is :</a:t>
            </a:r>
            <a:r>
              <a:rPr lang="pt-BR" dirty="0"/>
              <a:t>R – I &gt; R—Br &gt; R—Cl &gt; R—F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among isomeric R—X decreasing order of B.P. is : Primary &gt; Secondary &gt; tertiary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R—X are polar co-valent compounds but insoluble </a:t>
            </a:r>
            <a:r>
              <a:rPr lang="en-US" dirty="0" err="1"/>
              <a:t>i</a:t>
            </a:r>
            <a:r>
              <a:rPr lang="en-US" dirty="0"/>
              <a:t> n water because the y can not form</a:t>
            </a:r>
          </a:p>
          <a:p>
            <a:r>
              <a:rPr lang="en-US" dirty="0"/>
              <a:t>H–bonds. They dissolve in organic solvents.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The stability order is : R—F &gt; R—Cl &gt; R—Br &gt; R—I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441009" y="350937"/>
            <a:ext cx="44903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Physical Properties of </a:t>
            </a:r>
            <a:r>
              <a:rPr lang="en-US" b="1" u="sng" dirty="0" err="1">
                <a:solidFill>
                  <a:srgbClr val="FF0000"/>
                </a:solidFill>
              </a:rPr>
              <a:t>Haloakanes</a:t>
            </a:r>
            <a:r>
              <a:rPr lang="en-US" b="1" u="sng" dirty="0">
                <a:solidFill>
                  <a:srgbClr val="FF0000"/>
                </a:solidFill>
              </a:rPr>
              <a:t> and </a:t>
            </a:r>
            <a:r>
              <a:rPr lang="en-US" b="1" u="sng" dirty="0" err="1">
                <a:solidFill>
                  <a:srgbClr val="FF0000"/>
                </a:solidFill>
              </a:rPr>
              <a:t>Haloarenes</a:t>
            </a:r>
            <a:endParaRPr lang="en-US" b="1" u="sng" dirty="0">
              <a:solidFill>
                <a:srgbClr val="FF0000"/>
              </a:solidFill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6351" y="4683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415925" y="1033462"/>
            <a:ext cx="8121939" cy="406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800" dirty="0"/>
              <a:t>1.Name the Lewis acids used in halogenation of aromatic hydrocarbon.</a:t>
            </a:r>
          </a:p>
          <a:p>
            <a:r>
              <a:rPr lang="en-US" sz="1800" dirty="0"/>
              <a:t>2.Why the iodination of Benzene requires oxidizing agents like HNO3 or HIO4?</a:t>
            </a:r>
          </a:p>
          <a:p>
            <a:r>
              <a:rPr lang="en-US" sz="1800" dirty="0"/>
              <a:t>3.Why is </a:t>
            </a:r>
            <a:r>
              <a:rPr lang="en-US" sz="1800" dirty="0" err="1"/>
              <a:t>Fluorobenzene</a:t>
            </a:r>
            <a:r>
              <a:rPr lang="en-US" sz="1800" dirty="0"/>
              <a:t> difficult to prepare by direct fluorination of benzene</a:t>
            </a:r>
            <a:r>
              <a:rPr lang="en-US" dirty="0"/>
              <a:t>?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4. .How will you prepare Chlorobenzene and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Bromobenzene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starting from Aniline?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5.Convert Aniline to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iodobenzene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6.Convert Acetylene to Chlorobenzene.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7.</a:t>
            </a:r>
            <a:r>
              <a:rPr lang="en-US" sz="1800" dirty="0"/>
              <a:t>Arrange each set of compounds in order of increasing boiling points.</a:t>
            </a:r>
          </a:p>
          <a:p>
            <a:r>
              <a:rPr lang="en-US" sz="1800" dirty="0" err="1"/>
              <a:t>i</a:t>
            </a:r>
            <a:r>
              <a:rPr lang="en-US" sz="1800" dirty="0"/>
              <a:t>)	</a:t>
            </a:r>
            <a:r>
              <a:rPr lang="en-US" sz="1800" dirty="0" err="1"/>
              <a:t>Bromomethane</a:t>
            </a:r>
            <a:r>
              <a:rPr lang="en-US" sz="1800" dirty="0"/>
              <a:t>, </a:t>
            </a:r>
            <a:r>
              <a:rPr lang="en-US" sz="1800" dirty="0" err="1"/>
              <a:t>Bromoform</a:t>
            </a:r>
            <a:r>
              <a:rPr lang="en-US" sz="1800" dirty="0"/>
              <a:t>, Chloromethane, </a:t>
            </a:r>
            <a:r>
              <a:rPr lang="en-US" sz="1800" dirty="0" err="1"/>
              <a:t>Dibromomethane</a:t>
            </a:r>
            <a:r>
              <a:rPr lang="en-US" sz="1800" dirty="0"/>
              <a:t>.</a:t>
            </a:r>
          </a:p>
          <a:p>
            <a:r>
              <a:rPr lang="en-US" sz="1800" dirty="0"/>
              <a:t>ii)	1-Chloropropane, Isopropyl chloride, 1-Chlorobutane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657225" y="590550"/>
            <a:ext cx="4314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Answer the following 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4059" y="132563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5523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"/>
          <p:cNvSpPr txBox="1"/>
          <p:nvPr/>
        </p:nvSpPr>
        <p:spPr>
          <a:xfrm>
            <a:off x="-419100" y="2424112"/>
            <a:ext cx="7937789" cy="41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742950" lvl="1" indent="-285750">
              <a:lnSpc>
                <a:spcPct val="150000"/>
              </a:lnSpc>
              <a:buSzPts val="1400"/>
            </a:pPr>
            <a:r>
              <a:rPr lang="en-IN" dirty="0"/>
              <a:t>9.Which one of the following has the highest dipole moment? (</a:t>
            </a:r>
            <a:r>
              <a:rPr lang="en-IN" dirty="0" err="1"/>
              <a:t>i</a:t>
            </a:r>
            <a:r>
              <a:rPr lang="en-IN" dirty="0"/>
              <a:t>) CH</a:t>
            </a:r>
            <a:r>
              <a:rPr lang="en-IN" baseline="-25000" dirty="0"/>
              <a:t>2</a:t>
            </a:r>
            <a:r>
              <a:rPr lang="en-IN" dirty="0"/>
              <a:t>Cl</a:t>
            </a:r>
            <a:r>
              <a:rPr lang="en-IN" baseline="-25000" dirty="0"/>
              <a:t>2</a:t>
            </a:r>
            <a:r>
              <a:rPr lang="en-IN" dirty="0"/>
              <a:t> (ii) CHCl</a:t>
            </a:r>
            <a:r>
              <a:rPr lang="en-IN" baseline="-25000" dirty="0"/>
              <a:t>3</a:t>
            </a:r>
            <a:r>
              <a:rPr lang="en-IN" dirty="0"/>
              <a:t> (iii) CCl</a:t>
            </a:r>
            <a:r>
              <a:rPr lang="en-IN" baseline="-25000" dirty="0"/>
              <a:t>4</a:t>
            </a:r>
            <a:endParaRPr dirty="0"/>
          </a:p>
        </p:txBody>
      </p:sp>
      <p:pic>
        <p:nvPicPr>
          <p:cNvPr id="2050" name="Picture 8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676399"/>
            <a:ext cx="571500" cy="625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587087"/>
              </p:ext>
            </p:extLst>
          </p:nvPr>
        </p:nvGraphicFramePr>
        <p:xfrm>
          <a:off x="819150" y="1809749"/>
          <a:ext cx="21683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r:id="rId5" imgW="1713756" imgH="317362" progId="Equation.DSMT4">
                  <p:embed/>
                </p:oleObj>
              </mc:Choice>
              <mc:Fallback>
                <p:oleObj r:id="rId5" imgW="1713756" imgH="31736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1809749"/>
                        <a:ext cx="2168338" cy="409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42796" y="924610"/>
            <a:ext cx="37767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8.Complete the following: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3850" algn="l"/>
                <a:tab pos="342900" algn="l"/>
                <a:tab pos="612775" algn="l"/>
                <a:tab pos="1619250" algn="l"/>
                <a:tab pos="6229350" algn="r"/>
              </a:tabLs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914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8288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2860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7432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2004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657600" fontAlgn="base">
              <a:spcBef>
                <a:spcPct val="0"/>
              </a:spcBef>
              <a:spcAft>
                <a:spcPct val="0"/>
              </a:spcAft>
              <a:tabLst>
                <a:tab pos="342900" algn="l"/>
                <a:tab pos="723900" algn="l"/>
                <a:tab pos="1619250" algn="l"/>
                <a:tab pos="6229350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  <a:tab pos="723900" algn="l"/>
                <a:tab pos="1619250" algn="l"/>
                <a:tab pos="6229350" algn="r"/>
              </a:tabLst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814059" y="1215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51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/>
        </p:nvSpPr>
        <p:spPr>
          <a:xfrm>
            <a:off x="620712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 b="1" i="0" u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6E43723-434F-6191-A4BC-ACFE3DDE5E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7011" y="7273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231011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375</Words>
  <Application>Microsoft Office PowerPoint</Application>
  <PresentationFormat>On-screen Show (16:9)</PresentationFormat>
  <Paragraphs>41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Wingdings</vt:lpstr>
      <vt:lpstr>Simple Light</vt:lpstr>
      <vt:lpstr>1_Simple Light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SUKUMAR PANI</cp:lastModifiedBy>
  <cp:revision>25</cp:revision>
  <dcterms:modified xsi:type="dcterms:W3CDTF">2022-05-04T04:48:33Z</dcterms:modified>
</cp:coreProperties>
</file>