
<file path=[Content_Types].xml><?xml version="1.0" encoding="utf-8"?>
<Types xmlns="http://schemas.openxmlformats.org/package/2006/content-types">
  <Default Extension="emf" ContentType="image/x-emf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  <p:sldMasterId id="2147483659" r:id="rId2"/>
  </p:sldMasterIdLst>
  <p:notesMasterIdLst>
    <p:notesMasterId r:id="rId10"/>
  </p:notesMasterIdLst>
  <p:sldIdLst>
    <p:sldId id="256" r:id="rId3"/>
    <p:sldId id="257" r:id="rId4"/>
    <p:sldId id="263" r:id="rId5"/>
    <p:sldId id="264" r:id="rId6"/>
    <p:sldId id="274" r:id="rId7"/>
    <p:sldId id="275" r:id="rId8"/>
    <p:sldId id="273" r:id="rId9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  <p:ext uri="http://customooxmlschemas.google.com/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23" roundtripDataSignature="AMtx7mgQBN516kbdcNea2kfScvp7KMNMUg==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" initials="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15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878" y="77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26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25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24" Type="http://schemas.openxmlformats.org/officeDocument/2006/relationships/commentAuthors" Target="commentAuthors.xml"/><Relationship Id="rId5" Type="http://schemas.openxmlformats.org/officeDocument/2006/relationships/slide" Target="slides/slide3.xml"/><Relationship Id="rId23" Type="http://customschemas.google.com/relationships/presentationmetadata" Target="metadata"/><Relationship Id="rId28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27" Type="http://schemas.openxmlformats.org/officeDocument/2006/relationships/theme" Target="theme/theme1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20-06-17T16:36:04.720" idx="2">
    <p:pos x="6000" y="100"/>
    <p:text>+amanrouniyar@odmegroup.org How come the website here is ODM Egroup and not ODM PS?
_Assigned to you_
-Swoyan Satyendu</p:text>
    <p:extLst>
      <p:ext uri="{C676402C-5697-4E1C-873F-D02D1690AC5C}">
        <p15:threadingInfo xmlns:p15="http://schemas.microsoft.com/office/powerpoint/2012/main" timeZoneBias="0"/>
      </p:ext>
      <p:ext uri="http://customooxmlschemas.google.com/">
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commentPostId="AAAAH_aEgbY"/>
      </p:ext>
    </p:extLst>
  </p:cm>
  <p:cm authorId="0" dt="2020-06-17T16:36:04.724" idx="1">
    <p:pos x="6000" y="0"/>
    <p:text>1. The logo in the centre looks bad. take it to TOP-LEFT
2. Where in ODM E Group Logo, here? 
3. What about, Closing Slide? 
Similar changes, pending in Kids World PPT as well +amanrouniyar@odmegroup.org
_Assigned to you_
-Swoyan Satyendu</p:text>
    <p:extLst>
      <p:ext uri="{C676402C-5697-4E1C-873F-D02D1690AC5C}">
        <p15:threadingInfo xmlns:p15="http://schemas.microsoft.com/office/powerpoint/2012/main" timeZoneBias="0"/>
      </p:ext>
      <p:ext uri="http://customooxmlschemas.google.com/">
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commentPostId="AAAAH_aEgbU"/>
      </p:ext>
    </p:extLst>
  </p:cm>
</p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672563543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56" name="Google Shape;56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64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2" name="Google Shape;102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8" name="Google Shape;108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8" name="Google Shape;108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8" name="Google Shape;108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p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0" name="Google Shape;150;p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7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17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17"/>
          <p:cNvSpPr txBox="1">
            <a:spLocks noGrp="1"/>
          </p:cNvSpPr>
          <p:nvPr>
            <p:ph type="sldNum" idx="12"/>
          </p:nvPr>
        </p:nvSpPr>
        <p:spPr>
          <a:xfrm>
            <a:off x="8472487" y="4662487"/>
            <a:ext cx="549275" cy="393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2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26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3" name="Google Shape;43;p26"/>
          <p:cNvSpPr txBox="1">
            <a:spLocks noGrp="1"/>
          </p:cNvSpPr>
          <p:nvPr>
            <p:ph type="sldNum" idx="12"/>
          </p:nvPr>
        </p:nvSpPr>
        <p:spPr>
          <a:xfrm>
            <a:off x="8472487" y="4662487"/>
            <a:ext cx="549275" cy="393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 title and description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28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51" name="Google Shape;51;p28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52" name="Google Shape;52;p28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53" name="Google Shape;53;p28"/>
          <p:cNvSpPr txBox="1">
            <a:spLocks noGrp="1"/>
          </p:cNvSpPr>
          <p:nvPr>
            <p:ph type="sldNum" idx="12"/>
          </p:nvPr>
        </p:nvSpPr>
        <p:spPr>
          <a:xfrm>
            <a:off x="8472487" y="4662487"/>
            <a:ext cx="549275" cy="393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18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18"/>
          <p:cNvSpPr txBox="1">
            <a:spLocks noGrp="1"/>
          </p:cNvSpPr>
          <p:nvPr>
            <p:ph type="sldNum" idx="12"/>
          </p:nvPr>
        </p:nvSpPr>
        <p:spPr>
          <a:xfrm>
            <a:off x="8472487" y="4662487"/>
            <a:ext cx="549275" cy="393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19"/>
          <p:cNvSpPr txBox="1">
            <a:spLocks noGrp="1"/>
          </p:cNvSpPr>
          <p:nvPr>
            <p:ph type="sldNum" idx="12"/>
          </p:nvPr>
        </p:nvSpPr>
        <p:spPr>
          <a:xfrm>
            <a:off x="8472487" y="4662487"/>
            <a:ext cx="549275" cy="393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 number">
    <p:spTree>
      <p:nvGrpSpPr>
        <p:cNvPr id="1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20"/>
          <p:cNvSpPr txBox="1">
            <a:spLocks noGrp="1"/>
          </p:cNvSpPr>
          <p:nvPr>
            <p:ph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endParaRPr/>
          </a:p>
        </p:txBody>
      </p:sp>
      <p:sp>
        <p:nvSpPr>
          <p:cNvPr id="20" name="Google Shape;20;p20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21" name="Google Shape;21;p20"/>
          <p:cNvSpPr txBox="1">
            <a:spLocks noGrp="1"/>
          </p:cNvSpPr>
          <p:nvPr>
            <p:ph type="sldNum" idx="12"/>
          </p:nvPr>
        </p:nvSpPr>
        <p:spPr>
          <a:xfrm>
            <a:off x="8472487" y="4662487"/>
            <a:ext cx="549275" cy="393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"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21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marL="914400" lvl="1" indent="-342900" algn="l">
              <a:spcBef>
                <a:spcPts val="0"/>
              </a:spcBef>
              <a:spcAft>
                <a:spcPts val="0"/>
              </a:spcAft>
              <a:buSzPts val="1800"/>
              <a:buChar char="–"/>
              <a:defRPr/>
            </a:lvl2pPr>
            <a:lvl3pPr marL="1371600" lvl="2" indent="-342900" algn="l">
              <a:spcBef>
                <a:spcPts val="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spcBef>
                <a:spcPts val="0"/>
              </a:spcBef>
              <a:spcAft>
                <a:spcPts val="0"/>
              </a:spcAft>
              <a:buSzPts val="1800"/>
              <a:buChar char="–"/>
              <a:defRPr/>
            </a:lvl4pPr>
            <a:lvl5pPr marL="2286000" lvl="4" indent="-342900" algn="l">
              <a:spcBef>
                <a:spcPts val="0"/>
              </a:spcBef>
              <a:spcAft>
                <a:spcPts val="0"/>
              </a:spcAft>
              <a:buSzPts val="1800"/>
              <a:buChar char="»"/>
              <a:defRPr/>
            </a:lvl5pPr>
            <a:lvl6pPr marL="2743200" lvl="5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4" name="Google Shape;24;p21"/>
          <p:cNvSpPr txBox="1">
            <a:spLocks noGrp="1"/>
          </p:cNvSpPr>
          <p:nvPr>
            <p:ph type="sldNum" idx="12"/>
          </p:nvPr>
        </p:nvSpPr>
        <p:spPr>
          <a:xfrm>
            <a:off x="8472487" y="4662487"/>
            <a:ext cx="549275" cy="393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 point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22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27" name="Google Shape;27;p22"/>
          <p:cNvSpPr txBox="1">
            <a:spLocks noGrp="1"/>
          </p:cNvSpPr>
          <p:nvPr>
            <p:ph type="sldNum" idx="12"/>
          </p:nvPr>
        </p:nvSpPr>
        <p:spPr>
          <a:xfrm>
            <a:off x="8472487" y="4662487"/>
            <a:ext cx="549275" cy="393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 column 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23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23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23"/>
          <p:cNvSpPr txBox="1">
            <a:spLocks noGrp="1"/>
          </p:cNvSpPr>
          <p:nvPr>
            <p:ph type="sldNum" idx="12"/>
          </p:nvPr>
        </p:nvSpPr>
        <p:spPr>
          <a:xfrm>
            <a:off x="8472487" y="4662487"/>
            <a:ext cx="549275" cy="393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2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24"/>
          <p:cNvSpPr txBox="1">
            <a:spLocks noGrp="1"/>
          </p:cNvSpPr>
          <p:nvPr>
            <p:ph type="sldNum" idx="12"/>
          </p:nvPr>
        </p:nvSpPr>
        <p:spPr>
          <a:xfrm>
            <a:off x="8472487" y="4662487"/>
            <a:ext cx="549275" cy="393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2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37" name="Google Shape;37;p2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8" name="Google Shape;38;p2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9" name="Google Shape;39;p25"/>
          <p:cNvSpPr txBox="1">
            <a:spLocks noGrp="1"/>
          </p:cNvSpPr>
          <p:nvPr>
            <p:ph type="sldNum" idx="12"/>
          </p:nvPr>
        </p:nvSpPr>
        <p:spPr>
          <a:xfrm>
            <a:off x="8472487" y="4662487"/>
            <a:ext cx="549275" cy="393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6"/>
          <p:cNvSpPr txBox="1">
            <a:spLocks noGrp="1"/>
          </p:cNvSpPr>
          <p:nvPr>
            <p:ph type="title"/>
          </p:nvPr>
        </p:nvSpPr>
        <p:spPr>
          <a:xfrm>
            <a:off x="311150" y="444500"/>
            <a:ext cx="8521700" cy="5730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16"/>
          <p:cNvSpPr txBox="1">
            <a:spLocks noGrp="1"/>
          </p:cNvSpPr>
          <p:nvPr>
            <p:ph type="body" idx="1"/>
          </p:nvPr>
        </p:nvSpPr>
        <p:spPr>
          <a:xfrm>
            <a:off x="311150" y="1152525"/>
            <a:ext cx="8521700" cy="341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1750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1750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–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–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»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16"/>
          <p:cNvSpPr txBox="1">
            <a:spLocks noGrp="1"/>
          </p:cNvSpPr>
          <p:nvPr>
            <p:ph type="sldNum" idx="12"/>
          </p:nvPr>
        </p:nvSpPr>
        <p:spPr>
          <a:xfrm>
            <a:off x="8472487" y="4662487"/>
            <a:ext cx="549275" cy="393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sz="1400">
              <a:solidFill>
                <a:srgbClr val="000000"/>
              </a:solidFill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27"/>
          <p:cNvSpPr txBox="1"/>
          <p:nvPr/>
        </p:nvSpPr>
        <p:spPr>
          <a:xfrm>
            <a:off x="4572000" y="0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0" i="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6" name="Google Shape;46;p27"/>
          <p:cNvSpPr txBox="1">
            <a:spLocks noGrp="1"/>
          </p:cNvSpPr>
          <p:nvPr>
            <p:ph type="title"/>
          </p:nvPr>
        </p:nvSpPr>
        <p:spPr>
          <a:xfrm>
            <a:off x="311150" y="444500"/>
            <a:ext cx="8521700" cy="5730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7" name="Google Shape;47;p27"/>
          <p:cNvSpPr txBox="1">
            <a:spLocks noGrp="1"/>
          </p:cNvSpPr>
          <p:nvPr>
            <p:ph type="body" idx="1"/>
          </p:nvPr>
        </p:nvSpPr>
        <p:spPr>
          <a:xfrm>
            <a:off x="311150" y="1152525"/>
            <a:ext cx="8521700" cy="341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1750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1750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–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–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»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8" name="Google Shape;48;p27"/>
          <p:cNvSpPr txBox="1">
            <a:spLocks noGrp="1"/>
          </p:cNvSpPr>
          <p:nvPr>
            <p:ph type="sldNum" idx="12"/>
          </p:nvPr>
        </p:nvSpPr>
        <p:spPr>
          <a:xfrm>
            <a:off x="8472487" y="4662487"/>
            <a:ext cx="549275" cy="393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sz="1400">
              <a:solidFill>
                <a:srgbClr val="000000"/>
              </a:solidFill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60" r:id="rId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comments" Target="../comments/commen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2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e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"/>
          <p:cNvSpPr txBox="1"/>
          <p:nvPr/>
        </p:nvSpPr>
        <p:spPr>
          <a:xfrm>
            <a:off x="222250" y="1080654"/>
            <a:ext cx="8763000" cy="29821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3000"/>
              <a:buFont typeface="Calibri"/>
              <a:buNone/>
            </a:pPr>
            <a:r>
              <a:rPr lang="en-US" sz="30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ORGANIC</a:t>
            </a:r>
            <a:r>
              <a:rPr lang="en-US" sz="3000" b="1" i="0" u="none" strike="noStrike" cap="none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 CHEMISTRY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3000"/>
              <a:buFont typeface="Calibri"/>
              <a:buNone/>
            </a:pPr>
            <a:r>
              <a:rPr lang="en-US" sz="30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PREPARATION OF HALOALKANES</a:t>
            </a:r>
            <a:endParaRPr sz="2900" b="1" i="0" u="none" strike="noStrike" cap="none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0" name="Google Shape;60;p1"/>
          <p:cNvSpPr txBox="1"/>
          <p:nvPr/>
        </p:nvSpPr>
        <p:spPr>
          <a:xfrm>
            <a:off x="1091045" y="2405497"/>
            <a:ext cx="6826828" cy="164695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2500" b="1" i="0" u="none" strike="noStrike" cap="none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SUBJECT </a:t>
            </a:r>
            <a:r>
              <a:rPr lang="en-US" sz="2500" b="1" i="0" u="none" strike="noStrike" cap="none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: CHEMISTRY</a:t>
            </a:r>
            <a:endParaRPr sz="25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2500" b="1" i="0" u="none" strike="noStrike" cap="none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CHAPTER NUMBER: 10</a:t>
            </a:r>
            <a:endParaRPr sz="25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2500" b="1" i="0" u="none" strike="noStrike" cap="none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CHAPTER NAME : </a:t>
            </a:r>
            <a:r>
              <a:rPr lang="en-US" sz="2500" b="1" dirty="0">
                <a:latin typeface="Calibri" panose="020F0502020204030204" pitchFamily="34" charset="0"/>
                <a:cs typeface="Calibri" panose="020F0502020204030204" pitchFamily="34" charset="0"/>
              </a:rPr>
              <a:t>HALOALKANES AND HALOARENES</a:t>
            </a:r>
            <a:endParaRPr sz="25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61" name="Google Shape;61;p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3948545"/>
            <a:ext cx="9144000" cy="1194955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Google Shape;63;p14">
            <a:extLst>
              <a:ext uri="{FF2B5EF4-FFF2-40B4-BE49-F238E27FC236}">
                <a16:creationId xmlns:a16="http://schemas.microsoft.com/office/drawing/2014/main" id="{D6E43723-434F-6191-A4BC-ACFE3DDE5E0C}"/>
              </a:ext>
            </a:extLst>
          </p:cNvPr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7836361" y="112295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2"/>
          <p:cNvSpPr txBox="1"/>
          <p:nvPr/>
        </p:nvSpPr>
        <p:spPr>
          <a:xfrm>
            <a:off x="504825" y="1130300"/>
            <a:ext cx="7975600" cy="2630487"/>
          </a:xfrm>
          <a:prstGeom prst="rect">
            <a:avLst/>
          </a:prstGeom>
          <a:solidFill>
            <a:srgbClr val="C8C8C8"/>
          </a:solidFill>
          <a:ln w="25400" cap="flat" cmpd="sng">
            <a:solidFill>
              <a:srgbClr val="BC7D2C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0" i="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8" name="Google Shape;68;p2"/>
          <p:cNvSpPr txBox="1"/>
          <p:nvPr/>
        </p:nvSpPr>
        <p:spPr>
          <a:xfrm>
            <a:off x="498475" y="1279525"/>
            <a:ext cx="7959725" cy="18158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Calibri"/>
              <a:buNone/>
            </a:pPr>
            <a:r>
              <a:rPr lang="en-US" sz="1400" b="1" i="0" u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Learning Outcome</a:t>
            </a:r>
            <a:br>
              <a:rPr lang="en-US" sz="1400" b="1" i="0" u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</a:br>
            <a:endParaRPr dirty="0"/>
          </a:p>
          <a:p>
            <a:pPr marL="285750" lvl="0" indent="-285750"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en-US" sz="1400" b="0" i="0" u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dirty="0"/>
              <a:t>Students will be able to explore  the various   Methods of Preparation of </a:t>
            </a:r>
            <a:r>
              <a:rPr lang="en-US" dirty="0" err="1"/>
              <a:t>Haloalkanes</a:t>
            </a:r>
            <a:r>
              <a:rPr lang="en-US" dirty="0"/>
              <a:t> </a:t>
            </a:r>
          </a:p>
          <a:p>
            <a:pPr marL="285750" lvl="0" indent="-285750"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en-US" dirty="0"/>
              <a:t>Students will be able to recapitulate their previous knowledge of </a:t>
            </a:r>
            <a:r>
              <a:rPr lang="en-US" dirty="0" err="1"/>
              <a:t>markovnikov</a:t>
            </a:r>
            <a:r>
              <a:rPr lang="en-US" dirty="0"/>
              <a:t> rule  </a:t>
            </a:r>
          </a:p>
          <a:p>
            <a:pPr marL="285750" lvl="0" indent="-285750"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en-US" dirty="0"/>
              <a:t>They will understand the difficulty in preparation of </a:t>
            </a:r>
            <a:r>
              <a:rPr lang="en-US" dirty="0" err="1"/>
              <a:t>flouro</a:t>
            </a:r>
            <a:r>
              <a:rPr lang="en-US" dirty="0"/>
              <a:t> compounds and develop  idea of Halogen exchange </a:t>
            </a:r>
          </a:p>
          <a:p>
            <a: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</a:pP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5" name="Google Shape;63;p14">
            <a:extLst>
              <a:ext uri="{FF2B5EF4-FFF2-40B4-BE49-F238E27FC236}">
                <a16:creationId xmlns:a16="http://schemas.microsoft.com/office/drawing/2014/main" id="{D6E43723-434F-6191-A4BC-ACFE3DDE5E0C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747151" y="57872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8"/>
          <p:cNvSpPr txBox="1"/>
          <p:nvPr/>
        </p:nvSpPr>
        <p:spPr>
          <a:xfrm>
            <a:off x="542925" y="655637"/>
            <a:ext cx="8089900" cy="20312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742950" marR="0" lvl="1" indent="-2857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Calibri"/>
              <a:buNone/>
            </a:pPr>
            <a:endParaRPr lang="en-US" dirty="0"/>
          </a:p>
          <a:p>
            <a:pPr marL="742950" marR="0" lvl="1" indent="-2857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Calibri"/>
              <a:buNone/>
            </a:pPr>
            <a:endParaRPr lang="en-US" dirty="0"/>
          </a:p>
          <a:p>
            <a:pPr marL="742950" marR="0" lvl="1" indent="-2857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Calibri"/>
              <a:buNone/>
            </a:pPr>
            <a:endParaRPr lang="en-US" dirty="0"/>
          </a:p>
          <a:p>
            <a:pPr marL="742950" marR="0" lvl="1" indent="-2857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Calibri"/>
              <a:buNone/>
            </a:pPr>
            <a:endParaRPr lang="en-US" dirty="0"/>
          </a:p>
          <a:p>
            <a:pPr marL="742950" marR="0" lvl="1" indent="-2857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Calibri"/>
              <a:buNone/>
            </a:pPr>
            <a:endParaRPr lang="en-US" dirty="0"/>
          </a:p>
          <a:p>
            <a:pPr marL="742950" marR="0" lvl="1" indent="-2857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Calibri"/>
              <a:buNone/>
            </a:pPr>
            <a:endParaRPr dirty="0"/>
          </a:p>
        </p:txBody>
      </p:sp>
      <p:sp>
        <p:nvSpPr>
          <p:cNvPr id="2" name="Rectangle 1"/>
          <p:cNvSpPr/>
          <p:nvPr/>
        </p:nvSpPr>
        <p:spPr>
          <a:xfrm>
            <a:off x="758672" y="589062"/>
            <a:ext cx="5289703" cy="418576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General Method of Preparation of </a:t>
            </a:r>
            <a:r>
              <a:rPr lang="en-US" dirty="0" err="1"/>
              <a:t>Monohalides</a:t>
            </a:r>
            <a:endParaRPr lang="en-US" dirty="0"/>
          </a:p>
          <a:p>
            <a:r>
              <a:rPr lang="en-US" dirty="0"/>
              <a:t>1 . By direct halogenation of alkanes :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3 . By Alcohols :</a:t>
            </a:r>
          </a:p>
          <a:p>
            <a:r>
              <a:rPr lang="en-US" dirty="0"/>
              <a:t>( a ) By the action of hydrogen halides :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9650" y="1204913"/>
            <a:ext cx="3524250" cy="314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Rectangle 2"/>
          <p:cNvSpPr/>
          <p:nvPr/>
        </p:nvSpPr>
        <p:spPr>
          <a:xfrm>
            <a:off x="906964" y="1655862"/>
            <a:ext cx="3310522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2 . By the addition of H—X on alkenes :</a:t>
            </a: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5375" y="2038350"/>
            <a:ext cx="4362450" cy="1085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4425" y="3752850"/>
            <a:ext cx="38100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4148138"/>
            <a:ext cx="3810000" cy="257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4519613"/>
            <a:ext cx="3848100" cy="295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3"/>
          <p:cNvSpPr/>
          <p:nvPr/>
        </p:nvSpPr>
        <p:spPr>
          <a:xfrm>
            <a:off x="838200" y="128915"/>
            <a:ext cx="626745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u="sng" dirty="0">
                <a:solidFill>
                  <a:srgbClr val="FF0000"/>
                </a:solidFill>
              </a:rPr>
              <a:t>Lecture-03 </a:t>
            </a:r>
          </a:p>
          <a:p>
            <a:pPr algn="ctr"/>
            <a:r>
              <a:rPr lang="en-US" b="1" u="sng" dirty="0">
                <a:solidFill>
                  <a:srgbClr val="FF0000"/>
                </a:solidFill>
              </a:rPr>
              <a:t>Methods of Preparation of </a:t>
            </a:r>
            <a:r>
              <a:rPr lang="en-US" b="1" u="sng" dirty="0" err="1">
                <a:solidFill>
                  <a:srgbClr val="FF0000"/>
                </a:solidFill>
              </a:rPr>
              <a:t>Haloalkanes</a:t>
            </a:r>
            <a:r>
              <a:rPr lang="en-US" b="1" u="sng" dirty="0">
                <a:solidFill>
                  <a:srgbClr val="FF0000"/>
                </a:solidFill>
              </a:rPr>
              <a:t> and </a:t>
            </a:r>
            <a:r>
              <a:rPr lang="en-US" b="1" u="sng" dirty="0" err="1">
                <a:solidFill>
                  <a:srgbClr val="FF0000"/>
                </a:solidFill>
              </a:rPr>
              <a:t>Haloarenes</a:t>
            </a:r>
            <a:r>
              <a:rPr lang="en-US" b="1" u="sng" dirty="0">
                <a:solidFill>
                  <a:srgbClr val="FF0000"/>
                </a:solidFill>
              </a:rPr>
              <a:t>:</a:t>
            </a:r>
          </a:p>
        </p:txBody>
      </p:sp>
      <p:pic>
        <p:nvPicPr>
          <p:cNvPr id="12" name="Google Shape;63;p14">
            <a:extLst>
              <a:ext uri="{FF2B5EF4-FFF2-40B4-BE49-F238E27FC236}">
                <a16:creationId xmlns:a16="http://schemas.microsoft.com/office/drawing/2014/main" id="{D6E43723-434F-6191-A4BC-ACFE3DDE5E0C}"/>
              </a:ext>
            </a:extLst>
          </p:cNvPr>
          <p:cNvPicPr preferRelativeResize="0"/>
          <p:nvPr/>
        </p:nvPicPr>
        <p:blipFill rotWithShape="1">
          <a:blip r:embed="rId8">
            <a:alphaModFix/>
          </a:blip>
          <a:srcRect/>
          <a:stretch/>
        </p:blipFill>
        <p:spPr>
          <a:xfrm>
            <a:off x="7821104" y="109147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9"/>
          <p:cNvSpPr txBox="1"/>
          <p:nvPr/>
        </p:nvSpPr>
        <p:spPr>
          <a:xfrm>
            <a:off x="377825" y="328612"/>
            <a:ext cx="8121939" cy="36471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742950" marR="0" lvl="1" indent="-2857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Calibri"/>
              <a:buNone/>
            </a:pPr>
            <a:endParaRPr lang="en-US" dirty="0"/>
          </a:p>
          <a:p>
            <a:pPr marL="742950" marR="0" lvl="1" indent="-2857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Calibri"/>
              <a:buNone/>
            </a:pPr>
            <a:endParaRPr lang="en-US" dirty="0"/>
          </a:p>
          <a:p>
            <a:pPr marL="742950" marR="0" lvl="1" indent="-2857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Calibri"/>
              <a:buNone/>
            </a:pPr>
            <a:endParaRPr lang="en-US" dirty="0"/>
          </a:p>
          <a:p>
            <a:pPr marL="742950" marR="0" lvl="1" indent="-2857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Calibri"/>
              <a:buNone/>
            </a:pPr>
            <a:endParaRPr lang="en-US" dirty="0"/>
          </a:p>
          <a:p>
            <a:pPr marL="742950" marR="0" lvl="1" indent="-2857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Calibri"/>
              <a:buNone/>
            </a:pPr>
            <a:endParaRPr lang="en-US" dirty="0"/>
          </a:p>
          <a:p>
            <a:pPr marL="742950" marR="0" lvl="1" indent="-2857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Calibri"/>
              <a:buNone/>
            </a:pPr>
            <a:endParaRPr lang="en-US" dirty="0"/>
          </a:p>
          <a:p>
            <a:pPr marL="742950" marR="0" lvl="1" indent="-2857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Calibri"/>
              <a:buNone/>
            </a:pPr>
            <a:endParaRPr lang="en-US" dirty="0"/>
          </a:p>
          <a:p>
            <a:pPr marL="742950" marR="0" lvl="1" indent="-2857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Calibri"/>
              <a:buNone/>
            </a:pPr>
            <a:endParaRPr lang="en-US" dirty="0"/>
          </a:p>
          <a:p>
            <a:pPr marL="742950" marR="0" lvl="1" indent="-2857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Calibri"/>
              <a:buNone/>
            </a:pPr>
            <a:endParaRPr lang="en-US" dirty="0"/>
          </a:p>
          <a:p>
            <a:pPr marL="742950" marR="0" lvl="1" indent="-2857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Calibri"/>
              <a:buNone/>
            </a:pPr>
            <a:endParaRPr lang="en-US" dirty="0"/>
          </a:p>
          <a:p>
            <a:pPr marL="742950" marR="0" lvl="1" indent="-2857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Calibri"/>
              <a:buNone/>
            </a:pPr>
            <a:endParaRPr dirty="0"/>
          </a:p>
        </p:txBody>
      </p:sp>
      <p:sp>
        <p:nvSpPr>
          <p:cNvPr id="2" name="Rectangle 1"/>
          <p:cNvSpPr/>
          <p:nvPr/>
        </p:nvSpPr>
        <p:spPr>
          <a:xfrm>
            <a:off x="447675" y="490865"/>
            <a:ext cx="4572000" cy="181588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/>
              <a:t>( b ) By the action of phosphorus halides ( N1 S mechanism) :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(c)By reaction with </a:t>
            </a:r>
            <a:r>
              <a:rPr lang="en-US" dirty="0" err="1"/>
              <a:t>thionyl</a:t>
            </a:r>
            <a:r>
              <a:rPr lang="en-US" dirty="0"/>
              <a:t> chloride –</a:t>
            </a:r>
          </a:p>
          <a:p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8638" y="1143000"/>
            <a:ext cx="4352925" cy="571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5788" y="2171700"/>
            <a:ext cx="4867275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Rectangle 2"/>
          <p:cNvSpPr/>
          <p:nvPr/>
        </p:nvSpPr>
        <p:spPr>
          <a:xfrm>
            <a:off x="485775" y="2751237"/>
            <a:ext cx="2571315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4.By halide exchange :</a:t>
            </a:r>
          </a:p>
          <a:p>
            <a:endParaRPr lang="en-US" dirty="0"/>
          </a:p>
          <a:p>
            <a:endParaRPr lang="en-US" dirty="0"/>
          </a:p>
        </p:txBody>
      </p:sp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3388" y="3186113"/>
            <a:ext cx="6810375" cy="676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Google Shape;63;p14">
            <a:extLst>
              <a:ext uri="{FF2B5EF4-FFF2-40B4-BE49-F238E27FC236}">
                <a16:creationId xmlns:a16="http://schemas.microsoft.com/office/drawing/2014/main" id="{D6E43723-434F-6191-A4BC-ACFE3DDE5E0C}"/>
              </a:ext>
            </a:extLst>
          </p:cNvPr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7814059" y="22674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9"/>
          <p:cNvSpPr txBox="1"/>
          <p:nvPr/>
        </p:nvSpPr>
        <p:spPr>
          <a:xfrm>
            <a:off x="568325" y="1281112"/>
            <a:ext cx="8121939" cy="33239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r>
              <a:rPr lang="en-IN" dirty="0"/>
              <a:t>2.Write the equations for the preparation of 1-iodobutane from</a:t>
            </a:r>
            <a:endParaRPr lang="en-US" dirty="0"/>
          </a:p>
          <a:p>
            <a:pPr lvl="0"/>
            <a:r>
              <a:rPr lang="en-IN" dirty="0"/>
              <a:t>(</a:t>
            </a:r>
            <a:r>
              <a:rPr lang="en-IN" dirty="0" err="1"/>
              <a:t>i</a:t>
            </a:r>
            <a:r>
              <a:rPr lang="en-IN" dirty="0"/>
              <a:t>)1-butanol </a:t>
            </a:r>
            <a:endParaRPr lang="en-US" dirty="0"/>
          </a:p>
          <a:p>
            <a:pPr lvl="0"/>
            <a:r>
              <a:rPr lang="en-IN" dirty="0"/>
              <a:t>(ii)1-chlorobutane </a:t>
            </a:r>
            <a:endParaRPr lang="en-US" dirty="0"/>
          </a:p>
          <a:p>
            <a:r>
              <a:rPr lang="en-IN" dirty="0"/>
              <a:t>(iii)but-1-ene.</a:t>
            </a:r>
          </a:p>
          <a:p>
            <a:endParaRPr lang="en-IN" dirty="0"/>
          </a:p>
          <a:p>
            <a:r>
              <a:rPr lang="en-US" dirty="0"/>
              <a:t>3.Complete the following reaction equations:</a:t>
            </a:r>
          </a:p>
          <a:p>
            <a:endParaRPr lang="en-IN" dirty="0"/>
          </a:p>
          <a:p>
            <a:endParaRPr lang="en-IN" dirty="0"/>
          </a:p>
          <a:p>
            <a:endParaRPr lang="en-IN" dirty="0"/>
          </a:p>
          <a:p>
            <a:endParaRPr lang="en-IN" dirty="0"/>
          </a:p>
          <a:p>
            <a:endParaRPr lang="en-IN" dirty="0"/>
          </a:p>
          <a:p>
            <a:endParaRPr lang="en-IN" dirty="0"/>
          </a:p>
          <a:p>
            <a:endParaRPr lang="en-IN" dirty="0"/>
          </a:p>
          <a:p>
            <a:endParaRPr lang="en-IN" dirty="0"/>
          </a:p>
          <a:p>
            <a:endParaRPr lang="en-US" dirty="0"/>
          </a:p>
        </p:txBody>
      </p:sp>
      <p:sp>
        <p:nvSpPr>
          <p:cNvPr id="2" name="Rectangle 1"/>
          <p:cNvSpPr/>
          <p:nvPr/>
        </p:nvSpPr>
        <p:spPr>
          <a:xfrm>
            <a:off x="361950" y="519440"/>
            <a:ext cx="457200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IN" dirty="0"/>
              <a:t>1.Why is sulphuric acid not used during the reaction of alcohols with KI?</a:t>
            </a:r>
            <a:endParaRPr lang="en-US" dirty="0"/>
          </a:p>
        </p:txBody>
      </p:sp>
      <p:pic>
        <p:nvPicPr>
          <p:cNvPr id="3088" name="Picture 1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9925" y="2868613"/>
            <a:ext cx="6278563" cy="1454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542925" y="219075"/>
            <a:ext cx="372427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Answer the following:</a:t>
            </a:r>
          </a:p>
        </p:txBody>
      </p:sp>
      <p:pic>
        <p:nvPicPr>
          <p:cNvPr id="7" name="Google Shape;63;p14">
            <a:extLst>
              <a:ext uri="{FF2B5EF4-FFF2-40B4-BE49-F238E27FC236}">
                <a16:creationId xmlns:a16="http://schemas.microsoft.com/office/drawing/2014/main" id="{D6E43723-434F-6191-A4BC-ACFE3DDE5E0C}"/>
              </a:ext>
            </a:extLst>
          </p:cNvPr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7843796" y="67025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5655236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9"/>
          <p:cNvSpPr txBox="1"/>
          <p:nvPr/>
        </p:nvSpPr>
        <p:spPr>
          <a:xfrm>
            <a:off x="169669" y="1049724"/>
            <a:ext cx="8121939" cy="59092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742950" lvl="1" indent="-285750">
              <a:lnSpc>
                <a:spcPct val="150000"/>
              </a:lnSpc>
              <a:buSzPts val="1400"/>
            </a:pPr>
            <a:r>
              <a:rPr lang="en-IN" b="1" dirty="0"/>
              <a:t>6.Identify all the possible </a:t>
            </a:r>
            <a:r>
              <a:rPr lang="en-IN" b="1" dirty="0" err="1"/>
              <a:t>monochloro</a:t>
            </a:r>
            <a:r>
              <a:rPr lang="en-IN" b="1" dirty="0"/>
              <a:t> structural isomers expected to be formed on free radical </a:t>
            </a:r>
            <a:r>
              <a:rPr lang="en-IN" b="1" dirty="0" err="1"/>
              <a:t>monochlorination</a:t>
            </a:r>
            <a:r>
              <a:rPr lang="en-IN" b="1" dirty="0"/>
              <a:t> of (CH</a:t>
            </a:r>
            <a:r>
              <a:rPr lang="en-IN" b="1" baseline="-25000" dirty="0"/>
              <a:t>3</a:t>
            </a:r>
            <a:r>
              <a:rPr lang="en-IN" b="1" dirty="0"/>
              <a:t>)</a:t>
            </a:r>
            <a:r>
              <a:rPr lang="en-IN" b="1" baseline="-25000" dirty="0"/>
              <a:t>2</a:t>
            </a:r>
            <a:r>
              <a:rPr lang="en-IN" b="1" dirty="0"/>
              <a:t>CHCH</a:t>
            </a:r>
            <a:r>
              <a:rPr lang="en-IN" b="1" baseline="-25000" dirty="0"/>
              <a:t>2</a:t>
            </a:r>
            <a:r>
              <a:rPr lang="en-IN" b="1" dirty="0"/>
              <a:t>CH</a:t>
            </a:r>
            <a:r>
              <a:rPr lang="en-IN" b="1" baseline="-25000" dirty="0"/>
              <a:t>3</a:t>
            </a:r>
            <a:r>
              <a:rPr lang="en-IN" b="1" dirty="0"/>
              <a:t> </a:t>
            </a:r>
          </a:p>
          <a:p>
            <a:pPr marL="742950" lvl="1" indent="-285750">
              <a:lnSpc>
                <a:spcPct val="150000"/>
              </a:lnSpc>
              <a:buSzPts val="1400"/>
            </a:pPr>
            <a:r>
              <a:rPr lang="en-IN" b="1" dirty="0"/>
              <a:t>7</a:t>
            </a:r>
            <a:r>
              <a:rPr lang="en-IN" b="1" baseline="-25000" dirty="0"/>
              <a:t>.</a:t>
            </a:r>
            <a:r>
              <a:rPr lang="en-US" dirty="0"/>
              <a:t> A hydrocarbon C5H10 does not react with chlorine in dark but gives a single </a:t>
            </a:r>
            <a:r>
              <a:rPr lang="en-US" dirty="0" err="1"/>
              <a:t>monochloro</a:t>
            </a:r>
            <a:r>
              <a:rPr lang="en-US" dirty="0"/>
              <a:t> compound C5H9Cl in bright sunlight. Identify the hydrocarbon.</a:t>
            </a:r>
          </a:p>
          <a:p>
            <a:endParaRPr lang="en-US" dirty="0"/>
          </a:p>
          <a:p>
            <a:r>
              <a:rPr lang="en-US" dirty="0"/>
              <a:t>        8.Among the isomeric alkanes of M.F C5H12, identify the one that on photochemical       chlorination yields</a:t>
            </a:r>
            <a:endParaRPr lang="en-US" sz="1200" dirty="0"/>
          </a:p>
          <a:p>
            <a:r>
              <a:rPr lang="en-US" dirty="0" err="1"/>
              <a:t>i</a:t>
            </a:r>
            <a:r>
              <a:rPr lang="en-US" dirty="0"/>
              <a:t>)A single </a:t>
            </a:r>
            <a:r>
              <a:rPr lang="en-US" dirty="0" err="1"/>
              <a:t>monochloride</a:t>
            </a:r>
            <a:r>
              <a:rPr lang="en-US" dirty="0"/>
              <a:t>.</a:t>
            </a:r>
            <a:endParaRPr lang="en-US" sz="1200" dirty="0"/>
          </a:p>
          <a:p>
            <a:r>
              <a:rPr lang="en-US" dirty="0"/>
              <a:t>ii)Three isomeric </a:t>
            </a:r>
            <a:r>
              <a:rPr lang="en-US" dirty="0" err="1"/>
              <a:t>monochlorides</a:t>
            </a:r>
            <a:r>
              <a:rPr lang="en-US" dirty="0"/>
              <a:t>.</a:t>
            </a:r>
            <a:endParaRPr lang="en-US" sz="1200" dirty="0"/>
          </a:p>
          <a:p>
            <a:r>
              <a:rPr lang="en-US" dirty="0"/>
              <a:t>iii)Four isomeric </a:t>
            </a:r>
            <a:r>
              <a:rPr lang="en-US" dirty="0" err="1"/>
              <a:t>monochlorides</a:t>
            </a:r>
            <a:r>
              <a:rPr lang="en-US" dirty="0"/>
              <a:t>.</a:t>
            </a:r>
            <a:endParaRPr lang="en-US" sz="1200" dirty="0"/>
          </a:p>
          <a:p>
            <a:pPr marL="742950" lvl="1" indent="-285750">
              <a:lnSpc>
                <a:spcPct val="150000"/>
              </a:lnSpc>
              <a:buSzPts val="1400"/>
            </a:pPr>
            <a:endParaRPr lang="en-US" dirty="0"/>
          </a:p>
          <a:p>
            <a:pPr marL="742950" marR="0" lvl="1" indent="-2857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Calibri"/>
              <a:buNone/>
            </a:pPr>
            <a:endParaRPr lang="en-US" dirty="0"/>
          </a:p>
          <a:p>
            <a:pPr marL="742950" marR="0" lvl="1" indent="-2857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Calibri"/>
              <a:buNone/>
            </a:pPr>
            <a:endParaRPr lang="en-US" dirty="0"/>
          </a:p>
          <a:p>
            <a:pPr marL="742950" marR="0" lvl="1" indent="-2857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Calibri"/>
              <a:buNone/>
            </a:pPr>
            <a:endParaRPr lang="en-US" dirty="0"/>
          </a:p>
          <a:p>
            <a:pPr marL="742950" marR="0" lvl="1" indent="-2857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Calibri"/>
              <a:buNone/>
            </a:pPr>
            <a:endParaRPr lang="en-US" dirty="0"/>
          </a:p>
          <a:p>
            <a:pPr marL="742950" marR="0" lvl="1" indent="-2857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Calibri"/>
              <a:buNone/>
            </a:pPr>
            <a:endParaRPr lang="en-US" dirty="0"/>
          </a:p>
          <a:p>
            <a:pPr marL="742950" marR="0" lvl="1" indent="-2857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Calibri"/>
              <a:buNone/>
            </a:pPr>
            <a:endParaRPr lang="en-US" dirty="0"/>
          </a:p>
          <a:p>
            <a:pPr marL="742950" marR="0" lvl="1" indent="-2857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Calibri"/>
              <a:buNone/>
            </a:pPr>
            <a:endParaRPr lang="en-US" dirty="0"/>
          </a:p>
          <a:p>
            <a:pPr marL="742950" marR="0" lvl="1" indent="-2857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Calibri"/>
              <a:buNone/>
            </a:pPr>
            <a:endParaRPr lang="en-US" dirty="0"/>
          </a:p>
          <a:p>
            <a:pPr marL="742950" marR="0" lvl="1" indent="-2857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Calibri"/>
              <a:buNone/>
            </a:pPr>
            <a:endParaRPr dirty="0"/>
          </a:p>
        </p:txBody>
      </p:sp>
      <p:pic>
        <p:nvPicPr>
          <p:cNvPr id="4" name="Google Shape;63;p14">
            <a:extLst>
              <a:ext uri="{FF2B5EF4-FFF2-40B4-BE49-F238E27FC236}">
                <a16:creationId xmlns:a16="http://schemas.microsoft.com/office/drawing/2014/main" id="{D6E43723-434F-6191-A4BC-ACFE3DDE5E0C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806625" y="102476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3115149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p15"/>
          <p:cNvSpPr txBox="1"/>
          <p:nvPr/>
        </p:nvSpPr>
        <p:spPr>
          <a:xfrm>
            <a:off x="620712" y="742950"/>
            <a:ext cx="7802562" cy="35623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-US" sz="4000" b="1" i="0" u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THANKING YOU</a:t>
            </a:r>
            <a:endParaRPr dirty="0"/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000"/>
              <a:buFont typeface="Arial"/>
              <a:buNone/>
            </a:pPr>
            <a:r>
              <a:rPr lang="en-US" sz="4000" b="1" i="0" u="none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ODM EDUCATIONAL GROUP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4000" b="1" i="0" u="none" dirty="0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4" name="Google Shape;63;p14">
            <a:extLst>
              <a:ext uri="{FF2B5EF4-FFF2-40B4-BE49-F238E27FC236}">
                <a16:creationId xmlns:a16="http://schemas.microsoft.com/office/drawing/2014/main" id="{D6E43723-434F-6191-A4BC-ACFE3DDE5E0C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807011" y="131075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672310113"/>
      </p:ext>
    </p:extLst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335</TotalTime>
  <Words>286</Words>
  <Application>Microsoft Office PowerPoint</Application>
  <PresentationFormat>On-screen Show (16:9)</PresentationFormat>
  <Paragraphs>81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Wingdings</vt:lpstr>
      <vt:lpstr>Simple Light</vt:lpstr>
      <vt:lpstr>1_Simple Light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SUKUMAR PANI</cp:lastModifiedBy>
  <cp:revision>24</cp:revision>
  <dcterms:modified xsi:type="dcterms:W3CDTF">2022-05-04T04:38:02Z</dcterms:modified>
</cp:coreProperties>
</file>