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9" r:id="rId2"/>
  </p:sldMasterIdLst>
  <p:notesMasterIdLst>
    <p:notesMasterId r:id="rId14"/>
  </p:notesMasterIdLst>
  <p:sldIdLst>
    <p:sldId id="256" r:id="rId3"/>
    <p:sldId id="257" r:id="rId4"/>
    <p:sldId id="263" r:id="rId5"/>
    <p:sldId id="264" r:id="rId6"/>
    <p:sldId id="274" r:id="rId7"/>
    <p:sldId id="275" r:id="rId8"/>
    <p:sldId id="277" r:id="rId9"/>
    <p:sldId id="278" r:id="rId10"/>
    <p:sldId id="276" r:id="rId11"/>
    <p:sldId id="279" r:id="rId12"/>
    <p:sldId id="273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gQBN516kbdcNea2kfScvp7KMNMU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82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 mod="1"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_aEgbY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 mod="1"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_aEgbU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725635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0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6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7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ganicmystery.com/MolecularStructure/PolarityOfBonds.ph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/>
        </p:nvSpPr>
        <p:spPr>
          <a:xfrm>
            <a:off x="222250" y="1080654"/>
            <a:ext cx="8763000" cy="2982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ORGANIC</a:t>
            </a: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CHEMISTRY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NOMENCLATURE OF HALOALKANES AND HALOARENES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1091045" y="2405497"/>
            <a:ext cx="6826828" cy="1646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(CHEMISTRY)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 10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 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HALOALKANES AND HALOARENES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" name="Google Shape;6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8545"/>
            <a:ext cx="9144000" cy="1194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63;p14">
            <a:extLst>
              <a:ext uri="{FF2B5EF4-FFF2-40B4-BE49-F238E27FC236}">
                <a16:creationId xmlns:a16="http://schemas.microsoft.com/office/drawing/2014/main" id="{740714D1-3366-666C-FA7B-A2E778E0781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33109" y="9618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04800" y="853881"/>
            <a:ext cx="8404514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1041588"/>
            <a:ext cx="1400175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2305050"/>
            <a:ext cx="2181225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321152" y="704076"/>
            <a:ext cx="364394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11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.Write the IUPAC name of the following compound: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57200" y="1833175"/>
            <a:ext cx="36792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lang="en-US" altLang="en-US" sz="12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12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 Write the IUPAC name of the following compound: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04800" y="2478525"/>
            <a:ext cx="5306261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41300" algn="l"/>
                <a:tab pos="2260600" algn="l"/>
                <a:tab pos="4114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241300" algn="l"/>
                <a:tab pos="2260600" algn="l"/>
                <a:tab pos="4114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241300" algn="l"/>
                <a:tab pos="2260600" algn="l"/>
                <a:tab pos="4114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241300" algn="l"/>
                <a:tab pos="2260600" algn="l"/>
                <a:tab pos="4114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241300" algn="l"/>
                <a:tab pos="2260600" algn="l"/>
                <a:tab pos="4114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241300" algn="l"/>
                <a:tab pos="2260600" algn="l"/>
                <a:tab pos="4114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241300" algn="l"/>
                <a:tab pos="2260600" algn="l"/>
                <a:tab pos="4114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241300" algn="l"/>
                <a:tab pos="2260600" algn="l"/>
                <a:tab pos="4114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241300" algn="l"/>
                <a:tab pos="2260600" algn="l"/>
                <a:tab pos="4114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300" algn="l"/>
                <a:tab pos="2260600" algn="l"/>
                <a:tab pos="4114800" algn="l"/>
              </a:tabLst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300" algn="l"/>
                <a:tab pos="2260600" algn="l"/>
                <a:tab pos="4114800" algn="l"/>
              </a:tabLst>
            </a:pPr>
            <a:endParaRPr lang="en-US" altLang="en-US" sz="1200" b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300" algn="l"/>
                <a:tab pos="2260600" algn="l"/>
                <a:tab pos="4114800" algn="l"/>
              </a:tabLs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13.Give the IUPAC names of the following compounds: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300" algn="l"/>
                <a:tab pos="2260600" algn="l"/>
                <a:tab pos="4114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(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i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) CH3CH(Cl)CH(Br)CH3		(ii) CHF2CBrClF 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300" algn="l"/>
                <a:tab pos="2260600" algn="l"/>
                <a:tab pos="4114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(iii) ClCH2C=CCH2Br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300" algn="l"/>
                <a:tab pos="2260600" algn="l"/>
                <a:tab pos="4114800" algn="l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(iv) (CCl3)3CCl (v) CH3C(p-ClC6H4)2CH(Br)CH3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300" algn="l"/>
                <a:tab pos="2260600" algn="l"/>
                <a:tab pos="4114800" algn="l"/>
              </a:tabLst>
            </a:pPr>
            <a:endParaRPr lang="en-US" altLang="en-US" sz="12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300" algn="l"/>
                <a:tab pos="2260600" algn="l"/>
                <a:tab pos="4114800" algn="l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r>
              <a:rPr lang="en-US" sz="1800" dirty="0"/>
              <a:t>14.Write the order of bond lengths from R-F to R-I</a:t>
            </a:r>
          </a:p>
          <a:p>
            <a:r>
              <a:rPr lang="en-US" sz="1800" dirty="0"/>
              <a:t>15.Why the C-X bond in </a:t>
            </a:r>
            <a:r>
              <a:rPr lang="en-US" sz="1800" dirty="0" err="1"/>
              <a:t>haloalkane</a:t>
            </a:r>
            <a:r>
              <a:rPr lang="en-US" sz="1800" dirty="0"/>
              <a:t> is polar?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300" algn="l"/>
                <a:tab pos="2260600" algn="l"/>
                <a:tab pos="4114800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Google Shape;63;p14">
            <a:extLst>
              <a:ext uri="{FF2B5EF4-FFF2-40B4-BE49-F238E27FC236}">
                <a16:creationId xmlns:a16="http://schemas.microsoft.com/office/drawing/2014/main" id="{66DD61EC-8BD4-6321-B446-0520635C8EDF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24172" y="11022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0589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5"/>
          <p:cNvSpPr txBox="1"/>
          <p:nvPr/>
        </p:nvSpPr>
        <p:spPr>
          <a:xfrm>
            <a:off x="620712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dirty="0"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204F1A8-F78C-A245-1DA8-F0325DEF94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4172" y="11022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231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/>
          <p:nvPr/>
        </p:nvSpPr>
        <p:spPr>
          <a:xfrm>
            <a:off x="504825" y="1130300"/>
            <a:ext cx="7975600" cy="2630487"/>
          </a:xfrm>
          <a:prstGeom prst="rect">
            <a:avLst/>
          </a:prstGeom>
          <a:solidFill>
            <a:srgbClr val="C8C8C8"/>
          </a:solidFill>
          <a:ln w="25400" cap="flat" cmpd="sng">
            <a:solidFill>
              <a:srgbClr val="BC7D2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sz="1400" b="0" i="0" u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498475" y="1279525"/>
            <a:ext cx="7959725" cy="1600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</a:pPr>
            <a: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b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Students will be able to name  the   </a:t>
            </a:r>
            <a:r>
              <a:rPr lang="en-US" dirty="0" err="1"/>
              <a:t>Haloalkanes</a:t>
            </a:r>
            <a:r>
              <a:rPr lang="en-US" dirty="0"/>
              <a:t> and </a:t>
            </a:r>
            <a:r>
              <a:rPr lang="en-US" dirty="0" err="1"/>
              <a:t>Haloarenes</a:t>
            </a:r>
            <a:r>
              <a:rPr lang="en-US" dirty="0"/>
              <a:t> according to IUPAC.</a:t>
            </a: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Students will be well-acquainted with Isomerism of </a:t>
            </a:r>
            <a:r>
              <a:rPr lang="en-US" dirty="0" err="1"/>
              <a:t>Haloalkanes</a:t>
            </a:r>
            <a:r>
              <a:rPr lang="en-US" dirty="0"/>
              <a:t> and </a:t>
            </a:r>
            <a:r>
              <a:rPr lang="en-US" dirty="0" err="1"/>
              <a:t>Haloarenes</a:t>
            </a:r>
            <a:r>
              <a:rPr lang="en-US" dirty="0"/>
              <a:t>.</a:t>
            </a: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They will easily acknowledge the nature of C-X Bond.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Wingdings" panose="05000000000000000000" pitchFamily="2" charset="2"/>
              <a:buChar char="Ø"/>
            </a:pPr>
            <a:endParaRPr dirty="0"/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sz="14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9A5C6D7-3EBC-D00E-52A6-71FE8B003E6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5799" y="249436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/>
        </p:nvSpPr>
        <p:spPr>
          <a:xfrm>
            <a:off x="352425" y="1503362"/>
            <a:ext cx="8089900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459289" y="918455"/>
            <a:ext cx="66198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241300" algn="l"/>
              </a:tabLst>
            </a:pPr>
            <a:r>
              <a:rPr lang="en-US" b="1" u="sng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NOMENCLATURE: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tabLst>
                <a:tab pos="241300" algn="l"/>
              </a:tabLst>
            </a:pP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The halogenated hydrocarbons are commonly called as halo hydrocarbons.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6426" y="1938046"/>
            <a:ext cx="576262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37870" y="1506894"/>
            <a:ext cx="781905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Formula		Common name	IUPAC Name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4527" y="362734"/>
            <a:ext cx="65218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Lecture02:</a:t>
            </a:r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Nomenclature, Chain Isomerism, Position Isomerism and Nature of C – X Bond.</a:t>
            </a:r>
          </a:p>
        </p:txBody>
      </p:sp>
      <p:pic>
        <p:nvPicPr>
          <p:cNvPr id="8" name="Google Shape;63;p14">
            <a:extLst>
              <a:ext uri="{FF2B5EF4-FFF2-40B4-BE49-F238E27FC236}">
                <a16:creationId xmlns:a16="http://schemas.microsoft.com/office/drawing/2014/main" id="{EB5C6827-A2B6-AFC0-646A-3D2F567FF0C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59131" y="2245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62270" y="139959"/>
            <a:ext cx="49911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66435" y="1708473"/>
            <a:ext cx="54102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Google Shape;63;p14">
            <a:extLst>
              <a:ext uri="{FF2B5EF4-FFF2-40B4-BE49-F238E27FC236}">
                <a16:creationId xmlns:a16="http://schemas.microsoft.com/office/drawing/2014/main" id="{4F8B86EA-1E58-ECA5-EF58-94E7AA070AD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24172" y="11022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96875" y="338137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7036" y="401216"/>
            <a:ext cx="56578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600075" y="2310140"/>
            <a:ext cx="62579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tabLst>
                <a:tab pos="241300" algn="l"/>
                <a:tab pos="2260600" algn="l"/>
                <a:tab pos="4114800" algn="l"/>
              </a:tabLst>
            </a:pPr>
            <a:r>
              <a:rPr lang="en-US" b="1" u="sng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Chain Isomerism, Position Isomerism: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tabLst>
                <a:tab pos="241300" algn="l"/>
                <a:tab pos="2260600" algn="l"/>
                <a:tab pos="4114800" algn="l"/>
              </a:tabLst>
            </a:pPr>
            <a:r>
              <a:rPr lang="en-US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Halo alkanes can show chain and position 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isomerisms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.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143251"/>
            <a:ext cx="3552825" cy="153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0999" y="3048000"/>
            <a:ext cx="340042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85900" y="2952750"/>
            <a:ext cx="14001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Chain Isomer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81650" y="2952750"/>
            <a:ext cx="17811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Posi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tion</a:t>
            </a:r>
            <a:r>
              <a:rPr lang="en-US" dirty="0"/>
              <a:t> Isomer</a:t>
            </a:r>
          </a:p>
        </p:txBody>
      </p:sp>
      <p:pic>
        <p:nvPicPr>
          <p:cNvPr id="11" name="Google Shape;63;p14">
            <a:extLst>
              <a:ext uri="{FF2B5EF4-FFF2-40B4-BE49-F238E27FC236}">
                <a16:creationId xmlns:a16="http://schemas.microsoft.com/office/drawing/2014/main" id="{45A9BC52-1FDC-38BB-2791-05CBCA3B38E9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724172" y="11022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5523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0390" y="644279"/>
            <a:ext cx="8121939" cy="2169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lnSpc>
                <a:spcPct val="150000"/>
              </a:lnSpc>
              <a:buSzPts val="1400"/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The C-X bond (carbon-halogen bond) is 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polar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 because halogens are more electronegative than carbon atoms.</a:t>
            </a:r>
          </a:p>
          <a:p>
            <a:pPr marL="742950" lvl="1" indent="-285750">
              <a:lnSpc>
                <a:spcPct val="150000"/>
              </a:lnSpc>
              <a:buSzPts val="1400"/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the halogen atom acquired partial negative charge and the carbon atom acquired partial positive charge.</a:t>
            </a:r>
            <a:endParaRPr lang="en-US" sz="1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lvl="1">
              <a:lnSpc>
                <a:spcPct val="150000"/>
              </a:lnSpc>
              <a:buSzPts val="1400"/>
            </a:pP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8330" y="2234381"/>
            <a:ext cx="1422140" cy="6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881880" y="2741712"/>
            <a:ext cx="53855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order of polar character: C-F &gt; C-Cl &gt; C-Br &gt; C-I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bond length order: C-F &lt; C-Cl &lt; C-Br &lt; C-I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bond enthalpies order C-F &gt; C-Cl &gt; C-Br &gt; C-I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dipole moment order: C-F &gt; C-Cl &gt; C-Br &gt; C-I</a:t>
            </a: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310891" y="42850"/>
            <a:ext cx="5848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Nature of C-X Bond</a:t>
            </a:r>
          </a:p>
        </p:txBody>
      </p:sp>
      <p:pic>
        <p:nvPicPr>
          <p:cNvPr id="8" name="Google Shape;63;p14">
            <a:extLst>
              <a:ext uri="{FF2B5EF4-FFF2-40B4-BE49-F238E27FC236}">
                <a16:creationId xmlns:a16="http://schemas.microsoft.com/office/drawing/2014/main" id="{B3260D14-28B5-2658-2019-20349CCC2AD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75504" y="3854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151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638175" y="650490"/>
            <a:ext cx="8121939" cy="3139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010" y="968399"/>
            <a:ext cx="211455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85" y="3028121"/>
            <a:ext cx="244792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450866" y="370369"/>
            <a:ext cx="358463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Answer the following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1.Write the IUPAC name of the following compounds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38175" y="2197124"/>
            <a:ext cx="461536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itchFamily="18" charset="0"/>
                <a:cs typeface="Calibri" pitchFamily="34" charset="0"/>
              </a:rPr>
              <a:t>2.Write the order of bond lengths from R-F to R-I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3.Why the C-X bond in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haloalkane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is polar?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4.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Write down the structure and IUPAC name for neo-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pentylbromide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77518" y="3739089"/>
            <a:ext cx="457208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5.Among the above compounds, which one has shortest C—Cl bond ?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(a) I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(b) II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(c) III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(d) IV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Google Shape;63;p14">
            <a:extLst>
              <a:ext uri="{FF2B5EF4-FFF2-40B4-BE49-F238E27FC236}">
                <a16:creationId xmlns:a16="http://schemas.microsoft.com/office/drawing/2014/main" id="{477D06B5-F582-0C5A-A36F-022D17874CCE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24172" y="11022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54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425450" y="3328987"/>
            <a:ext cx="8121939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dirty="0"/>
              <a:t>8.Write the isomers of the following compounds</a:t>
            </a:r>
            <a:endParaRPr lang="en-US" sz="1200" dirty="0"/>
          </a:p>
          <a:p>
            <a:r>
              <a:rPr lang="en-US" dirty="0" err="1"/>
              <a:t>i</a:t>
            </a:r>
            <a:r>
              <a:rPr lang="en-US" dirty="0"/>
              <a:t>) 2-Chloro-3-methyl pentane ii) 1-Chloro-4-ethyl cyclohexane iii) 4-tert.Butyl-idoheptane</a:t>
            </a:r>
            <a:endParaRPr lang="en-US" sz="1200" dirty="0"/>
          </a:p>
          <a:p>
            <a:r>
              <a:rPr lang="en-US" dirty="0"/>
              <a:t>iv) 1,4-Dibromobut-2-ene  </a:t>
            </a:r>
            <a:endParaRPr lang="en-US" sz="1200" dirty="0"/>
          </a:p>
        </p:txBody>
      </p:sp>
      <p:pic>
        <p:nvPicPr>
          <p:cNvPr id="3074" name="Picture 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029" y="975197"/>
            <a:ext cx="62865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Picture 4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619375"/>
            <a:ext cx="14287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69394" y="716153"/>
            <a:ext cx="35189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lang="en-US" altLang="en-US" sz="12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6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.Write the IUPAC name of the following compound: 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57199" y="1794347"/>
            <a:ext cx="31219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endParaRPr lang="en-US" altLang="en-US" sz="12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r>
              <a:rPr lang="en-US" altLang="en-US" sz="12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7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 Write the IUPAC name of the following compound 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2390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Google Shape;63;p14">
            <a:extLst>
              <a:ext uri="{FF2B5EF4-FFF2-40B4-BE49-F238E27FC236}">
                <a16:creationId xmlns:a16="http://schemas.microsoft.com/office/drawing/2014/main" id="{28010794-F488-1759-8702-2E64CA74F7C1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24172" y="11022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4772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92693" y="703945"/>
            <a:ext cx="8121939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lnSpc>
                <a:spcPct val="150000"/>
              </a:lnSpc>
              <a:buSzPts val="1400"/>
            </a:pPr>
            <a:r>
              <a:rPr lang="en-US" dirty="0"/>
              <a:t>9.Write IUPAC names of the following:</a:t>
            </a:r>
            <a:endParaRPr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592" y="1139303"/>
            <a:ext cx="3913187" cy="254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2475" y="370079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10.How many isomers are possible for C4H9F</a:t>
            </a:r>
            <a:r>
              <a:rPr lang="en-US" baseline="-25000" dirty="0"/>
              <a:t>2</a:t>
            </a:r>
            <a:r>
              <a:rPr lang="en-US" dirty="0"/>
              <a:t> .and give their IUPAC names?</a:t>
            </a:r>
            <a:r>
              <a:rPr lang="en-US" i="1" dirty="0"/>
              <a:t>·</a:t>
            </a:r>
            <a:endParaRPr lang="en-US" dirty="0"/>
          </a:p>
        </p:txBody>
      </p:sp>
      <p:pic>
        <p:nvPicPr>
          <p:cNvPr id="7" name="Google Shape;63;p14">
            <a:extLst>
              <a:ext uri="{FF2B5EF4-FFF2-40B4-BE49-F238E27FC236}">
                <a16:creationId xmlns:a16="http://schemas.microsoft.com/office/drawing/2014/main" id="{3CE92ED0-D591-C919-40B3-A2285A50B03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24172" y="11022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143765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457</Words>
  <Application>Microsoft Office PowerPoint</Application>
  <PresentationFormat>On-screen Show (16:9)</PresentationFormat>
  <Paragraphs>101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Simple Light</vt:lpstr>
      <vt:lpstr>1_Simple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SUKUMAR PANI</cp:lastModifiedBy>
  <cp:revision>27</cp:revision>
  <dcterms:modified xsi:type="dcterms:W3CDTF">2022-05-04T04:21:13Z</dcterms:modified>
</cp:coreProperties>
</file>