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4"/>
  </p:notesMasterIdLst>
  <p:sldIdLst>
    <p:sldId id="256" r:id="rId3"/>
    <p:sldId id="257" r:id="rId4"/>
    <p:sldId id="279" r:id="rId5"/>
    <p:sldId id="263" r:id="rId6"/>
    <p:sldId id="274" r:id="rId7"/>
    <p:sldId id="275" r:id="rId8"/>
    <p:sldId id="277" r:id="rId9"/>
    <p:sldId id="264" r:id="rId10"/>
    <p:sldId id="276" r:id="rId11"/>
    <p:sldId id="278" r:id="rId12"/>
    <p:sldId id="273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5374" autoAdjust="0"/>
  </p:normalViewPr>
  <p:slideViewPr>
    <p:cSldViewPr snapToGrid="0">
      <p:cViewPr varScale="1">
        <p:scale>
          <a:sx n="104" d="100"/>
          <a:sy n="104" d="100"/>
        </p:scale>
        <p:origin x="85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_aEgb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190500" y="108065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6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 CHEMISTRY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INTRODUCTION AND CLASSIFICATION</a:t>
            </a: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SUBJECT : CHEMISTRY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CHAPTER NUMBER:10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CHAPTER NAME :HALOALKANES AND HALOARENES</a:t>
            </a: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04D60C81-5298-719D-18E9-AACB0DFDE89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523875" y="263426"/>
            <a:ext cx="721042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Answer the following:</a:t>
            </a:r>
          </a:p>
          <a:p>
            <a:r>
              <a:rPr lang="en-IN" dirty="0"/>
              <a:t>1.Write the structures of the following organic halogen compounds. (</a:t>
            </a:r>
            <a:r>
              <a:rPr lang="en-IN" dirty="0" err="1"/>
              <a:t>i</a:t>
            </a:r>
            <a:r>
              <a:rPr lang="en-IN" dirty="0"/>
              <a:t>) 2-Chloro-3-methylpentane (ii) p-</a:t>
            </a:r>
            <a:r>
              <a:rPr lang="en-IN" dirty="0" err="1"/>
              <a:t>Bromochlorobenzene</a:t>
            </a:r>
            <a:endParaRPr lang="en-US" dirty="0"/>
          </a:p>
          <a:p>
            <a:r>
              <a:rPr lang="en-IN" dirty="0"/>
              <a:t>2.Which of the following is an example of vie-</a:t>
            </a:r>
            <a:r>
              <a:rPr lang="en-IN" dirty="0" err="1"/>
              <a:t>dihalide</a:t>
            </a:r>
            <a:r>
              <a:rPr lang="en-IN" dirty="0"/>
              <a:t>?</a:t>
            </a:r>
            <a:br>
              <a:rPr lang="en-IN" b="1" dirty="0"/>
            </a:br>
            <a:r>
              <a:rPr lang="en-IN" dirty="0"/>
              <a:t>(a)Dichloromethane(b)1,2-dichloroethane</a:t>
            </a:r>
            <a:br>
              <a:rPr lang="en-IN" b="1" dirty="0"/>
            </a:br>
            <a:r>
              <a:rPr lang="en-IN" dirty="0"/>
              <a:t>(c) </a:t>
            </a:r>
            <a:r>
              <a:rPr lang="en-IN" dirty="0" err="1"/>
              <a:t>Ethylidene</a:t>
            </a:r>
            <a:r>
              <a:rPr lang="en-IN" dirty="0"/>
              <a:t> chloride (d) Allyl chloride</a:t>
            </a:r>
            <a:endParaRPr lang="en-US" dirty="0"/>
          </a:p>
          <a:p>
            <a:r>
              <a:rPr lang="en-IN" b="1" dirty="0"/>
              <a:t>3.The position of -Br in the compound CH</a:t>
            </a:r>
            <a:r>
              <a:rPr lang="en-IN" b="1" baseline="-25000" dirty="0"/>
              <a:t>3</a:t>
            </a:r>
            <a:r>
              <a:rPr lang="en-IN" b="1" dirty="0"/>
              <a:t>CH – CHC(Br)(CH</a:t>
            </a:r>
            <a:r>
              <a:rPr lang="en-IN" b="1" baseline="-25000" dirty="0"/>
              <a:t>3</a:t>
            </a:r>
            <a:r>
              <a:rPr lang="en-IN" b="1" dirty="0"/>
              <a:t>)</a:t>
            </a:r>
            <a:r>
              <a:rPr lang="en-IN" b="1" baseline="-25000" dirty="0"/>
              <a:t>2</a:t>
            </a:r>
            <a:r>
              <a:rPr lang="en-IN" b="1" dirty="0"/>
              <a:t>, can be classified as .</a:t>
            </a:r>
            <a:br>
              <a:rPr lang="en-IN" dirty="0"/>
            </a:br>
            <a:r>
              <a:rPr lang="en-IN" b="1" dirty="0"/>
              <a:t>(a) allyl (b) aryl (c) vinyl (d) secondary</a:t>
            </a:r>
            <a:endParaRPr lang="en-US" dirty="0"/>
          </a:p>
          <a:p>
            <a:r>
              <a:rPr lang="en-IN" dirty="0"/>
              <a:t>4. </a:t>
            </a:r>
            <a:r>
              <a:rPr lang="en-IN" dirty="0" err="1"/>
              <a:t>Haloalkanes</a:t>
            </a:r>
            <a:r>
              <a:rPr lang="en-IN" dirty="0"/>
              <a:t> contain halogen atom(s) attached to sp3 hybridised carbon atom of an alkyl group. Identify </a:t>
            </a:r>
            <a:r>
              <a:rPr lang="en-IN" dirty="0" err="1"/>
              <a:t>haloalkane</a:t>
            </a:r>
            <a:r>
              <a:rPr lang="en-IN" dirty="0"/>
              <a:t> from the following compounds.</a:t>
            </a:r>
            <a:br>
              <a:rPr lang="en-IN" b="1" dirty="0"/>
            </a:br>
            <a:r>
              <a:rPr lang="en-IN" dirty="0"/>
              <a:t>(a) 2-Bromopentane (b) Vinyl chloride (</a:t>
            </a:r>
            <a:r>
              <a:rPr lang="en-IN" dirty="0" err="1"/>
              <a:t>chloroethene</a:t>
            </a:r>
            <a:r>
              <a:rPr lang="en-IN" dirty="0"/>
              <a:t>)</a:t>
            </a:r>
            <a:br>
              <a:rPr lang="en-IN" b="1" dirty="0"/>
            </a:br>
            <a:r>
              <a:rPr lang="en-IN" dirty="0"/>
              <a:t>(c) 2-Chloroacetophenone (d) </a:t>
            </a:r>
            <a:r>
              <a:rPr lang="en-IN" dirty="0" err="1"/>
              <a:t>Trichloromethane</a:t>
            </a:r>
            <a:endParaRPr lang="en-US" dirty="0"/>
          </a:p>
          <a:p>
            <a:r>
              <a:rPr lang="en-IN" b="1" dirty="0"/>
              <a:t>5.Which of the following compounds are gem-</a:t>
            </a:r>
            <a:r>
              <a:rPr lang="en-IN" b="1" dirty="0" err="1"/>
              <a:t>dihalides</a:t>
            </a:r>
            <a:r>
              <a:rPr lang="en-IN" b="1" dirty="0"/>
              <a:t>?</a:t>
            </a:r>
            <a:br>
              <a:rPr lang="en-IN" dirty="0"/>
            </a:br>
            <a:r>
              <a:rPr lang="en-IN" b="1" dirty="0"/>
              <a:t>(a) </a:t>
            </a:r>
            <a:r>
              <a:rPr lang="en-IN" b="1" dirty="0" err="1"/>
              <a:t>Ethylidene</a:t>
            </a:r>
            <a:r>
              <a:rPr lang="en-IN" b="1" dirty="0"/>
              <a:t> chloride (b) Ethylene dichloride</a:t>
            </a:r>
            <a:br>
              <a:rPr lang="en-IN" dirty="0"/>
            </a:br>
            <a:r>
              <a:rPr lang="en-IN" b="1" dirty="0"/>
              <a:t>(c) Methylene chloride (d) Benzyl chloride</a:t>
            </a:r>
            <a:endParaRPr lang="en-US" dirty="0"/>
          </a:p>
          <a:p>
            <a:r>
              <a:rPr lang="en-IN" b="1" dirty="0"/>
              <a:t>6.Which of the following are secondary bromides?</a:t>
            </a:r>
            <a:br>
              <a:rPr lang="en-IN" dirty="0"/>
            </a:br>
            <a:r>
              <a:rPr lang="en-IN" b="1" dirty="0"/>
              <a:t>(a) (CH</a:t>
            </a:r>
            <a:r>
              <a:rPr lang="en-IN" b="1" baseline="-25000" dirty="0"/>
              <a:t>3</a:t>
            </a:r>
            <a:r>
              <a:rPr lang="en-IN" b="1" dirty="0"/>
              <a:t>),</a:t>
            </a:r>
            <a:r>
              <a:rPr lang="en-IN" b="1" dirty="0" err="1"/>
              <a:t>CHBr</a:t>
            </a:r>
            <a:r>
              <a:rPr lang="en-IN" b="1" dirty="0"/>
              <a:t>     (b) (CH</a:t>
            </a:r>
            <a:r>
              <a:rPr lang="en-IN" b="1" baseline="-25000" dirty="0"/>
              <a:t>3</a:t>
            </a:r>
            <a:r>
              <a:rPr lang="en-IN" b="1" dirty="0"/>
              <a:t>)</a:t>
            </a:r>
            <a:r>
              <a:rPr lang="en-IN" b="1" baseline="-25000" dirty="0"/>
              <a:t>3</a:t>
            </a:r>
            <a:r>
              <a:rPr lang="en-IN" b="1" dirty="0"/>
              <a:t>C CH</a:t>
            </a:r>
            <a:r>
              <a:rPr lang="en-IN" b="1" baseline="-25000" dirty="0"/>
              <a:t>2</a:t>
            </a:r>
            <a:r>
              <a:rPr lang="en-IN" b="1" dirty="0"/>
              <a:t>Br</a:t>
            </a:r>
            <a:br>
              <a:rPr lang="en-IN" dirty="0"/>
            </a:br>
            <a:r>
              <a:rPr lang="en-IN" b="1" dirty="0"/>
              <a:t>(c) CH</a:t>
            </a:r>
            <a:r>
              <a:rPr lang="en-IN" b="1" baseline="-25000" dirty="0"/>
              <a:t>3</a:t>
            </a:r>
            <a:r>
              <a:rPr lang="en-IN" b="1" dirty="0"/>
              <a:t>CH(Br)CH</a:t>
            </a:r>
            <a:r>
              <a:rPr lang="en-IN" b="1" baseline="-25000" dirty="0"/>
              <a:t>2</a:t>
            </a:r>
            <a:r>
              <a:rPr lang="en-IN" b="1" dirty="0"/>
              <a:t>CH</a:t>
            </a:r>
            <a:r>
              <a:rPr lang="en-IN" b="1" baseline="-25000" dirty="0"/>
              <a:t>3    </a:t>
            </a:r>
            <a:r>
              <a:rPr lang="en-IN" b="1" dirty="0"/>
              <a:t> (d) (CH</a:t>
            </a:r>
            <a:r>
              <a:rPr lang="en-IN" b="1" baseline="-25000" dirty="0"/>
              <a:t>3</a:t>
            </a:r>
            <a:r>
              <a:rPr lang="en-IN" b="1" dirty="0"/>
              <a:t>)</a:t>
            </a:r>
            <a:r>
              <a:rPr lang="en-IN" b="1" baseline="-25000" dirty="0"/>
              <a:t>2</a:t>
            </a:r>
            <a:r>
              <a:rPr lang="en-IN" b="1" dirty="0"/>
              <a:t>CBrCH</a:t>
            </a:r>
            <a:r>
              <a:rPr lang="en-IN" b="1" baseline="-25000" dirty="0"/>
              <a:t>2</a:t>
            </a:r>
            <a:r>
              <a:rPr lang="en-IN" b="1" dirty="0"/>
              <a:t>CH</a:t>
            </a:r>
            <a:r>
              <a:rPr lang="en-IN" b="1" baseline="-25000" dirty="0"/>
              <a:t>3</a:t>
            </a:r>
            <a:endParaRPr lang="en-US" dirty="0"/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FDD1B8DF-3E06-D009-8907-A94D4C82309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4772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A7B4A17-C82C-138D-CCFA-E1CA9F50C4F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</a:pPr>
            <a:r>
              <a:rPr lang="en-US" sz="1400" b="1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dirty="0"/>
          </a:p>
          <a:p>
            <a:pPr marL="1968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Students will be able to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distinguish between</a:t>
            </a: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Haloalkanes</a:t>
            </a: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1400" b="0" i="0" u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Haloarenes</a:t>
            </a: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196850" lvl="0" indent="-285750">
              <a:buClr>
                <a:srgbClr val="FF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Students will be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able to classify </a:t>
            </a: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types of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Haloalkanes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Haloarenes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acknowledge the importance of </a:t>
            </a:r>
            <a:r>
              <a:rPr lang="en-US" dirty="0" err="1"/>
              <a:t>Haloalkanes</a:t>
            </a:r>
            <a:r>
              <a:rPr lang="en-US" dirty="0"/>
              <a:t> and </a:t>
            </a:r>
            <a:r>
              <a:rPr lang="en-US" dirty="0" err="1"/>
              <a:t>Haloarenes</a:t>
            </a:r>
            <a:r>
              <a:rPr lang="en-US" dirty="0"/>
              <a:t>.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Students will be well-acquainted with types of </a:t>
            </a:r>
            <a:r>
              <a:rPr lang="en-US" dirty="0" err="1"/>
              <a:t>Haloalkanes</a:t>
            </a:r>
            <a:r>
              <a:rPr lang="en-US" dirty="0"/>
              <a:t> and </a:t>
            </a:r>
            <a:r>
              <a:rPr lang="en-US" dirty="0" err="1"/>
              <a:t>Haloarenes</a:t>
            </a:r>
            <a:r>
              <a:rPr lang="en-US" dirty="0"/>
              <a:t>.</a:t>
            </a:r>
          </a:p>
          <a:p>
            <a:pPr marL="196850" lvl="0" indent="-285750">
              <a:buClr>
                <a:srgbClr val="FF0000"/>
              </a:buClr>
              <a:buSzPts val="1400"/>
              <a:buFont typeface="Wingdings" panose="05000000000000000000" pitchFamily="2" charset="2"/>
              <a:buChar char="Ø"/>
            </a:pP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9649" y="777300"/>
            <a:ext cx="65436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Introduction</a:t>
            </a:r>
            <a:r>
              <a:rPr lang="en-US" u="sng" dirty="0">
                <a:latin typeface="Calibri" pitchFamily="34" charset="0"/>
                <a:cs typeface="Calibri" pitchFamily="34" charset="0"/>
              </a:rPr>
              <a:t>: 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The Alkyl halides have the general formula CnH2n+1X or RX where X denotes chlorine, Bromine, or Iodine. Fluorine is not included since fluorides do not behave like other halides. 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57275" y="2235308"/>
            <a:ext cx="56197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Uses of Halo compounds: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1.The chlorine-containing Antibiotic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Chloromycetin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(Chloramphenicol) is produced by soil microorganism used in treatments of typhoid fever.;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2.Fully fluorinated compounds are being considered as potential blood substitutes in surgery.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3.Some compounds like DDT, BHC are used as an insecticide,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52499" y="205115"/>
            <a:ext cx="6534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Lecture-01:</a:t>
            </a:r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Introduction &amp; Classification of Halo alkanes and Halo </a:t>
            </a:r>
            <a:r>
              <a:rPr lang="en-US" b="1" u="sng" dirty="0" err="1">
                <a:solidFill>
                  <a:srgbClr val="FF0000"/>
                </a:solidFill>
              </a:rPr>
              <a:t>arenes</a:t>
            </a:r>
            <a:r>
              <a:rPr lang="en-US" dirty="0"/>
              <a:t>:</a:t>
            </a:r>
          </a:p>
        </p:txBody>
      </p:sp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9AFC9ED7-D80E-CE68-BA51-337EB8D0762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782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523875" y="693737"/>
            <a:ext cx="8089900" cy="2031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657225" y="310575"/>
            <a:ext cx="6324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Alkyl halides : Halogen derivative of alkanes.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Alkenyl halides : Halogen derivative of alkenes.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a-DK" dirty="0"/>
              <a:t> Alkynyl halides : Halogen derivative of alkynes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Aryl halides : Halogen derivative of </a:t>
            </a:r>
            <a:r>
              <a:rPr lang="en-US" dirty="0" err="1"/>
              <a:t>arenes</a:t>
            </a:r>
            <a:r>
              <a:rPr lang="en-US" dirty="0"/>
              <a:t> (aromatic)</a:t>
            </a:r>
          </a:p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CLASSIFICATION OF HALO ALKANE AND HALO ARENES: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1. Based on the number of Halogen atoms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Alkyl halides : They are further classified on the basis of halogen atoms introduced in the molecule. e.g.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Mono halides: replacement of one H-atom by halogen atom.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General formula C</a:t>
            </a:r>
            <a:r>
              <a:rPr lang="en-US" baseline="-25000" dirty="0"/>
              <a:t>n</a:t>
            </a:r>
            <a:r>
              <a:rPr lang="en-US" dirty="0"/>
              <a:t>H</a:t>
            </a:r>
            <a:r>
              <a:rPr lang="en-US" baseline="-25000" dirty="0"/>
              <a:t>2n+1</a:t>
            </a:r>
            <a:r>
              <a:rPr lang="en-US" dirty="0"/>
              <a:t>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Example : CH</a:t>
            </a:r>
            <a:r>
              <a:rPr lang="en-US" baseline="-25000" dirty="0"/>
              <a:t>3</a:t>
            </a:r>
            <a:r>
              <a:rPr lang="en-US" dirty="0"/>
              <a:t>Cl Methyl chloride (</a:t>
            </a:r>
            <a:r>
              <a:rPr lang="en-US" dirty="0" err="1"/>
              <a:t>Chloro</a:t>
            </a:r>
            <a:r>
              <a:rPr lang="en-US" dirty="0"/>
              <a:t> methane)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CH</a:t>
            </a:r>
            <a:r>
              <a:rPr lang="en-US" baseline="-25000" dirty="0"/>
              <a:t>3</a:t>
            </a:r>
            <a:r>
              <a:rPr lang="en-US" dirty="0"/>
              <a:t>CH</a:t>
            </a:r>
            <a:r>
              <a:rPr lang="en-US" baseline="-25000" dirty="0"/>
              <a:t>2</a:t>
            </a:r>
            <a:r>
              <a:rPr lang="en-US" dirty="0"/>
              <a:t>Br Ethyl bromide (</a:t>
            </a:r>
            <a:r>
              <a:rPr lang="en-US" dirty="0" err="1"/>
              <a:t>Bromo</a:t>
            </a:r>
            <a:r>
              <a:rPr lang="en-US" dirty="0"/>
              <a:t> ethane)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  </a:t>
            </a:r>
            <a:r>
              <a:rPr lang="en-US" dirty="0" err="1"/>
              <a:t>Dihalides</a:t>
            </a:r>
            <a:r>
              <a:rPr lang="en-US" dirty="0"/>
              <a:t> : Replacement of two H-atom by halogen atoms.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General formula C</a:t>
            </a:r>
            <a:r>
              <a:rPr lang="en-US" baseline="-25000" dirty="0"/>
              <a:t>n</a:t>
            </a:r>
            <a:r>
              <a:rPr lang="en-US" dirty="0"/>
              <a:t>H</a:t>
            </a:r>
            <a:r>
              <a:rPr lang="en-US" baseline="-25000" dirty="0"/>
              <a:t>2n</a:t>
            </a:r>
            <a:r>
              <a:rPr lang="en-US" dirty="0"/>
              <a:t>X</a:t>
            </a:r>
            <a:r>
              <a:rPr lang="en-US" baseline="-25000" dirty="0"/>
              <a:t>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baseline="-250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baseline="-250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baseline="-25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974" y="3381375"/>
            <a:ext cx="47584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943" y="3165420"/>
            <a:ext cx="3599361" cy="105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47569" y="4286153"/>
            <a:ext cx="1529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Vicinal </a:t>
            </a:r>
            <a:r>
              <a:rPr lang="en-US" dirty="0" err="1"/>
              <a:t>dihalide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8675" y="4505325"/>
            <a:ext cx="15183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Geminal</a:t>
            </a:r>
            <a:r>
              <a:rPr lang="en-US" dirty="0"/>
              <a:t> </a:t>
            </a:r>
            <a:r>
              <a:rPr lang="en-US" dirty="0" err="1"/>
              <a:t>dihalide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0525" y="90815"/>
            <a:ext cx="65150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11" name="Google Shape;63;p14">
            <a:extLst>
              <a:ext uri="{FF2B5EF4-FFF2-40B4-BE49-F238E27FC236}">
                <a16:creationId xmlns:a16="http://schemas.microsoft.com/office/drawing/2014/main" id="{63D0A446-4041-77E2-F397-31BC590F305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58486" y="605128"/>
            <a:ext cx="8121939" cy="1600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dirty="0"/>
              <a:t>MONO HALIDES : Further classified on the basis of nature of C-atom carrying the halogen atom .</a:t>
            </a:r>
          </a:p>
          <a:p>
            <a:r>
              <a:rPr lang="en-US" dirty="0"/>
              <a:t>(A) Primary halide or 1</a:t>
            </a:r>
            <a:r>
              <a:rPr lang="en-US" baseline="46000" dirty="0">
                <a:sym typeface="Symbol"/>
              </a:rPr>
              <a:t></a:t>
            </a:r>
            <a:r>
              <a:rPr lang="en-US" sz="800" dirty="0"/>
              <a:t> </a:t>
            </a:r>
            <a:r>
              <a:rPr lang="en-US" dirty="0"/>
              <a:t>alkyl halides : Halogen atom attached with a primary or 1</a:t>
            </a:r>
            <a:r>
              <a:rPr lang="en-US" baseline="46000" dirty="0">
                <a:sym typeface="Symbol"/>
              </a:rPr>
              <a:t></a:t>
            </a:r>
            <a:r>
              <a:rPr lang="en-US" sz="800" baseline="46000" dirty="0">
                <a:sym typeface="Symbol"/>
              </a:rPr>
              <a:t></a:t>
            </a:r>
            <a:r>
              <a:rPr lang="en-US" sz="800" dirty="0"/>
              <a:t> </a:t>
            </a:r>
            <a:r>
              <a:rPr lang="en-US" dirty="0"/>
              <a:t>C-atom.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Example : C H </a:t>
            </a:r>
            <a:r>
              <a:rPr lang="en-US" sz="800" dirty="0"/>
              <a:t>3 </a:t>
            </a:r>
            <a:r>
              <a:rPr lang="en-US" dirty="0"/>
              <a:t>— X Halo methane or </a:t>
            </a:r>
            <a:r>
              <a:rPr lang="en-US" dirty="0" err="1"/>
              <a:t>methylhalide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 H </a:t>
            </a:r>
            <a:r>
              <a:rPr lang="en-US" sz="800" dirty="0"/>
              <a:t>3 </a:t>
            </a:r>
            <a:r>
              <a:rPr lang="en-US" dirty="0"/>
              <a:t>— C H </a:t>
            </a:r>
            <a:r>
              <a:rPr lang="en-US" sz="800" dirty="0"/>
              <a:t>2 </a:t>
            </a:r>
            <a:r>
              <a:rPr lang="en-US" dirty="0"/>
              <a:t>— X Halo ethane or ethyl halide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C H </a:t>
            </a:r>
            <a:r>
              <a:rPr lang="pt-BR" sz="800" dirty="0"/>
              <a:t>3</a:t>
            </a:r>
            <a:r>
              <a:rPr lang="pt-BR" dirty="0"/>
              <a:t>— C H </a:t>
            </a:r>
            <a:r>
              <a:rPr lang="pt-BR" sz="800" dirty="0"/>
              <a:t>2 </a:t>
            </a:r>
            <a:r>
              <a:rPr lang="pt-BR" dirty="0"/>
              <a:t>— C H </a:t>
            </a:r>
            <a:r>
              <a:rPr lang="pt-BR" sz="800" dirty="0"/>
              <a:t>2</a:t>
            </a:r>
            <a:r>
              <a:rPr lang="pt-BR" dirty="0"/>
              <a:t>— X 1-Halo propane or n-propyl halide</a:t>
            </a:r>
          </a:p>
          <a:p>
            <a:r>
              <a:rPr lang="en-US" dirty="0"/>
              <a:t>(B) Secondary or 2</a:t>
            </a:r>
            <a:r>
              <a:rPr lang="en-US" sz="1200" baseline="46000" dirty="0">
                <a:sym typeface="Symbol"/>
              </a:rPr>
              <a:t></a:t>
            </a:r>
            <a:r>
              <a:rPr lang="en-US" sz="800" dirty="0"/>
              <a:t> </a:t>
            </a:r>
            <a:r>
              <a:rPr lang="en-US" dirty="0"/>
              <a:t>alkyl halides : Halogen atom linked with 2</a:t>
            </a:r>
            <a:r>
              <a:rPr lang="en-US" baseline="46000" dirty="0">
                <a:sym typeface="Symbol"/>
              </a:rPr>
              <a:t></a:t>
            </a:r>
            <a:r>
              <a:rPr lang="en-US" sz="800" dirty="0"/>
              <a:t> </a:t>
            </a:r>
            <a:r>
              <a:rPr lang="en-US" dirty="0"/>
              <a:t>C-atom.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(C) Tertiary halide or 3</a:t>
            </a:r>
            <a:r>
              <a:rPr lang="en-US" baseline="46000" dirty="0">
                <a:sym typeface="Symbol"/>
              </a:rPr>
              <a:t></a:t>
            </a:r>
            <a:r>
              <a:rPr lang="en-US" dirty="0"/>
              <a:t> </a:t>
            </a:r>
            <a:r>
              <a:rPr lang="en-US" sz="800" dirty="0"/>
              <a:t> </a:t>
            </a:r>
            <a:r>
              <a:rPr lang="en-US" dirty="0"/>
              <a:t>alkyl halide : halogen atom linked with 3</a:t>
            </a:r>
            <a:r>
              <a:rPr lang="en-US" baseline="46000" dirty="0">
                <a:sym typeface="Symbol"/>
              </a:rPr>
              <a:t></a:t>
            </a:r>
            <a:r>
              <a:rPr lang="en-US" sz="800" dirty="0"/>
              <a:t> </a:t>
            </a:r>
            <a:r>
              <a:rPr lang="en-US" dirty="0"/>
              <a:t>C-atom.</a:t>
            </a:r>
            <a:endParaRPr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4473" y="2351901"/>
            <a:ext cx="4928702" cy="2186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1BA9FBD8-283F-4521-98FC-615C918F4B3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58486" y="507337"/>
            <a:ext cx="8121939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US" dirty="0" err="1"/>
              <a:t>Trihalides</a:t>
            </a:r>
            <a:r>
              <a:rPr lang="en-US" dirty="0"/>
              <a:t> : Replacement of three H-atoms by halogen atoms. General formula - C</a:t>
            </a:r>
            <a:r>
              <a:rPr lang="en-US" baseline="-25000" dirty="0"/>
              <a:t>n</a:t>
            </a:r>
            <a:r>
              <a:rPr lang="en-US" dirty="0"/>
              <a:t>H</a:t>
            </a:r>
            <a:r>
              <a:rPr lang="en-US" baseline="-25000" dirty="0"/>
              <a:t>2n-1</a:t>
            </a:r>
            <a:r>
              <a:rPr lang="en-US" dirty="0"/>
              <a:t>X</a:t>
            </a:r>
            <a:r>
              <a:rPr lang="en-US" baseline="-25000" dirty="0"/>
              <a:t>3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954575" y="817662"/>
            <a:ext cx="38058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Example : CHX3 </a:t>
            </a:r>
            <a:r>
              <a:rPr lang="en-US" dirty="0" err="1"/>
              <a:t>Trihalo</a:t>
            </a:r>
            <a:r>
              <a:rPr lang="en-US" dirty="0"/>
              <a:t> methane or </a:t>
            </a:r>
            <a:r>
              <a:rPr lang="en-US" dirty="0" err="1"/>
              <a:t>haloform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04874" y="1123147"/>
            <a:ext cx="63150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en-US" b="1" u="sng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Tetra-halogen derivatives :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replacement of four hydrogen atoms by four halogen atoms.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4574" y="1602338"/>
            <a:ext cx="5772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238249" y="2672090"/>
            <a:ext cx="6581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b="1" dirty="0">
                <a:latin typeface="Calibri" pitchFamily="34" charset="0"/>
                <a:cs typeface="Calibri" pitchFamily="34" charset="0"/>
              </a:rPr>
              <a:t>Allylic Halides: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the halogen atom is bonded with sp3-hybridized carbon atom 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1034" y="3096403"/>
            <a:ext cx="50292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76350" y="226251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u="sng" dirty="0">
                <a:latin typeface="Calibri" pitchFamily="34" charset="0"/>
                <a:cs typeface="Calibri" pitchFamily="34" charset="0"/>
              </a:rPr>
              <a:t>Halogen atom bonded with sp3-hybridized carbon: </a:t>
            </a: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u="sng" dirty="0">
                <a:latin typeface="Calibri" pitchFamily="34" charset="0"/>
                <a:cs typeface="Calibri" pitchFamily="34" charset="0"/>
              </a:rPr>
              <a:t>Alkyl Halides or </a:t>
            </a:r>
            <a:r>
              <a:rPr lang="en-US" b="1" u="sng" dirty="0" err="1">
                <a:latin typeface="Calibri" pitchFamily="34" charset="0"/>
                <a:cs typeface="Calibri" pitchFamily="34" charset="0"/>
              </a:rPr>
              <a:t>Haloalkanes</a:t>
            </a:r>
            <a:endParaRPr lang="en-US" dirty="0"/>
          </a:p>
        </p:txBody>
      </p:sp>
      <p:pic>
        <p:nvPicPr>
          <p:cNvPr id="11" name="Google Shape;63;p14">
            <a:extLst>
              <a:ext uri="{FF2B5EF4-FFF2-40B4-BE49-F238E27FC236}">
                <a16:creationId xmlns:a16="http://schemas.microsoft.com/office/drawing/2014/main" id="{CDBDA521-27F1-E97F-9B58-5A49AB273DCB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  <a:buFont typeface="Wingdings" panose="05000000000000000000" pitchFamily="2" charset="2"/>
              <a:buChar char="Ø"/>
            </a:pPr>
            <a:r>
              <a:rPr lang="en-IN" b="1" dirty="0">
                <a:latin typeface="Calibri" pitchFamily="34" charset="0"/>
                <a:cs typeface="Calibri" pitchFamily="34" charset="0"/>
              </a:rPr>
              <a:t>Benzylic Halides:</a:t>
            </a:r>
            <a:r>
              <a:rPr lang="en-IN" dirty="0">
                <a:latin typeface="Calibri" pitchFamily="34" charset="0"/>
                <a:cs typeface="Calibri" pitchFamily="34" charset="0"/>
              </a:rPr>
              <a:t> halogen atom bonded to an sp3-hybridized carbon atom </a:t>
            </a:r>
            <a:endParaRPr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9454" y="942197"/>
            <a:ext cx="568642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1E520841-4FDF-C9DA-E85B-2D01DDA87BC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540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425450" y="42386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" y="504825"/>
            <a:ext cx="805815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9700" y="466725"/>
            <a:ext cx="5848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CONCEPT MAP : TYPES OF HALOGENATED HYDROCARBONS</a:t>
            </a:r>
          </a:p>
        </p:txBody>
      </p:sp>
      <p:pic>
        <p:nvPicPr>
          <p:cNvPr id="7" name="Google Shape;63;p14">
            <a:extLst>
              <a:ext uri="{FF2B5EF4-FFF2-40B4-BE49-F238E27FC236}">
                <a16:creationId xmlns:a16="http://schemas.microsoft.com/office/drawing/2014/main" id="{B3BE015E-27FE-89FD-29C9-406029501B4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77825" y="328612"/>
            <a:ext cx="8121939" cy="364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lang="en-US" dirty="0"/>
          </a:p>
          <a:p>
            <a:pPr marL="742950" marR="0" lvl="1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endParaRPr dirty="0"/>
          </a:p>
        </p:txBody>
      </p:sp>
      <p:pic>
        <p:nvPicPr>
          <p:cNvPr id="1026" name="Picture 2" descr="https://edubuzznotes.com/wp-content/uploads/2018/11/hh3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204787"/>
            <a:ext cx="8620125" cy="393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A3EDC387-6344-176F-6DAC-F5C59AAC937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64162" y="3399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143765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717</Words>
  <Application>Microsoft Office PowerPoint</Application>
  <PresentationFormat>On-screen Show (16:9)</PresentationFormat>
  <Paragraphs>89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Simple Light</vt:lpstr>
      <vt:lpstr>1_Simple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28</cp:revision>
  <dcterms:modified xsi:type="dcterms:W3CDTF">2022-05-04T04:27:12Z</dcterms:modified>
</cp:coreProperties>
</file>