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2" r:id="rId3"/>
    <p:sldId id="271"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1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atyusa Mishra" userId="c8a02764a3bda7d2" providerId="LiveId" clId="{0C52EE3D-F285-4075-8E1C-52D867829A23}"/>
    <pc:docChg chg="modSld">
      <pc:chgData name="Pratyusa Mishra" userId="c8a02764a3bda7d2" providerId="LiveId" clId="{0C52EE3D-F285-4075-8E1C-52D867829A23}" dt="2022-03-29T17:47:23.605" v="40" actId="478"/>
      <pc:docMkLst>
        <pc:docMk/>
      </pc:docMkLst>
      <pc:sldChg chg="delSp">
        <pc:chgData name="Pratyusa Mishra" userId="c8a02764a3bda7d2" providerId="LiveId" clId="{0C52EE3D-F285-4075-8E1C-52D867829A23}" dt="2022-03-29T17:47:23.605" v="40" actId="478"/>
        <pc:sldMkLst>
          <pc:docMk/>
          <pc:sldMk cId="3108123285" sldId="259"/>
        </pc:sldMkLst>
        <pc:picChg chg="del">
          <ac:chgData name="Pratyusa Mishra" userId="c8a02764a3bda7d2" providerId="LiveId" clId="{0C52EE3D-F285-4075-8E1C-52D867829A23}" dt="2022-03-29T17:47:23.605" v="40" actId="478"/>
          <ac:picMkLst>
            <pc:docMk/>
            <pc:sldMk cId="3108123285" sldId="259"/>
            <ac:picMk id="4098" creationId="{00000000-0000-0000-0000-000000000000}"/>
          </ac:picMkLst>
        </pc:picChg>
      </pc:sldChg>
      <pc:sldChg chg="modSp mod">
        <pc:chgData name="Pratyusa Mishra" userId="c8a02764a3bda7d2" providerId="LiveId" clId="{0C52EE3D-F285-4075-8E1C-52D867829A23}" dt="2022-03-29T17:46:06.066" v="39" actId="115"/>
        <pc:sldMkLst>
          <pc:docMk/>
          <pc:sldMk cId="0" sldId="272"/>
        </pc:sldMkLst>
        <pc:spChg chg="mod">
          <ac:chgData name="Pratyusa Mishra" userId="c8a02764a3bda7d2" providerId="LiveId" clId="{0C52EE3D-F285-4075-8E1C-52D867829A23}" dt="2022-03-29T17:46:06.066" v="39" actId="115"/>
          <ac:spMkLst>
            <pc:docMk/>
            <pc:sldMk cId="0" sldId="272"/>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86684FD3-C78F-48C2-936A-B2037A8F6B49}" type="datetimeFigureOut">
              <a:rPr lang="en-IN" smtClean="0"/>
              <a:pPr/>
              <a:t>29-03-2022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01D3439-FC7C-4CE6-A533-4FAA034B03EB}" type="slidenum">
              <a:rPr lang="en-IN" smtClean="0"/>
              <a:pPr/>
              <a:t>‹#›</a:t>
            </a:fld>
            <a:endParaRPr lang="en-IN"/>
          </a:p>
        </p:txBody>
      </p:sp>
    </p:spTree>
    <p:extLst>
      <p:ext uri="{BB962C8B-B14F-4D97-AF65-F5344CB8AC3E}">
        <p14:creationId xmlns:p14="http://schemas.microsoft.com/office/powerpoint/2010/main" val="849687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6684FD3-C78F-48C2-936A-B2037A8F6B49}" type="datetimeFigureOut">
              <a:rPr lang="en-IN" smtClean="0"/>
              <a:pPr/>
              <a:t>29-03-2022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01D3439-FC7C-4CE6-A533-4FAA034B03EB}" type="slidenum">
              <a:rPr lang="en-IN" smtClean="0"/>
              <a:pPr/>
              <a:t>‹#›</a:t>
            </a:fld>
            <a:endParaRPr lang="en-IN"/>
          </a:p>
        </p:txBody>
      </p:sp>
    </p:spTree>
    <p:extLst>
      <p:ext uri="{BB962C8B-B14F-4D97-AF65-F5344CB8AC3E}">
        <p14:creationId xmlns:p14="http://schemas.microsoft.com/office/powerpoint/2010/main" val="121867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6684FD3-C78F-48C2-936A-B2037A8F6B49}" type="datetimeFigureOut">
              <a:rPr lang="en-IN" smtClean="0"/>
              <a:pPr/>
              <a:t>29-03-2022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01D3439-FC7C-4CE6-A533-4FAA034B03EB}" type="slidenum">
              <a:rPr lang="en-IN" smtClean="0"/>
              <a:pPr/>
              <a:t>‹#›</a:t>
            </a:fld>
            <a:endParaRPr lang="en-IN"/>
          </a:p>
        </p:txBody>
      </p:sp>
    </p:spTree>
    <p:extLst>
      <p:ext uri="{BB962C8B-B14F-4D97-AF65-F5344CB8AC3E}">
        <p14:creationId xmlns:p14="http://schemas.microsoft.com/office/powerpoint/2010/main" val="332715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6684FD3-C78F-48C2-936A-B2037A8F6B49}" type="datetimeFigureOut">
              <a:rPr lang="en-IN" smtClean="0"/>
              <a:pPr/>
              <a:t>29-03-2022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01D3439-FC7C-4CE6-A533-4FAA034B03EB}" type="slidenum">
              <a:rPr lang="en-IN" smtClean="0"/>
              <a:pPr/>
              <a:t>‹#›</a:t>
            </a:fld>
            <a:endParaRPr lang="en-IN"/>
          </a:p>
        </p:txBody>
      </p:sp>
    </p:spTree>
    <p:extLst>
      <p:ext uri="{BB962C8B-B14F-4D97-AF65-F5344CB8AC3E}">
        <p14:creationId xmlns:p14="http://schemas.microsoft.com/office/powerpoint/2010/main" val="3696727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684FD3-C78F-48C2-936A-B2037A8F6B49}" type="datetimeFigureOut">
              <a:rPr lang="en-IN" smtClean="0"/>
              <a:pPr/>
              <a:t>29-03-2022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01D3439-FC7C-4CE6-A533-4FAA034B03EB}" type="slidenum">
              <a:rPr lang="en-IN" smtClean="0"/>
              <a:pPr/>
              <a:t>‹#›</a:t>
            </a:fld>
            <a:endParaRPr lang="en-IN"/>
          </a:p>
        </p:txBody>
      </p:sp>
    </p:spTree>
    <p:extLst>
      <p:ext uri="{BB962C8B-B14F-4D97-AF65-F5344CB8AC3E}">
        <p14:creationId xmlns:p14="http://schemas.microsoft.com/office/powerpoint/2010/main" val="332371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86684FD3-C78F-48C2-936A-B2037A8F6B49}" type="datetimeFigureOut">
              <a:rPr lang="en-IN" smtClean="0"/>
              <a:pPr/>
              <a:t>29-03-2022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01D3439-FC7C-4CE6-A533-4FAA034B03EB}" type="slidenum">
              <a:rPr lang="en-IN" smtClean="0"/>
              <a:pPr/>
              <a:t>‹#›</a:t>
            </a:fld>
            <a:endParaRPr lang="en-IN"/>
          </a:p>
        </p:txBody>
      </p:sp>
    </p:spTree>
    <p:extLst>
      <p:ext uri="{BB962C8B-B14F-4D97-AF65-F5344CB8AC3E}">
        <p14:creationId xmlns:p14="http://schemas.microsoft.com/office/powerpoint/2010/main" val="159779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86684FD3-C78F-48C2-936A-B2037A8F6B49}" type="datetimeFigureOut">
              <a:rPr lang="en-IN" smtClean="0"/>
              <a:pPr/>
              <a:t>29-03-2022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01D3439-FC7C-4CE6-A533-4FAA034B03EB}" type="slidenum">
              <a:rPr lang="en-IN" smtClean="0"/>
              <a:pPr/>
              <a:t>‹#›</a:t>
            </a:fld>
            <a:endParaRPr lang="en-IN"/>
          </a:p>
        </p:txBody>
      </p:sp>
    </p:spTree>
    <p:extLst>
      <p:ext uri="{BB962C8B-B14F-4D97-AF65-F5344CB8AC3E}">
        <p14:creationId xmlns:p14="http://schemas.microsoft.com/office/powerpoint/2010/main" val="2421214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86684FD3-C78F-48C2-936A-B2037A8F6B49}" type="datetimeFigureOut">
              <a:rPr lang="en-IN" smtClean="0"/>
              <a:pPr/>
              <a:t>29-03-2022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01D3439-FC7C-4CE6-A533-4FAA034B03EB}" type="slidenum">
              <a:rPr lang="en-IN" smtClean="0"/>
              <a:pPr/>
              <a:t>‹#›</a:t>
            </a:fld>
            <a:endParaRPr lang="en-IN"/>
          </a:p>
        </p:txBody>
      </p:sp>
    </p:spTree>
    <p:extLst>
      <p:ext uri="{BB962C8B-B14F-4D97-AF65-F5344CB8AC3E}">
        <p14:creationId xmlns:p14="http://schemas.microsoft.com/office/powerpoint/2010/main" val="3614242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684FD3-C78F-48C2-936A-B2037A8F6B49}" type="datetimeFigureOut">
              <a:rPr lang="en-IN" smtClean="0"/>
              <a:pPr/>
              <a:t>29-03-2022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01D3439-FC7C-4CE6-A533-4FAA034B03EB}" type="slidenum">
              <a:rPr lang="en-IN" smtClean="0"/>
              <a:pPr/>
              <a:t>‹#›</a:t>
            </a:fld>
            <a:endParaRPr lang="en-IN"/>
          </a:p>
        </p:txBody>
      </p:sp>
    </p:spTree>
    <p:extLst>
      <p:ext uri="{BB962C8B-B14F-4D97-AF65-F5344CB8AC3E}">
        <p14:creationId xmlns:p14="http://schemas.microsoft.com/office/powerpoint/2010/main" val="3931413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684FD3-C78F-48C2-936A-B2037A8F6B49}" type="datetimeFigureOut">
              <a:rPr lang="en-IN" smtClean="0"/>
              <a:pPr/>
              <a:t>29-03-2022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01D3439-FC7C-4CE6-A533-4FAA034B03EB}" type="slidenum">
              <a:rPr lang="en-IN" smtClean="0"/>
              <a:pPr/>
              <a:t>‹#›</a:t>
            </a:fld>
            <a:endParaRPr lang="en-IN"/>
          </a:p>
        </p:txBody>
      </p:sp>
    </p:spTree>
    <p:extLst>
      <p:ext uri="{BB962C8B-B14F-4D97-AF65-F5344CB8AC3E}">
        <p14:creationId xmlns:p14="http://schemas.microsoft.com/office/powerpoint/2010/main" val="1969251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684FD3-C78F-48C2-936A-B2037A8F6B49}" type="datetimeFigureOut">
              <a:rPr lang="en-IN" smtClean="0"/>
              <a:pPr/>
              <a:t>29-03-2022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01D3439-FC7C-4CE6-A533-4FAA034B03EB}" type="slidenum">
              <a:rPr lang="en-IN" smtClean="0"/>
              <a:pPr/>
              <a:t>‹#›</a:t>
            </a:fld>
            <a:endParaRPr lang="en-IN"/>
          </a:p>
        </p:txBody>
      </p:sp>
    </p:spTree>
    <p:extLst>
      <p:ext uri="{BB962C8B-B14F-4D97-AF65-F5344CB8AC3E}">
        <p14:creationId xmlns:p14="http://schemas.microsoft.com/office/powerpoint/2010/main" val="3691220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84FD3-C78F-48C2-936A-B2037A8F6B49}" type="datetimeFigureOut">
              <a:rPr lang="en-IN" smtClean="0"/>
              <a:pPr/>
              <a:t>29-03-2022</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1D3439-FC7C-4CE6-A533-4FAA034B03EB}" type="slidenum">
              <a:rPr lang="en-IN" smtClean="0"/>
              <a:pPr/>
              <a:t>‹#›</a:t>
            </a:fld>
            <a:endParaRPr lang="en-IN"/>
          </a:p>
        </p:txBody>
      </p:sp>
    </p:spTree>
    <p:extLst>
      <p:ext uri="{BB962C8B-B14F-4D97-AF65-F5344CB8AC3E}">
        <p14:creationId xmlns:p14="http://schemas.microsoft.com/office/powerpoint/2010/main" val="911034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NUL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k5kjfqbt-FA" TargetMode="External"/><Relationship Id="rId2" Type="http://schemas.openxmlformats.org/officeDocument/2006/relationships/hyperlink" Target="https://www.youtube.com/watch?v=sogJXiaBM8Q"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Google Shape;54;p13"/>
          <p:cNvPicPr preferRelativeResize="0">
            <a:picLocks noGrp="1"/>
          </p:cNvPicPr>
          <p:nvPr>
            <p:ph idx="1"/>
          </p:nvPr>
        </p:nvPicPr>
        <p:blipFill rotWithShape="1">
          <a:blip r:embed="rId2">
            <a:alphaModFix/>
          </a:blip>
          <a:srcRect/>
          <a:stretch/>
        </p:blipFill>
        <p:spPr>
          <a:xfrm>
            <a:off x="0" y="5373216"/>
            <a:ext cx="9144000" cy="1484784"/>
          </a:xfrm>
          <a:prstGeom prst="rect">
            <a:avLst/>
          </a:prstGeom>
          <a:noFill/>
          <a:ln>
            <a:noFill/>
          </a:ln>
        </p:spPr>
      </p:pic>
      <p:sp>
        <p:nvSpPr>
          <p:cNvPr id="24" name="Rectangle 23"/>
          <p:cNvSpPr/>
          <p:nvPr/>
        </p:nvSpPr>
        <p:spPr>
          <a:xfrm>
            <a:off x="2051720" y="2690336"/>
            <a:ext cx="7092280" cy="2062103"/>
          </a:xfrm>
          <a:prstGeom prst="rect">
            <a:avLst/>
          </a:prstGeom>
        </p:spPr>
        <p:txBody>
          <a:bodyPr wrap="square">
            <a:spAutoFit/>
          </a:bodyPr>
          <a:lstStyle/>
          <a:p>
            <a:r>
              <a:rPr lang="en-IN" sz="3200" b="1" dirty="0">
                <a:solidFill>
                  <a:srgbClr val="FF0000"/>
                </a:solidFill>
              </a:rPr>
              <a:t>KEEPING QUIET</a:t>
            </a:r>
          </a:p>
          <a:p>
            <a:r>
              <a:rPr lang="en-IN" sz="3200" b="1" dirty="0"/>
              <a:t>POET-</a:t>
            </a:r>
            <a:r>
              <a:rPr lang="en-IN" sz="3200" b="1" dirty="0">
                <a:solidFill>
                  <a:srgbClr val="FF0000"/>
                </a:solidFill>
              </a:rPr>
              <a:t>PABLO NERUDA</a:t>
            </a:r>
          </a:p>
          <a:p>
            <a:pPr lvl="0"/>
            <a:r>
              <a:rPr lang="en-IN" sz="3200" b="1" dirty="0"/>
              <a:t>SUBJECT : (ENGLISH)</a:t>
            </a:r>
          </a:p>
          <a:p>
            <a:pPr lvl="0"/>
            <a:r>
              <a:rPr lang="en-IN" sz="3200" b="1" dirty="0"/>
              <a:t>CHAPTER NUMBER:POETRY(FLAMINGO)</a:t>
            </a:r>
            <a:endParaRPr lang="en-IN" sz="3200" dirty="0"/>
          </a:p>
        </p:txBody>
      </p:sp>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3" cstate="print"/>
          <a:stretch>
            <a:fillRect/>
          </a:stretch>
        </p:blipFill>
        <p:spPr>
          <a:xfrm>
            <a:off x="7608366" y="0"/>
            <a:ext cx="1535634" cy="1047023"/>
          </a:xfrm>
          <a:prstGeom prst="rect">
            <a:avLst/>
          </a:prstGeom>
        </p:spPr>
      </p:pic>
    </p:spTree>
    <p:extLst>
      <p:ext uri="{BB962C8B-B14F-4D97-AF65-F5344CB8AC3E}">
        <p14:creationId xmlns:p14="http://schemas.microsoft.com/office/powerpoint/2010/main" val="1583981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endParaRPr lang="en-IN" sz="1800" i="1" dirty="0"/>
          </a:p>
          <a:p>
            <a:pPr marL="0" indent="0">
              <a:buNone/>
            </a:pPr>
            <a:r>
              <a:rPr lang="en-IN" sz="1800" i="1" dirty="0"/>
              <a:t>Those who prepare green wars,</a:t>
            </a:r>
            <a:br>
              <a:rPr lang="en-IN" sz="1800" dirty="0"/>
            </a:br>
            <a:r>
              <a:rPr lang="en-IN" sz="1800" i="1" dirty="0"/>
              <a:t>wars with gas, wars with fire,</a:t>
            </a:r>
            <a:br>
              <a:rPr lang="en-IN" sz="1800" dirty="0"/>
            </a:br>
            <a:r>
              <a:rPr lang="en-IN" sz="1800" i="1" dirty="0"/>
              <a:t>victory with no survivors,</a:t>
            </a:r>
            <a:br>
              <a:rPr lang="en-IN" sz="1800" dirty="0"/>
            </a:br>
            <a:r>
              <a:rPr lang="en-IN" sz="1800" i="1" dirty="0"/>
              <a:t>would put on clean clothes</a:t>
            </a:r>
            <a:br>
              <a:rPr lang="en-IN" sz="1800" dirty="0"/>
            </a:br>
            <a:r>
              <a:rPr lang="en-IN" sz="1800" i="1" dirty="0"/>
              <a:t>and walk about with their</a:t>
            </a:r>
            <a:br>
              <a:rPr lang="en-IN" sz="1800" dirty="0"/>
            </a:br>
            <a:r>
              <a:rPr lang="en-IN" sz="1800" i="1" dirty="0"/>
              <a:t>brothers</a:t>
            </a:r>
            <a:br>
              <a:rPr lang="en-IN" sz="1800" dirty="0"/>
            </a:br>
            <a:r>
              <a:rPr lang="en-IN" sz="1800" i="1" dirty="0"/>
              <a:t>in the shade, doing nothing.</a:t>
            </a:r>
          </a:p>
          <a:p>
            <a:pPr marL="0" indent="0">
              <a:buNone/>
            </a:pPr>
            <a:endParaRPr lang="en-IN" sz="1800" b="1" dirty="0"/>
          </a:p>
          <a:p>
            <a:pPr marL="0" indent="0">
              <a:buNone/>
            </a:pPr>
            <a:r>
              <a:rPr lang="en-IN" sz="1800" b="1" dirty="0"/>
              <a:t>Explanation:</a:t>
            </a:r>
          </a:p>
          <a:p>
            <a:pPr marL="0" indent="0">
              <a:buNone/>
            </a:pPr>
            <a:endParaRPr lang="en-IN" sz="1800" dirty="0"/>
          </a:p>
          <a:p>
            <a:pPr lvl="0">
              <a:buFont typeface="Wingdings" pitchFamily="2" charset="2"/>
              <a:buChar char="Ø"/>
            </a:pPr>
            <a:r>
              <a:rPr lang="en-IN" sz="1800" dirty="0"/>
              <a:t>By green wars, here the poet means exploitation of nature for the selfish reasons of human beings. </a:t>
            </a:r>
          </a:p>
          <a:p>
            <a:pPr lvl="0">
              <a:buFont typeface="Wingdings" pitchFamily="2" charset="2"/>
              <a:buChar char="Ø"/>
            </a:pPr>
            <a:r>
              <a:rPr lang="en-IN" sz="1800" dirty="0"/>
              <a:t>By “wars with gas, wars with fire”, he means to speak about the wars that humans had fought against each other in the past and present.</a:t>
            </a:r>
          </a:p>
          <a:p>
            <a:pPr lvl="0">
              <a:buFont typeface="Wingdings" pitchFamily="2" charset="2"/>
              <a:buChar char="Ø"/>
            </a:pPr>
            <a:r>
              <a:rPr lang="en-IN" sz="1800" dirty="0"/>
              <a:t>He puts forward the irony of the wars, where everyone experiences a loss, and the victory becomes a result for the sake of ending the wars. </a:t>
            </a:r>
          </a:p>
          <a:p>
            <a:pPr lvl="0">
              <a:buFont typeface="Wingdings" pitchFamily="2" charset="2"/>
              <a:buChar char="Ø"/>
            </a:pPr>
            <a:r>
              <a:rPr lang="en-IN" sz="1800" dirty="0"/>
              <a:t>Neruda asks them to put on clean clothes, and walk with their enemies like they are their brothers “in the shade”, which means peace and love towards nature, doing no violence by clean clothes he means to say that people should adopt a new perspective.</a:t>
            </a:r>
          </a:p>
        </p:txBody>
      </p:sp>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2059289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IN" sz="1800" i="1" dirty="0"/>
              <a:t> </a:t>
            </a:r>
          </a:p>
          <a:p>
            <a:pPr marL="0" indent="0">
              <a:buNone/>
            </a:pPr>
            <a:r>
              <a:rPr lang="en-IN" sz="1800" i="1" dirty="0"/>
              <a:t>If we were not so single-minded</a:t>
            </a:r>
            <a:br>
              <a:rPr lang="en-IN" sz="1800" dirty="0"/>
            </a:br>
            <a:r>
              <a:rPr lang="en-IN" sz="1800" i="1" dirty="0"/>
              <a:t>about keeping our lives moving, </a:t>
            </a:r>
            <a:br>
              <a:rPr lang="en-IN" sz="1800" dirty="0"/>
            </a:br>
            <a:r>
              <a:rPr lang="en-IN" sz="1800" i="1" dirty="0"/>
              <a:t>and for once could do nothing, </a:t>
            </a:r>
            <a:br>
              <a:rPr lang="en-IN" sz="1800" dirty="0"/>
            </a:br>
            <a:r>
              <a:rPr lang="en-IN" sz="1800" i="1" dirty="0"/>
              <a:t>perhaps a huge silence</a:t>
            </a:r>
            <a:br>
              <a:rPr lang="en-IN" sz="1800" dirty="0"/>
            </a:br>
            <a:r>
              <a:rPr lang="en-IN" sz="1800" i="1" dirty="0"/>
              <a:t>might interrupt this sadness</a:t>
            </a:r>
            <a:br>
              <a:rPr lang="en-IN" sz="1800" dirty="0"/>
            </a:br>
            <a:r>
              <a:rPr lang="en-IN" sz="1800" i="1" dirty="0"/>
              <a:t>of never understanding ourselves</a:t>
            </a:r>
            <a:br>
              <a:rPr lang="en-IN" sz="1800" dirty="0"/>
            </a:br>
            <a:r>
              <a:rPr lang="en-IN" sz="1800" i="1" dirty="0"/>
              <a:t>and of threatening ourselves with</a:t>
            </a:r>
            <a:br>
              <a:rPr lang="en-IN" sz="1800" dirty="0"/>
            </a:br>
            <a:r>
              <a:rPr lang="en-IN" sz="1800" i="1" dirty="0"/>
              <a:t>death.</a:t>
            </a:r>
          </a:p>
          <a:p>
            <a:pPr marL="0" indent="0">
              <a:buNone/>
            </a:pPr>
            <a:endParaRPr lang="en-IN" sz="1800" dirty="0"/>
          </a:p>
          <a:p>
            <a:pPr marL="0" indent="0">
              <a:buNone/>
            </a:pPr>
            <a:r>
              <a:rPr lang="en-IN" sz="1800" b="1" dirty="0"/>
              <a:t>Explanation:</a:t>
            </a:r>
          </a:p>
          <a:p>
            <a:pPr marL="0" indent="0">
              <a:buNone/>
            </a:pPr>
            <a:endParaRPr lang="en-IN" sz="1800" dirty="0"/>
          </a:p>
          <a:p>
            <a:pPr lvl="0">
              <a:buFont typeface="Wingdings" pitchFamily="2" charset="2"/>
              <a:buChar char="Ø"/>
            </a:pPr>
            <a:r>
              <a:rPr lang="en-IN" sz="1800" dirty="0"/>
              <a:t>The poet here says that the basic purpose of all human beings is to stay alive, and hence they work towards it.</a:t>
            </a:r>
          </a:p>
          <a:p>
            <a:pPr lvl="0">
              <a:buFont typeface="Wingdings" pitchFamily="2" charset="2"/>
              <a:buChar char="Ø"/>
            </a:pPr>
            <a:r>
              <a:rPr lang="en-IN" sz="1800" dirty="0"/>
              <a:t>This single-minded perspective about survival has led to a mad rush to finish all the targets in life. </a:t>
            </a:r>
          </a:p>
          <a:p>
            <a:pPr lvl="0">
              <a:buFont typeface="Wingdings" pitchFamily="2" charset="2"/>
              <a:buChar char="Ø"/>
            </a:pPr>
            <a:r>
              <a:rPr lang="en-IN" sz="1800" dirty="0"/>
              <a:t>If people slow down, and ponder about themselves, a huge silence would might come between the sadness of never being able to recognise or appreciate ourselves our achievement which might interrupt this mad rush and give us happiness.</a:t>
            </a:r>
          </a:p>
          <a:p>
            <a:pPr lvl="0">
              <a:buFont typeface="Wingdings" pitchFamily="2" charset="2"/>
              <a:buChar char="Ø"/>
            </a:pPr>
            <a:r>
              <a:rPr lang="en-IN" sz="1800" dirty="0"/>
              <a:t>He says that death is a threat to us as we fear that we might not be able to accomplish our tasks of survival.</a:t>
            </a:r>
          </a:p>
          <a:p>
            <a:endParaRPr lang="en-IN" dirty="0"/>
          </a:p>
        </p:txBody>
      </p:sp>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2821421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endParaRPr lang="en-IN" sz="1800" i="1" dirty="0"/>
          </a:p>
          <a:p>
            <a:pPr marL="0" indent="0">
              <a:buNone/>
            </a:pPr>
            <a:endParaRPr lang="en-IN" sz="1800" i="1" dirty="0"/>
          </a:p>
          <a:p>
            <a:pPr marL="0" indent="0">
              <a:buNone/>
            </a:pPr>
            <a:r>
              <a:rPr lang="en-IN" sz="1800" i="1" dirty="0"/>
              <a:t>Perhaps the Earth can teach us</a:t>
            </a:r>
            <a:br>
              <a:rPr lang="en-IN" sz="1800" dirty="0"/>
            </a:br>
            <a:r>
              <a:rPr lang="en-IN" sz="1800" i="1" dirty="0"/>
              <a:t>as when everything seems dead</a:t>
            </a:r>
            <a:br>
              <a:rPr lang="en-IN" sz="1800" dirty="0"/>
            </a:br>
            <a:r>
              <a:rPr lang="en-IN" sz="1800" i="1" dirty="0"/>
              <a:t>and later proves to be alive.</a:t>
            </a:r>
          </a:p>
          <a:p>
            <a:pPr marL="0" indent="0">
              <a:buNone/>
            </a:pPr>
            <a:endParaRPr lang="en-IN" sz="1800" dirty="0"/>
          </a:p>
          <a:p>
            <a:pPr marL="0" indent="0">
              <a:buNone/>
            </a:pPr>
            <a:r>
              <a:rPr lang="en-IN" sz="1800" b="1" dirty="0"/>
              <a:t>Explanation:</a:t>
            </a:r>
          </a:p>
          <a:p>
            <a:pPr marL="0" indent="0">
              <a:buNone/>
            </a:pPr>
            <a:endParaRPr lang="en-IN" sz="1800" b="1" dirty="0"/>
          </a:p>
          <a:p>
            <a:pPr lvl="0">
              <a:buFont typeface="Wingdings" pitchFamily="2" charset="2"/>
              <a:buChar char="Ø"/>
            </a:pPr>
            <a:r>
              <a:rPr lang="en-IN" sz="1800" dirty="0"/>
              <a:t>These lines provoke humans to learn from nature, as what is seen dead rejuvenates and lives again. </a:t>
            </a:r>
          </a:p>
          <a:p>
            <a:pPr lvl="0">
              <a:buFont typeface="Wingdings" pitchFamily="2" charset="2"/>
              <a:buChar char="Ø"/>
            </a:pPr>
            <a:r>
              <a:rPr lang="en-IN" sz="1800" dirty="0"/>
              <a:t>The winter covers the tress with cold and it appears as if there is no life left in the environment. </a:t>
            </a:r>
          </a:p>
          <a:p>
            <a:pPr lvl="0">
              <a:buFont typeface="Wingdings" pitchFamily="2" charset="2"/>
              <a:buChar char="Ø"/>
            </a:pPr>
            <a:r>
              <a:rPr lang="en-IN" sz="1800" dirty="0"/>
              <a:t>But as the cycle of climate turns, the environment comes alive. </a:t>
            </a:r>
          </a:p>
          <a:p>
            <a:pPr>
              <a:buFont typeface="Wingdings" pitchFamily="2" charset="2"/>
              <a:buChar char="Ø"/>
            </a:pPr>
            <a:r>
              <a:rPr lang="en-IN" sz="1800" dirty="0"/>
              <a:t>In conclusion the poet taught us through the example of earth which at one season may look as if dead but comes back with life in another season. Likewise our life will also bear certain meaning when we walk on the right path i.e. introspecting in silence. In the last two lines the poet leaves us to introspect as if he himself has gone through the same.</a:t>
            </a:r>
          </a:p>
          <a:p>
            <a:pPr marL="0" indent="0">
              <a:buNone/>
            </a:pPr>
            <a:endParaRPr lang="en-IN" sz="1800" dirty="0"/>
          </a:p>
          <a:p>
            <a:pPr lvl="0">
              <a:buFont typeface="Wingdings" pitchFamily="2" charset="2"/>
              <a:buChar char="Ø"/>
            </a:pPr>
            <a:endParaRPr lang="en-IN" sz="1800" dirty="0"/>
          </a:p>
          <a:p>
            <a:pPr marL="0" lvl="0" indent="0">
              <a:buNone/>
            </a:pPr>
            <a:endParaRPr lang="en-IN" sz="1800" dirty="0"/>
          </a:p>
          <a:p>
            <a:pPr marL="0" lvl="0" indent="0">
              <a:buNone/>
            </a:pPr>
            <a:endParaRPr lang="en-IN" sz="1800" dirty="0"/>
          </a:p>
        </p:txBody>
      </p:sp>
      <p:pic>
        <p:nvPicPr>
          <p:cNvPr id="4" name="Picture 3">
            <a:extLst>
              <a:ext uri="{FF2B5EF4-FFF2-40B4-BE49-F238E27FC236}">
                <a16:creationId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2694782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endParaRPr lang="en-IN" sz="1800" i="1" dirty="0"/>
          </a:p>
          <a:p>
            <a:pPr marL="0" indent="0">
              <a:buNone/>
            </a:pPr>
            <a:endParaRPr lang="en-IN" sz="1800" i="1" dirty="0"/>
          </a:p>
          <a:p>
            <a:pPr marL="0" indent="0">
              <a:buNone/>
            </a:pPr>
            <a:endParaRPr lang="en-IN" sz="1800" i="1" dirty="0"/>
          </a:p>
          <a:p>
            <a:pPr marL="0" indent="0">
              <a:buNone/>
            </a:pPr>
            <a:r>
              <a:rPr lang="en-IN" sz="1800" i="1" dirty="0"/>
              <a:t>Now I’ll count up to twelve</a:t>
            </a:r>
            <a:br>
              <a:rPr lang="en-IN" sz="1800" dirty="0"/>
            </a:br>
            <a:r>
              <a:rPr lang="en-IN" sz="1800" i="1" dirty="0"/>
              <a:t>and you keep quiet and I will go.</a:t>
            </a:r>
            <a:endParaRPr lang="en-IN" sz="1800" dirty="0"/>
          </a:p>
          <a:p>
            <a:pPr marL="0" indent="0">
              <a:buNone/>
            </a:pPr>
            <a:endParaRPr lang="en-IN" sz="1800" b="1" dirty="0"/>
          </a:p>
          <a:p>
            <a:pPr marL="0" indent="0">
              <a:buNone/>
            </a:pPr>
            <a:r>
              <a:rPr lang="en-IN" sz="1800" b="1" dirty="0"/>
              <a:t>Explanation:</a:t>
            </a:r>
          </a:p>
          <a:p>
            <a:pPr marL="0" indent="0">
              <a:buNone/>
            </a:pPr>
            <a:endParaRPr lang="en-IN" sz="1800" dirty="0"/>
          </a:p>
          <a:p>
            <a:pPr lvl="0">
              <a:buFont typeface="Wingdings" pitchFamily="2" charset="2"/>
              <a:buChar char="Ø"/>
            </a:pPr>
            <a:r>
              <a:rPr lang="en-IN" sz="1800" dirty="0"/>
              <a:t>Here, the poet tries to maintain the third person viewpoint towards the entire poem and thoughts, and he tries to quietly leave the scene, as he has initiated the thought process and passed the message.</a:t>
            </a:r>
          </a:p>
          <a:p>
            <a:pPr lvl="0">
              <a:buFont typeface="Wingdings" pitchFamily="2" charset="2"/>
              <a:buChar char="Ø"/>
            </a:pPr>
            <a:r>
              <a:rPr lang="en-IN" sz="1800" dirty="0"/>
              <a:t>Maintaining a third person viewpoint to the entire dilemma, the poet leaves us on a train of thought. Now that he has passed on the message, his work is done and he quietly leaves the scene. </a:t>
            </a:r>
          </a:p>
          <a:p>
            <a:pPr>
              <a:buFont typeface="Wingdings" pitchFamily="2" charset="2"/>
              <a:buChar char="Ø"/>
            </a:pPr>
            <a:r>
              <a:rPr lang="en-IN" sz="1800" dirty="0"/>
              <a:t> In conclusion the poet taught us through the example of earth which at one season may look as if dead but comes back with life in another season. Likewise our life will also bear certain meaning when we walk on the right path i.e. introspecting in silence. In the last two lines the poet leaves us to introspect as if he himself has gone through the same.</a:t>
            </a:r>
          </a:p>
          <a:p>
            <a:pPr marL="0" indent="0">
              <a:buNone/>
            </a:pPr>
            <a:endParaRPr lang="en-IN" dirty="0"/>
          </a:p>
        </p:txBody>
      </p:sp>
      <p:pic>
        <p:nvPicPr>
          <p:cNvPr id="2050" name="Picture 2" descr="C:\Users\User\Desktop\downloa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7752" y="0"/>
            <a:ext cx="2826060" cy="252028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3" cstate="print"/>
          <a:stretch>
            <a:fillRect/>
          </a:stretch>
        </p:blipFill>
        <p:spPr>
          <a:xfrm>
            <a:off x="7715272" y="0"/>
            <a:ext cx="1371903" cy="1047023"/>
          </a:xfrm>
          <a:prstGeom prst="rect">
            <a:avLst/>
          </a:prstGeom>
        </p:spPr>
      </p:pic>
    </p:spTree>
    <p:extLst>
      <p:ext uri="{BB962C8B-B14F-4D97-AF65-F5344CB8AC3E}">
        <p14:creationId xmlns:p14="http://schemas.microsoft.com/office/powerpoint/2010/main" val="2401331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endParaRPr lang="en-IN" sz="2100" b="1" dirty="0"/>
          </a:p>
          <a:p>
            <a:pPr marL="0" indent="0">
              <a:buNone/>
            </a:pPr>
            <a:endParaRPr lang="en-IN" sz="2100" b="1" dirty="0"/>
          </a:p>
          <a:p>
            <a:pPr marL="0" indent="0">
              <a:buNone/>
            </a:pPr>
            <a:r>
              <a:rPr lang="en-IN" sz="2400" b="1" u="sng" dirty="0">
                <a:solidFill>
                  <a:srgbClr val="FF0000"/>
                </a:solidFill>
              </a:rPr>
              <a:t>POETIC DEVICES :- </a:t>
            </a:r>
          </a:p>
          <a:p>
            <a:pPr marL="0" indent="0">
              <a:buNone/>
            </a:pPr>
            <a:endParaRPr lang="en-IN" sz="2100" dirty="0"/>
          </a:p>
          <a:p>
            <a:pPr>
              <a:buFont typeface="Wingdings" pitchFamily="2" charset="2"/>
              <a:buChar char="ü"/>
            </a:pPr>
            <a:r>
              <a:rPr lang="en-IN" sz="1800" dirty="0"/>
              <a:t>We will = Alliteration (line 1 and 2)</a:t>
            </a:r>
          </a:p>
          <a:p>
            <a:pPr>
              <a:buFont typeface="Wingdings" pitchFamily="2" charset="2"/>
              <a:buChar char="ü"/>
            </a:pPr>
            <a:r>
              <a:rPr lang="en-IN" sz="1800" dirty="0"/>
              <a:t>Count ................still – Antithesis</a:t>
            </a:r>
          </a:p>
          <a:p>
            <a:pPr>
              <a:buFont typeface="Wingdings" pitchFamily="2" charset="2"/>
              <a:buChar char="ü"/>
            </a:pPr>
            <a:r>
              <a:rPr lang="en-IN" sz="1800" dirty="0"/>
              <a:t>Once on – Alliteration</a:t>
            </a:r>
          </a:p>
          <a:p>
            <a:pPr>
              <a:buFont typeface="Wingdings" pitchFamily="2" charset="2"/>
              <a:buChar char="ü"/>
            </a:pPr>
            <a:r>
              <a:rPr lang="en-IN" sz="1800" dirty="0"/>
              <a:t> Arms – Pun     Meaning one – hands</a:t>
            </a:r>
          </a:p>
          <a:p>
            <a:pPr marL="0" indent="0">
              <a:buNone/>
            </a:pPr>
            <a:r>
              <a:rPr lang="en-IN" sz="1800" dirty="0"/>
              <a:t>                                 Meaning two – Arms (weapons )</a:t>
            </a:r>
          </a:p>
          <a:p>
            <a:pPr>
              <a:buFont typeface="Wingdings" pitchFamily="2" charset="2"/>
              <a:buChar char="ü"/>
            </a:pPr>
            <a:r>
              <a:rPr lang="en-IN" sz="1800" dirty="0"/>
              <a:t>Without .................without – Repetition</a:t>
            </a:r>
          </a:p>
          <a:p>
            <a:pPr>
              <a:buFont typeface="Wingdings" pitchFamily="2" charset="2"/>
              <a:buChar char="ü"/>
            </a:pPr>
            <a:r>
              <a:rPr lang="en-IN" sz="1800" dirty="0"/>
              <a:t>We would – Alliteration.</a:t>
            </a:r>
          </a:p>
          <a:p>
            <a:pPr>
              <a:buFont typeface="Wingdings" pitchFamily="2" charset="2"/>
              <a:buChar char="ü"/>
            </a:pPr>
            <a:r>
              <a:rPr lang="en-IN" sz="1800" dirty="0"/>
              <a:t>Sudden strangeness – Alliteration</a:t>
            </a:r>
          </a:p>
          <a:p>
            <a:pPr>
              <a:buFont typeface="Wingdings" pitchFamily="2" charset="2"/>
              <a:buChar char="ü"/>
            </a:pPr>
            <a:r>
              <a:rPr lang="en-IN" sz="1800" dirty="0"/>
              <a:t>Cold sea – imagery symbolised as polar region</a:t>
            </a:r>
          </a:p>
          <a:p>
            <a:pPr>
              <a:buFont typeface="Wingdings" pitchFamily="2" charset="2"/>
              <a:buChar char="ü"/>
            </a:pPr>
            <a:r>
              <a:rPr lang="en-IN" sz="1800" dirty="0"/>
              <a:t>His hurt hands – Alliteration</a:t>
            </a:r>
          </a:p>
          <a:p>
            <a:pPr>
              <a:buFont typeface="Wingdings" pitchFamily="2" charset="2"/>
              <a:buChar char="ü"/>
            </a:pPr>
            <a:r>
              <a:rPr lang="en-IN" sz="1800" dirty="0"/>
              <a:t>Wars with – Alliteration</a:t>
            </a:r>
          </a:p>
          <a:p>
            <a:pPr>
              <a:buFont typeface="Wingdings" pitchFamily="2" charset="2"/>
              <a:buChar char="ü"/>
            </a:pPr>
            <a:r>
              <a:rPr lang="en-IN" sz="1800" dirty="0"/>
              <a:t>Wars with – Repetition</a:t>
            </a:r>
          </a:p>
          <a:p>
            <a:pPr>
              <a:buFont typeface="Wingdings" pitchFamily="2" charset="2"/>
              <a:buChar char="ü"/>
            </a:pPr>
            <a:r>
              <a:rPr lang="en-IN" sz="1800" dirty="0"/>
              <a:t>Clean clothes – Alliteration</a:t>
            </a:r>
          </a:p>
          <a:p>
            <a:pPr>
              <a:buFont typeface="Wingdings" pitchFamily="2" charset="2"/>
              <a:buChar char="ü"/>
            </a:pPr>
            <a:r>
              <a:rPr lang="en-IN" sz="1800" dirty="0"/>
              <a:t>dead ……alive – Antitheses</a:t>
            </a:r>
          </a:p>
        </p:txBody>
      </p:sp>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1964615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lvl="0" fontAlgn="base">
              <a:buFont typeface="Wingdings" pitchFamily="2" charset="2"/>
              <a:buChar char="Ø"/>
            </a:pPr>
            <a:endParaRPr lang="en-IN" sz="1800" dirty="0"/>
          </a:p>
          <a:p>
            <a:pPr marL="0" indent="0" fontAlgn="base">
              <a:buNone/>
            </a:pPr>
            <a:r>
              <a:rPr lang="en-IN" sz="2400" b="1" u="sng" dirty="0">
                <a:solidFill>
                  <a:srgbClr val="FF0000"/>
                </a:solidFill>
              </a:rPr>
              <a:t>KEY WORDS:</a:t>
            </a:r>
          </a:p>
          <a:p>
            <a:pPr marL="0" indent="0" fontAlgn="base">
              <a:buNone/>
            </a:pPr>
            <a:endParaRPr lang="en-IN" sz="1800" b="1" u="sng" dirty="0"/>
          </a:p>
          <a:p>
            <a:pPr lvl="0" fontAlgn="base">
              <a:buFont typeface="Wingdings" pitchFamily="2" charset="2"/>
              <a:buChar char="ü"/>
            </a:pPr>
            <a:r>
              <a:rPr lang="en-IN" sz="1800" dirty="0"/>
              <a:t>Still- quiet and motionless</a:t>
            </a:r>
          </a:p>
          <a:p>
            <a:pPr lvl="0" fontAlgn="base">
              <a:buFont typeface="Wingdings" pitchFamily="2" charset="2"/>
              <a:buChar char="ü"/>
            </a:pPr>
            <a:r>
              <a:rPr lang="en-IN" sz="1800" dirty="0"/>
              <a:t>Face- surface</a:t>
            </a:r>
          </a:p>
          <a:p>
            <a:pPr lvl="0" fontAlgn="base">
              <a:buFont typeface="Wingdings" pitchFamily="2" charset="2"/>
              <a:buChar char="ü"/>
            </a:pPr>
            <a:r>
              <a:rPr lang="en-IN" sz="1800" dirty="0"/>
              <a:t>Exotic- unusual and exciting</a:t>
            </a:r>
          </a:p>
          <a:p>
            <a:pPr lvl="0" fontAlgn="base">
              <a:buFont typeface="Wingdings" pitchFamily="2" charset="2"/>
              <a:buChar char="ü"/>
            </a:pPr>
            <a:r>
              <a:rPr lang="en-IN" sz="1800" dirty="0"/>
              <a:t>Rush- hurry</a:t>
            </a:r>
          </a:p>
          <a:p>
            <a:pPr lvl="0" fontAlgn="base">
              <a:buFont typeface="Wingdings" pitchFamily="2" charset="2"/>
              <a:buChar char="ü"/>
            </a:pPr>
            <a:r>
              <a:rPr lang="en-IN" sz="1800" dirty="0"/>
              <a:t>Engines- machines</a:t>
            </a:r>
          </a:p>
          <a:p>
            <a:pPr lvl="0" fontAlgn="base">
              <a:buFont typeface="Wingdings" pitchFamily="2" charset="2"/>
              <a:buChar char="ü"/>
            </a:pPr>
            <a:r>
              <a:rPr lang="en-IN" sz="1800" dirty="0"/>
              <a:t>Strangeness- something unusual or surprising</a:t>
            </a:r>
          </a:p>
          <a:p>
            <a:pPr lvl="0" fontAlgn="base">
              <a:buFont typeface="Wingdings" pitchFamily="2" charset="2"/>
              <a:buChar char="ü"/>
            </a:pPr>
            <a:r>
              <a:rPr lang="en-IN" sz="1800" dirty="0"/>
              <a:t>Cold sea- sea near the polar regions</a:t>
            </a:r>
          </a:p>
          <a:p>
            <a:pPr lvl="0" fontAlgn="base">
              <a:buFont typeface="Wingdings" pitchFamily="2" charset="2"/>
              <a:buChar char="ü"/>
            </a:pPr>
            <a:r>
              <a:rPr lang="en-IN" sz="1800" dirty="0"/>
              <a:t>Green wars- wars against nature or environment</a:t>
            </a:r>
          </a:p>
          <a:p>
            <a:pPr lvl="0" fontAlgn="base">
              <a:buFont typeface="Wingdings" pitchFamily="2" charset="2"/>
              <a:buChar char="ü"/>
            </a:pPr>
            <a:r>
              <a:rPr lang="en-IN" sz="1800" dirty="0"/>
              <a:t>Survivors- people left alive after a war</a:t>
            </a:r>
          </a:p>
          <a:p>
            <a:pPr lvl="0" fontAlgn="base">
              <a:buFont typeface="Wingdings" pitchFamily="2" charset="2"/>
              <a:buChar char="ü"/>
            </a:pPr>
            <a:r>
              <a:rPr lang="en-IN" sz="1800" dirty="0"/>
              <a:t>In the shade- under the trees</a:t>
            </a:r>
          </a:p>
          <a:p>
            <a:pPr lvl="0" fontAlgn="base">
              <a:buFont typeface="Wingdings" pitchFamily="2" charset="2"/>
              <a:buChar char="ü"/>
            </a:pPr>
            <a:r>
              <a:rPr lang="en-IN" sz="1800" dirty="0"/>
              <a:t>Confused- misunderstood</a:t>
            </a:r>
          </a:p>
          <a:p>
            <a:pPr lvl="0" fontAlgn="base">
              <a:buFont typeface="Wingdings" pitchFamily="2" charset="2"/>
              <a:buChar char="ü"/>
            </a:pPr>
            <a:r>
              <a:rPr lang="en-IN" sz="1800" dirty="0"/>
              <a:t>Inactivity- not doing anything</a:t>
            </a:r>
          </a:p>
          <a:p>
            <a:pPr lvl="0" fontAlgn="base">
              <a:buFont typeface="Wingdings" pitchFamily="2" charset="2"/>
              <a:buChar char="ü"/>
            </a:pPr>
            <a:r>
              <a:rPr lang="en-IN" sz="1800" dirty="0"/>
              <a:t>Want no truck with- refuse to deal with</a:t>
            </a:r>
          </a:p>
          <a:p>
            <a:pPr lvl="0" fontAlgn="base">
              <a:buFont typeface="Wingdings" pitchFamily="2" charset="2"/>
              <a:buChar char="ü"/>
            </a:pPr>
            <a:r>
              <a:rPr lang="en-IN" sz="1800" dirty="0"/>
              <a:t>Single-minded- thinking about or focusing only on one thing</a:t>
            </a:r>
          </a:p>
          <a:p>
            <a:pPr lvl="0" fontAlgn="base">
              <a:buFont typeface="Wingdings" pitchFamily="2" charset="2"/>
              <a:buChar char="ü"/>
            </a:pPr>
            <a:r>
              <a:rPr lang="en-IN" sz="1800" dirty="0"/>
              <a:t>Interrupt- stops or disturb</a:t>
            </a:r>
          </a:p>
          <a:p>
            <a:pPr lvl="0" fontAlgn="base">
              <a:buFont typeface="Wingdings" pitchFamily="2" charset="2"/>
              <a:buChar char="ü"/>
            </a:pPr>
            <a:r>
              <a:rPr lang="en-IN" sz="1800" dirty="0"/>
              <a:t>Threatening- endangering, causing trouble or threat</a:t>
            </a:r>
          </a:p>
        </p:txBody>
      </p:sp>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1076568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Font typeface="Wingdings" pitchFamily="2" charset="2"/>
              <a:buChar char="ü"/>
            </a:pPr>
            <a:endParaRPr lang="en-IN" sz="1800" dirty="0"/>
          </a:p>
          <a:p>
            <a:pPr>
              <a:buFont typeface="Wingdings" pitchFamily="2" charset="2"/>
              <a:buChar char="ü"/>
            </a:pPr>
            <a:endParaRPr lang="en-IN" sz="1800" dirty="0"/>
          </a:p>
          <a:p>
            <a:pPr marL="0" indent="0">
              <a:buNone/>
            </a:pPr>
            <a:r>
              <a:rPr lang="en-IN" sz="2400" b="1" u="sng" dirty="0">
                <a:solidFill>
                  <a:srgbClr val="FF0000"/>
                </a:solidFill>
              </a:rPr>
              <a:t>Questions:</a:t>
            </a:r>
          </a:p>
          <a:p>
            <a:pPr marL="0" indent="0">
              <a:buNone/>
            </a:pPr>
            <a:endParaRPr lang="en-IN" sz="1800" dirty="0"/>
          </a:p>
          <a:p>
            <a:pPr>
              <a:buFont typeface="Wingdings" pitchFamily="2" charset="2"/>
              <a:buChar char="ü"/>
            </a:pPr>
            <a:r>
              <a:rPr lang="en-IN" sz="1800" dirty="0"/>
              <a:t>Why does the poet ask us to count twelve?</a:t>
            </a:r>
          </a:p>
          <a:p>
            <a:pPr>
              <a:buFont typeface="Wingdings" pitchFamily="2" charset="2"/>
              <a:buChar char="ü"/>
            </a:pPr>
            <a:r>
              <a:rPr lang="en-IN" sz="1800" dirty="0"/>
              <a:t>Why does he ask us to keep still?</a:t>
            </a:r>
          </a:p>
          <a:p>
            <a:pPr>
              <a:buFont typeface="Wingdings" pitchFamily="2" charset="2"/>
              <a:buChar char="ü"/>
            </a:pPr>
            <a:r>
              <a:rPr lang="en-IN" sz="1800" dirty="0"/>
              <a:t>Let’s not speak in any language’ say Neruda, why?</a:t>
            </a:r>
          </a:p>
          <a:p>
            <a:pPr>
              <a:buFont typeface="Wingdings" pitchFamily="2" charset="2"/>
              <a:buChar char="ü"/>
            </a:pPr>
            <a:r>
              <a:rPr lang="en-IN" sz="1800" dirty="0"/>
              <a:t>What should we not do for a second?</a:t>
            </a:r>
          </a:p>
          <a:p>
            <a:pPr>
              <a:buFont typeface="Wingdings" pitchFamily="2" charset="2"/>
              <a:buChar char="ü"/>
            </a:pPr>
            <a:r>
              <a:rPr lang="en-IN" sz="1800" dirty="0"/>
              <a:t>What kind of moment will it be?</a:t>
            </a:r>
          </a:p>
          <a:p>
            <a:pPr>
              <a:buFont typeface="Wingdings" pitchFamily="2" charset="2"/>
              <a:buChar char="ü"/>
            </a:pPr>
            <a:r>
              <a:rPr lang="en-IN" sz="1800" dirty="0"/>
              <a:t>What will happen if there is no rush or running it engines?</a:t>
            </a:r>
          </a:p>
          <a:p>
            <a:pPr>
              <a:buFont typeface="Wingdings" pitchFamily="2" charset="2"/>
              <a:buChar char="ü"/>
            </a:pPr>
            <a:r>
              <a:rPr lang="en-IN" sz="1800" dirty="0"/>
              <a:t>How all of us would feel at that time?</a:t>
            </a:r>
          </a:p>
          <a:p>
            <a:pPr>
              <a:buFont typeface="Wingdings" pitchFamily="2" charset="2"/>
              <a:buChar char="ü"/>
            </a:pPr>
            <a:r>
              <a:rPr lang="en-IN" sz="1800" dirty="0"/>
              <a:t>What does the fisherman do in the cold season?</a:t>
            </a:r>
          </a:p>
          <a:p>
            <a:pPr>
              <a:buFont typeface="Wingdings" pitchFamily="2" charset="2"/>
              <a:buChar char="ü"/>
            </a:pPr>
            <a:r>
              <a:rPr lang="en-IN" sz="1800" dirty="0"/>
              <a:t>What has happened to the man gathering salt?</a:t>
            </a:r>
          </a:p>
          <a:p>
            <a:pPr>
              <a:buFont typeface="Wingdings" pitchFamily="2" charset="2"/>
              <a:buChar char="ü"/>
            </a:pPr>
            <a:r>
              <a:rPr lang="en-IN" sz="1800" dirty="0"/>
              <a:t>Describe the different kinds of war mentioned in the above lines.</a:t>
            </a:r>
          </a:p>
          <a:p>
            <a:pPr>
              <a:buFont typeface="Wingdings" pitchFamily="2" charset="2"/>
              <a:buChar char="ü"/>
            </a:pPr>
            <a:r>
              <a:rPr lang="en-IN" sz="1800" dirty="0"/>
              <a:t>What kind of victory will it be?</a:t>
            </a:r>
          </a:p>
          <a:p>
            <a:pPr>
              <a:buFont typeface="Wingdings" pitchFamily="2" charset="2"/>
              <a:buChar char="ü"/>
            </a:pPr>
            <a:r>
              <a:rPr lang="en-IN" sz="1800" dirty="0"/>
              <a:t>Which images in the poem ‘Keeping Quiet’ show that the poet condemns violence?</a:t>
            </a:r>
          </a:p>
        </p:txBody>
      </p:sp>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1983855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457200" lvl="0" indent="0" algn="ctr">
              <a:lnSpc>
                <a:spcPct val="115000"/>
              </a:lnSpc>
              <a:spcBef>
                <a:spcPts val="0"/>
              </a:spcBef>
              <a:buClr>
                <a:srgbClr val="000000"/>
              </a:buClr>
              <a:buSzPts val="4000"/>
              <a:buNone/>
            </a:pPr>
            <a:endParaRPr lang="en-IN" b="1" dirty="0">
              <a:solidFill>
                <a:srgbClr val="000000"/>
              </a:solidFill>
              <a:latin typeface="Arial"/>
              <a:ea typeface="Arial"/>
              <a:cs typeface="Arial"/>
              <a:sym typeface="Arial"/>
            </a:endParaRPr>
          </a:p>
          <a:p>
            <a:pPr marL="457200" lvl="0" indent="0" algn="ctr">
              <a:lnSpc>
                <a:spcPct val="115000"/>
              </a:lnSpc>
              <a:spcBef>
                <a:spcPts val="0"/>
              </a:spcBef>
              <a:buClr>
                <a:srgbClr val="000000"/>
              </a:buClr>
              <a:buSzPts val="4000"/>
              <a:buNone/>
            </a:pPr>
            <a:endParaRPr lang="en-IN" b="1" dirty="0">
              <a:solidFill>
                <a:srgbClr val="000000"/>
              </a:solidFill>
              <a:latin typeface="Arial"/>
              <a:ea typeface="Arial"/>
              <a:cs typeface="Arial"/>
              <a:sym typeface="Arial"/>
            </a:endParaRPr>
          </a:p>
          <a:p>
            <a:pPr marL="457200" lvl="0" indent="0" algn="ctr">
              <a:lnSpc>
                <a:spcPct val="115000"/>
              </a:lnSpc>
              <a:spcBef>
                <a:spcPts val="0"/>
              </a:spcBef>
              <a:buClr>
                <a:srgbClr val="000000"/>
              </a:buClr>
              <a:buSzPts val="4000"/>
              <a:buNone/>
            </a:pPr>
            <a:endParaRPr lang="en-IN" b="1" dirty="0">
              <a:solidFill>
                <a:srgbClr val="000000"/>
              </a:solidFill>
              <a:latin typeface="Arial"/>
              <a:ea typeface="Arial"/>
              <a:cs typeface="Arial"/>
              <a:sym typeface="Arial"/>
            </a:endParaRPr>
          </a:p>
          <a:p>
            <a:pPr marL="457200" lvl="0" indent="0" algn="ctr">
              <a:lnSpc>
                <a:spcPct val="115000"/>
              </a:lnSpc>
              <a:spcBef>
                <a:spcPts val="0"/>
              </a:spcBef>
              <a:buClr>
                <a:srgbClr val="000000"/>
              </a:buClr>
              <a:buSzPts val="4000"/>
              <a:buNone/>
            </a:pPr>
            <a:endParaRPr lang="en-IN" b="1" dirty="0">
              <a:solidFill>
                <a:srgbClr val="000000"/>
              </a:solidFill>
              <a:latin typeface="Arial"/>
              <a:ea typeface="Arial"/>
              <a:cs typeface="Arial"/>
              <a:sym typeface="Arial"/>
            </a:endParaRPr>
          </a:p>
          <a:p>
            <a:pPr marL="457200" lvl="0" indent="0" algn="ctr">
              <a:lnSpc>
                <a:spcPct val="115000"/>
              </a:lnSpc>
              <a:spcBef>
                <a:spcPts val="0"/>
              </a:spcBef>
              <a:buClr>
                <a:srgbClr val="000000"/>
              </a:buClr>
              <a:buSzPts val="4000"/>
              <a:buNone/>
            </a:pPr>
            <a:endParaRPr lang="en-IN" b="1" dirty="0">
              <a:solidFill>
                <a:srgbClr val="000000"/>
              </a:solidFill>
              <a:latin typeface="Arial"/>
              <a:ea typeface="Arial"/>
              <a:cs typeface="Arial"/>
              <a:sym typeface="Arial"/>
            </a:endParaRPr>
          </a:p>
          <a:p>
            <a:pPr marL="457200" lvl="0" indent="0" algn="ctr">
              <a:lnSpc>
                <a:spcPct val="115000"/>
              </a:lnSpc>
              <a:spcBef>
                <a:spcPts val="0"/>
              </a:spcBef>
              <a:buClr>
                <a:srgbClr val="000000"/>
              </a:buClr>
              <a:buSzPts val="4000"/>
              <a:buNone/>
            </a:pPr>
            <a:r>
              <a:rPr lang="en-IN" b="1" dirty="0">
                <a:solidFill>
                  <a:srgbClr val="000000"/>
                </a:solidFill>
                <a:latin typeface="Arial"/>
                <a:ea typeface="Arial"/>
                <a:cs typeface="Arial"/>
                <a:sym typeface="Arial"/>
              </a:rPr>
              <a:t>THANKING YOU</a:t>
            </a:r>
          </a:p>
          <a:p>
            <a:pPr marL="457200" lvl="0" indent="0" algn="ctr">
              <a:lnSpc>
                <a:spcPct val="115000"/>
              </a:lnSpc>
              <a:spcBef>
                <a:spcPts val="0"/>
              </a:spcBef>
              <a:buClr>
                <a:srgbClr val="000000"/>
              </a:buClr>
              <a:buSzPts val="4000"/>
              <a:buNone/>
            </a:pPr>
            <a:r>
              <a:rPr lang="en-IN" b="1" dirty="0">
                <a:solidFill>
                  <a:srgbClr val="FF0000"/>
                </a:solidFill>
                <a:latin typeface="Arial"/>
                <a:ea typeface="Arial"/>
                <a:cs typeface="Arial"/>
                <a:sym typeface="Arial"/>
              </a:rPr>
              <a:t>ODM EDUCATIONAL GROUP</a:t>
            </a:r>
          </a:p>
          <a:p>
            <a:endParaRPr lang="en-IN" dirty="0"/>
          </a:p>
        </p:txBody>
      </p:sp>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3829798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algn="l"/>
            <a:endParaRPr lang="en-IN" sz="2400" dirty="0">
              <a:solidFill>
                <a:schemeClr val="tx1"/>
              </a:solidFill>
            </a:endParaRPr>
          </a:p>
          <a:p>
            <a:pPr algn="l"/>
            <a:r>
              <a:rPr lang="en-IN" sz="2400" b="1" dirty="0">
                <a:solidFill>
                  <a:srgbClr val="FF0000"/>
                </a:solidFill>
              </a:rPr>
              <a:t>                                       </a:t>
            </a:r>
            <a:r>
              <a:rPr lang="en-IN" sz="2400" b="1" u="sng" dirty="0">
                <a:solidFill>
                  <a:srgbClr val="FF0000"/>
                </a:solidFill>
              </a:rPr>
              <a:t>LEARNING OUTCOMES</a:t>
            </a:r>
          </a:p>
          <a:p>
            <a:pPr algn="l"/>
            <a:endParaRPr lang="en-IN" sz="2400" b="1" u="sng" dirty="0">
              <a:solidFill>
                <a:srgbClr val="FF0000"/>
              </a:solidFill>
            </a:endParaRPr>
          </a:p>
          <a:p>
            <a:pPr algn="l">
              <a:buFont typeface="Wingdings" pitchFamily="2" charset="2"/>
              <a:buChar char="Ø"/>
            </a:pPr>
            <a:r>
              <a:rPr lang="en-IN" sz="2400" dirty="0">
                <a:solidFill>
                  <a:schemeClr val="tx1"/>
                </a:solidFill>
              </a:rPr>
              <a:t>The learners would also be able to understand the need of the hour to maintain peace and cut out the clamour and bloodshed, correlating it with contemporary background and personal experiences.</a:t>
            </a:r>
          </a:p>
          <a:p>
            <a:pPr algn="l"/>
            <a:endParaRPr lang="en-IN" sz="2400" dirty="0">
              <a:solidFill>
                <a:schemeClr val="tx1"/>
              </a:solidFill>
            </a:endParaRPr>
          </a:p>
          <a:p>
            <a:pPr algn="l">
              <a:buFont typeface="Wingdings" pitchFamily="2" charset="2"/>
              <a:buChar char="Ø"/>
            </a:pPr>
            <a:r>
              <a:rPr lang="en-IN" sz="2400" dirty="0">
                <a:solidFill>
                  <a:schemeClr val="tx1"/>
                </a:solidFill>
              </a:rPr>
              <a:t>They would also be able to up threat and gentle heeding with the predictable loss of the world. (global domain)</a:t>
            </a:r>
          </a:p>
          <a:p>
            <a:pPr algn="l"/>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endParaRPr lang="en-IN" b="1" u="sng" dirty="0">
              <a:solidFill>
                <a:srgbClr val="FF0000"/>
              </a:solidFill>
            </a:endParaRPr>
          </a:p>
          <a:p>
            <a:pPr>
              <a:buNone/>
            </a:pPr>
            <a:r>
              <a:rPr lang="en-IN" b="1" u="sng" dirty="0">
                <a:solidFill>
                  <a:srgbClr val="FF0000"/>
                </a:solidFill>
              </a:rPr>
              <a:t>Video Links</a:t>
            </a:r>
          </a:p>
          <a:p>
            <a:pPr>
              <a:buNone/>
            </a:pPr>
            <a:endParaRPr lang="en-IN" b="1" u="sng" dirty="0">
              <a:solidFill>
                <a:srgbClr val="FF0000"/>
              </a:solidFill>
            </a:endParaRPr>
          </a:p>
          <a:p>
            <a:pPr>
              <a:buNone/>
            </a:pPr>
            <a:r>
              <a:rPr lang="en-IN" sz="2800" dirty="0">
                <a:hlinkClick r:id="rId2"/>
              </a:rPr>
              <a:t>https://www.youtube.com/watch?v=sogJXiaBM8Q</a:t>
            </a:r>
            <a:endParaRPr lang="en-IN" sz="2800" dirty="0"/>
          </a:p>
          <a:p>
            <a:pPr>
              <a:buNone/>
            </a:pPr>
            <a:r>
              <a:rPr lang="en-IN" sz="2800" dirty="0"/>
              <a:t>(Romance and revolution: The poetry of Pablo Neruda- Ilan Stavans)</a:t>
            </a:r>
          </a:p>
          <a:p>
            <a:pPr>
              <a:buNone/>
            </a:pPr>
            <a:r>
              <a:rPr lang="en-IN" sz="2800" dirty="0">
                <a:hlinkClick r:id="rId3"/>
              </a:rPr>
              <a:t>https://www.youtube.com/watch?v=k5kjfqbt-FA</a:t>
            </a:r>
            <a:endParaRPr lang="en-IN" sz="2800" dirty="0"/>
          </a:p>
          <a:p>
            <a:pPr>
              <a:buNone/>
            </a:pPr>
            <a:r>
              <a:rPr lang="en-IN" sz="2800" dirty="0"/>
              <a:t>(Keeping Quiet by Pablo Neruda)</a:t>
            </a:r>
          </a:p>
          <a:p>
            <a:pPr>
              <a:buNone/>
            </a:pP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algn="l"/>
            <a:endParaRPr lang="en-IN" sz="1800" dirty="0"/>
          </a:p>
          <a:p>
            <a:pPr algn="l"/>
            <a:endParaRPr lang="en-IN" sz="1800" dirty="0"/>
          </a:p>
          <a:p>
            <a:pPr algn="l"/>
            <a:endParaRPr lang="en-IN" sz="1800" dirty="0"/>
          </a:p>
          <a:p>
            <a:pPr algn="l"/>
            <a:endParaRPr lang="en-IN" sz="1800" dirty="0"/>
          </a:p>
          <a:p>
            <a:pPr algn="l"/>
            <a:endParaRPr lang="en-IN" sz="2400" b="1" dirty="0">
              <a:solidFill>
                <a:schemeClr val="tx1"/>
              </a:solidFill>
            </a:endParaRPr>
          </a:p>
          <a:p>
            <a:pPr algn="l"/>
            <a:endParaRPr lang="en-IN" sz="2400" b="1" dirty="0">
              <a:solidFill>
                <a:schemeClr val="tx1"/>
              </a:solidFill>
            </a:endParaRPr>
          </a:p>
          <a:p>
            <a:pPr algn="l"/>
            <a:r>
              <a:rPr lang="en-IN" sz="2400" b="1" u="sng" dirty="0">
                <a:solidFill>
                  <a:srgbClr val="FF0000"/>
                </a:solidFill>
              </a:rPr>
              <a:t>PABLO NERUDA </a:t>
            </a:r>
          </a:p>
          <a:p>
            <a:pPr algn="l"/>
            <a:endParaRPr lang="en-IN" sz="2400" b="1" dirty="0">
              <a:solidFill>
                <a:schemeClr val="tx1"/>
              </a:solidFill>
            </a:endParaRPr>
          </a:p>
          <a:p>
            <a:pPr marL="285750" indent="-285750" algn="l">
              <a:buFont typeface="Wingdings" pitchFamily="2" charset="2"/>
              <a:buChar char="Ø"/>
            </a:pPr>
            <a:r>
              <a:rPr lang="en-IN" sz="1800" dirty="0">
                <a:solidFill>
                  <a:schemeClr val="tx1"/>
                </a:solidFill>
              </a:rPr>
              <a:t>Pablo Neruda was the pen name and, later, legal name of the Chilean poet-diplomat and politician Neftali Ricardo Reyes Basoalto ,born on July 12, 1904 – September 23, 1973). </a:t>
            </a:r>
          </a:p>
          <a:p>
            <a:pPr marL="285750" indent="-285750" algn="l">
              <a:buFont typeface="Wingdings" pitchFamily="2" charset="2"/>
              <a:buChar char="Ø"/>
            </a:pPr>
            <a:r>
              <a:rPr lang="en-IN" sz="1800" dirty="0">
                <a:solidFill>
                  <a:schemeClr val="tx1"/>
                </a:solidFill>
              </a:rPr>
              <a:t>He derived his pen name from the Czech poet Jan Neruda. He won the Nobel Prize for Literature in 1971. </a:t>
            </a:r>
          </a:p>
          <a:p>
            <a:pPr marL="285750" indent="-285750" algn="l">
              <a:buFont typeface="Wingdings" pitchFamily="2" charset="2"/>
              <a:buChar char="Ø"/>
            </a:pPr>
            <a:r>
              <a:rPr lang="en-IN" sz="1800" dirty="0">
                <a:solidFill>
                  <a:schemeClr val="tx1"/>
                </a:solidFill>
              </a:rPr>
              <a:t>Neruda became known as a poet when he was 10 years old. He wrote in a variety of styles, including surrealist poems, historical epics, erotically charged love poems such as the ones in his collection Twenty Love Poems and a Song of Despair (1942).</a:t>
            </a:r>
          </a:p>
          <a:p>
            <a:pPr marL="285750" indent="-285750" algn="l">
              <a:buFont typeface="Wingdings" pitchFamily="2" charset="2"/>
              <a:buChar char="Ø"/>
            </a:pPr>
            <a:endParaRPr lang="en-IN" sz="1800" dirty="0">
              <a:solidFill>
                <a:schemeClr val="tx1"/>
              </a:solidFill>
            </a:endParaRPr>
          </a:p>
        </p:txBody>
      </p:sp>
      <p:pic>
        <p:nvPicPr>
          <p:cNvPr id="1026" name="Picture 2" descr="C:\Users\User\Desktop\downlo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3372" y="0"/>
            <a:ext cx="3491880" cy="299695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3"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1833144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endParaRPr lang="en-IN" sz="1800" dirty="0"/>
          </a:p>
          <a:p>
            <a:pPr marL="0" indent="0">
              <a:buNone/>
            </a:pPr>
            <a:endParaRPr lang="en-IN" sz="1800" dirty="0"/>
          </a:p>
          <a:p>
            <a:pPr marL="0" indent="0">
              <a:buNone/>
            </a:pPr>
            <a:endParaRPr lang="en-IN" sz="1800" dirty="0"/>
          </a:p>
          <a:p>
            <a:pPr marL="0" indent="0">
              <a:buNone/>
            </a:pPr>
            <a:endParaRPr lang="en-IN" sz="1800" dirty="0"/>
          </a:p>
          <a:p>
            <a:pPr marL="0" indent="0">
              <a:buNone/>
            </a:pPr>
            <a:r>
              <a:rPr lang="en-IN" sz="2400" b="1" u="sng" dirty="0">
                <a:solidFill>
                  <a:srgbClr val="FF0000"/>
                </a:solidFill>
              </a:rPr>
              <a:t>A BRIEF OUTLOOK IN THIS POEM ,</a:t>
            </a:r>
          </a:p>
          <a:p>
            <a:pPr marL="0" indent="0">
              <a:buNone/>
            </a:pPr>
            <a:endParaRPr lang="en-IN" sz="1800" dirty="0"/>
          </a:p>
          <a:p>
            <a:pPr marL="0" indent="0">
              <a:buNone/>
            </a:pPr>
            <a:r>
              <a:rPr lang="en-IN" sz="1800" dirty="0"/>
              <a:t>THE POET VISUALISES A STATE OF COMFORTABLE INERTIA </a:t>
            </a:r>
          </a:p>
          <a:p>
            <a:pPr marL="0" indent="0">
              <a:buNone/>
            </a:pPr>
            <a:r>
              <a:rPr lang="en-IN" sz="1800" dirty="0"/>
              <a:t>WHERE HE WISHES FOR PLEASANT IDLENESS AND </a:t>
            </a:r>
          </a:p>
          <a:p>
            <a:pPr marL="0" indent="0">
              <a:buNone/>
            </a:pPr>
            <a:r>
              <a:rPr lang="en-IN" sz="1800" dirty="0"/>
              <a:t>RELAXATION AWAY FROM THE FRANTIC RAT RACE ,</a:t>
            </a:r>
          </a:p>
          <a:p>
            <a:pPr marL="0" indent="0">
              <a:buNone/>
            </a:pPr>
            <a:r>
              <a:rPr lang="en-IN" sz="1800" dirty="0"/>
              <a:t>DESTRUCTIVE ACTIVITIES AND FUTILE WARS . </a:t>
            </a:r>
          </a:p>
          <a:p>
            <a:pPr marL="0" indent="0">
              <a:buNone/>
            </a:pPr>
            <a:r>
              <a:rPr lang="en-IN" sz="1800" dirty="0"/>
              <a:t>HE WISHES FOR A PROFOUND SILENCE AND </a:t>
            </a:r>
          </a:p>
          <a:p>
            <a:pPr marL="0" indent="0">
              <a:buNone/>
            </a:pPr>
            <a:r>
              <a:rPr lang="en-IN" sz="1800" dirty="0"/>
              <a:t>STILLNESS THAT WOULD ALLEVIATE THE</a:t>
            </a:r>
          </a:p>
          <a:p>
            <a:pPr marL="0" indent="0">
              <a:buNone/>
            </a:pPr>
            <a:r>
              <a:rPr lang="en-IN" sz="1800" dirty="0"/>
              <a:t> SADNESS CAUSED BY LACK OF SELF UNDERSTANDING </a:t>
            </a:r>
          </a:p>
          <a:p>
            <a:pPr marL="0" indent="0">
              <a:buNone/>
            </a:pPr>
            <a:r>
              <a:rPr lang="en-IN" sz="1800" dirty="0"/>
              <a:t>AND THE THREAT OF SELF DESTRUCTION AND WHICH </a:t>
            </a:r>
          </a:p>
          <a:p>
            <a:pPr marL="0" indent="0">
              <a:buNone/>
            </a:pPr>
            <a:r>
              <a:rPr lang="en-IN" sz="1800" dirty="0"/>
              <a:t>WOULD BUILD UP A SENSE OF TOGETHERNESS.</a:t>
            </a:r>
          </a:p>
        </p:txBody>
      </p:sp>
      <p:pic>
        <p:nvPicPr>
          <p:cNvPr id="3074" name="Picture 2" descr="C:\Users\User\Desktop\qui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836712"/>
            <a:ext cx="3024336" cy="489654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3"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1473434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endParaRPr lang="en-IN" sz="2000" b="1" dirty="0"/>
          </a:p>
          <a:p>
            <a:pPr marL="0" indent="0">
              <a:buNone/>
            </a:pPr>
            <a:endParaRPr lang="en-IN" sz="2000" b="1" dirty="0"/>
          </a:p>
          <a:p>
            <a:pPr marL="0" indent="0">
              <a:buNone/>
            </a:pPr>
            <a:endParaRPr lang="en-IN" sz="2000" dirty="0"/>
          </a:p>
          <a:p>
            <a:pPr marL="0" indent="0">
              <a:buNone/>
            </a:pPr>
            <a:r>
              <a:rPr lang="en-IN" sz="2000" dirty="0"/>
              <a:t>In this poem, the Nobel Prize winner poet aims to appeal to the readers to take a little time out of their busy schedules and life for a little introspection and retrospection. The title, “Keeping Quiet”, is symbolic to stop all the activities, keeping quiet in the mind, not doing anything, but to question and understand the purpose of the world that humans have created around themselves. </a:t>
            </a:r>
          </a:p>
          <a:p>
            <a:pPr marL="0" indent="0">
              <a:buNone/>
            </a:pPr>
            <a:endParaRPr lang="en-IN" sz="2000" b="1" dirty="0"/>
          </a:p>
          <a:p>
            <a:pPr marL="0" indent="0">
              <a:buNone/>
            </a:pPr>
            <a:r>
              <a:rPr lang="en-IN" sz="2400" b="1" u="sng" dirty="0">
                <a:solidFill>
                  <a:srgbClr val="FF0000"/>
                </a:solidFill>
              </a:rPr>
              <a:t>Explanation of the poem:</a:t>
            </a:r>
          </a:p>
          <a:p>
            <a:pPr marL="0" indent="0">
              <a:buNone/>
            </a:pPr>
            <a:r>
              <a:rPr lang="en-IN" dirty="0"/>
              <a:t> </a:t>
            </a:r>
          </a:p>
          <a:p>
            <a:pPr marL="0" indent="0">
              <a:buNone/>
            </a:pPr>
            <a:r>
              <a:rPr lang="en-IN" sz="1800" i="1" dirty="0"/>
              <a:t>Now we will count to twelve</a:t>
            </a:r>
            <a:br>
              <a:rPr lang="en-IN" sz="1800" i="1" dirty="0"/>
            </a:br>
            <a:r>
              <a:rPr lang="en-IN" sz="1800" i="1" dirty="0"/>
              <a:t>and we will all keep still.</a:t>
            </a:r>
            <a:endParaRPr lang="en-IN" sz="1800" dirty="0"/>
          </a:p>
          <a:p>
            <a:pPr marL="0" indent="0">
              <a:buNone/>
            </a:pPr>
            <a:endParaRPr lang="en-IN" sz="1800" b="1" dirty="0"/>
          </a:p>
          <a:p>
            <a:pPr>
              <a:buFont typeface="Wingdings" pitchFamily="2" charset="2"/>
              <a:buChar char="Ø"/>
            </a:pPr>
            <a:r>
              <a:rPr lang="en-IN" sz="1800" dirty="0"/>
              <a:t>The poet asks everyone to count to twelve, and calm themselves down, and be still after the counting.</a:t>
            </a:r>
          </a:p>
          <a:p>
            <a:pPr lvl="0">
              <a:buFont typeface="Wingdings" pitchFamily="2" charset="2"/>
              <a:buChar char="Ø"/>
            </a:pPr>
            <a:r>
              <a:rPr lang="en-IN" sz="1800" dirty="0"/>
              <a:t>The number twelve represent the hours of the day or the months of a year</a:t>
            </a:r>
          </a:p>
        </p:txBody>
      </p:sp>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785793"/>
          </a:xfrm>
          <a:prstGeom prst="rect">
            <a:avLst/>
          </a:prstGeom>
        </p:spPr>
      </p:pic>
    </p:spTree>
    <p:extLst>
      <p:ext uri="{BB962C8B-B14F-4D97-AF65-F5344CB8AC3E}">
        <p14:creationId xmlns:p14="http://schemas.microsoft.com/office/powerpoint/2010/main" val="2333807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endParaRPr lang="en-IN" sz="1800" i="1" dirty="0"/>
          </a:p>
          <a:p>
            <a:pPr marL="0" indent="0">
              <a:buNone/>
            </a:pPr>
            <a:endParaRPr lang="en-IN" sz="1800" i="1" dirty="0"/>
          </a:p>
          <a:p>
            <a:pPr marL="0" indent="0">
              <a:buNone/>
            </a:pPr>
            <a:endParaRPr lang="en-IN" sz="1800" i="1" dirty="0"/>
          </a:p>
          <a:p>
            <a:pPr marL="0" indent="0">
              <a:buNone/>
            </a:pPr>
            <a:r>
              <a:rPr lang="en-IN" sz="1800" i="1" dirty="0"/>
              <a:t>For once on the face of the Earth</a:t>
            </a:r>
            <a:br>
              <a:rPr lang="en-IN" sz="1800" dirty="0"/>
            </a:br>
            <a:r>
              <a:rPr lang="en-IN" sz="1800" i="1" dirty="0"/>
              <a:t>let’s not speak in any language,</a:t>
            </a:r>
            <a:br>
              <a:rPr lang="en-IN" sz="1800" dirty="0"/>
            </a:br>
            <a:r>
              <a:rPr lang="en-IN" sz="1800" i="1" dirty="0"/>
              <a:t>let’s stop for one second,</a:t>
            </a:r>
            <a:br>
              <a:rPr lang="en-IN" sz="1800" dirty="0"/>
            </a:br>
            <a:r>
              <a:rPr lang="en-IN" sz="1800" i="1" dirty="0"/>
              <a:t>and not move our arms so much.</a:t>
            </a:r>
          </a:p>
          <a:p>
            <a:pPr marL="0" indent="0">
              <a:buNone/>
            </a:pPr>
            <a:endParaRPr lang="en-IN" sz="1800" i="1" dirty="0"/>
          </a:p>
          <a:p>
            <a:pPr marL="0" indent="0">
              <a:buNone/>
            </a:pPr>
            <a:r>
              <a:rPr lang="en-IN" sz="1800" b="1" dirty="0"/>
              <a:t>Explanation:</a:t>
            </a:r>
          </a:p>
          <a:p>
            <a:pPr marL="0" indent="0">
              <a:buNone/>
            </a:pPr>
            <a:endParaRPr lang="en-IN" sz="1800" dirty="0"/>
          </a:p>
          <a:p>
            <a:pPr>
              <a:buFont typeface="Wingdings" pitchFamily="2" charset="2"/>
              <a:buChar char="Ø"/>
            </a:pPr>
            <a:r>
              <a:rPr lang="en-IN" sz="1800" dirty="0"/>
              <a:t>The poet intends to dissolve the boundaries of cultures by   prohibiting them from speaking any language. The poet here urges everyone to break the barriers of language and unite with one invisible tune i.e. silence. </a:t>
            </a:r>
          </a:p>
          <a:p>
            <a:pPr>
              <a:buFont typeface="Wingdings" pitchFamily="2" charset="2"/>
              <a:buChar char="Ø"/>
            </a:pPr>
            <a:r>
              <a:rPr lang="en-IN" sz="1800" dirty="0"/>
              <a:t>With the word ‘earth` the poet hints at all the humans living devoid the identity of country creed and caste. </a:t>
            </a:r>
          </a:p>
          <a:p>
            <a:pPr>
              <a:buFont typeface="Wingdings" pitchFamily="2" charset="2"/>
              <a:buChar char="Ø"/>
            </a:pPr>
            <a:r>
              <a:rPr lang="en-IN" sz="1800" dirty="0"/>
              <a:t>Though language is the identity of a country or race, he affirms that humans are more important and the identity of being a human of earth is broader realization.</a:t>
            </a:r>
          </a:p>
          <a:p>
            <a:pPr lvl="0">
              <a:buFont typeface="Wingdings" pitchFamily="2" charset="2"/>
              <a:buChar char="Ø"/>
            </a:pPr>
            <a:r>
              <a:rPr lang="en-IN" sz="1800" dirty="0"/>
              <a:t>He asks them to be still for a while, and not make any movements at all.</a:t>
            </a:r>
          </a:p>
          <a:p>
            <a:pPr lvl="0">
              <a:buFont typeface="Wingdings" pitchFamily="2" charset="2"/>
              <a:buChar char="Ø"/>
            </a:pPr>
            <a:r>
              <a:rPr lang="en-IN" sz="1800" dirty="0"/>
              <a:t>He wants people to let their thoughts flow free without any rush or hurry</a:t>
            </a:r>
          </a:p>
        </p:txBody>
      </p:sp>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3108123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endParaRPr lang="en-IN" i="1" dirty="0"/>
          </a:p>
          <a:p>
            <a:pPr marL="0" indent="0">
              <a:buNone/>
            </a:pPr>
            <a:endParaRPr lang="en-IN" sz="2000" i="1" dirty="0"/>
          </a:p>
          <a:p>
            <a:pPr marL="0" indent="0">
              <a:buNone/>
            </a:pPr>
            <a:endParaRPr lang="en-IN" sz="2000" i="1" dirty="0"/>
          </a:p>
          <a:p>
            <a:pPr marL="0" indent="0">
              <a:buNone/>
            </a:pPr>
            <a:r>
              <a:rPr lang="en-IN" sz="2000" i="1" dirty="0"/>
              <a:t>It would be an exotic moment</a:t>
            </a:r>
            <a:br>
              <a:rPr lang="en-IN" sz="2000" dirty="0"/>
            </a:br>
            <a:r>
              <a:rPr lang="en-IN" sz="2000" i="1" dirty="0"/>
              <a:t>without rush, without engines,</a:t>
            </a:r>
            <a:br>
              <a:rPr lang="en-IN" sz="2000" dirty="0"/>
            </a:br>
            <a:r>
              <a:rPr lang="en-IN" sz="2000" i="1" dirty="0"/>
              <a:t>we would all be together</a:t>
            </a:r>
            <a:br>
              <a:rPr lang="en-IN" sz="2000" dirty="0"/>
            </a:br>
            <a:r>
              <a:rPr lang="en-IN" sz="2000" i="1" dirty="0"/>
              <a:t>in a sudden strangeness.</a:t>
            </a:r>
          </a:p>
          <a:p>
            <a:pPr marL="0" indent="0">
              <a:buNone/>
            </a:pPr>
            <a:endParaRPr lang="en-IN" sz="2000" dirty="0"/>
          </a:p>
          <a:p>
            <a:pPr marL="0" indent="0">
              <a:buNone/>
            </a:pPr>
            <a:r>
              <a:rPr lang="en-IN" sz="1800" b="1" dirty="0"/>
              <a:t>Explanation: </a:t>
            </a:r>
          </a:p>
          <a:p>
            <a:pPr marL="0" indent="0">
              <a:buNone/>
            </a:pPr>
            <a:endParaRPr lang="en-IN" sz="1800" b="1" dirty="0"/>
          </a:p>
          <a:p>
            <a:pPr lvl="0">
              <a:buFont typeface="Wingdings" pitchFamily="2" charset="2"/>
              <a:buChar char="Ø"/>
            </a:pPr>
            <a:r>
              <a:rPr lang="en-IN" sz="1800" dirty="0"/>
              <a:t>The poet says that it would be a different feeling, or a different experience to see the world come to a halt, where everything stops, and everyone comes together in strangeness, a sudden moment of inactivity, which the world has not often seen.</a:t>
            </a:r>
          </a:p>
          <a:p>
            <a:pPr lvl="0">
              <a:buFont typeface="Wingdings" pitchFamily="2" charset="2"/>
              <a:buChar char="Ø"/>
            </a:pPr>
            <a:r>
              <a:rPr lang="en-IN" sz="1800" dirty="0"/>
              <a:t>We are always on move. We are all busy in accomplishing our work and go on rushing in our lives. The poet even urged to stop engines (referring industrial works causing harms to environment) . The poet urges us to stop our personal activities and stop engines and unite in one tune i.e. silence. The poet declares silence as exotic because this silence will make us blissful, strange and will bring complete equilibrium.</a:t>
            </a:r>
          </a:p>
          <a:p>
            <a:pPr marL="0" lvl="0" indent="0">
              <a:buNone/>
            </a:pPr>
            <a:endParaRPr lang="en-IN" sz="1800" dirty="0"/>
          </a:p>
        </p:txBody>
      </p:sp>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3570464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endParaRPr lang="en-IN" sz="1900" i="1" dirty="0"/>
          </a:p>
          <a:p>
            <a:pPr marL="0" indent="0">
              <a:buNone/>
            </a:pPr>
            <a:endParaRPr lang="en-IN" sz="1900" i="1" dirty="0"/>
          </a:p>
          <a:p>
            <a:pPr marL="0" indent="0">
              <a:buNone/>
            </a:pPr>
            <a:r>
              <a:rPr lang="en-IN" sz="1900" i="1" dirty="0"/>
              <a:t>Fishermen in the cold sea</a:t>
            </a:r>
            <a:br>
              <a:rPr lang="en-IN" sz="1900" dirty="0"/>
            </a:br>
            <a:r>
              <a:rPr lang="en-IN" sz="1900" i="1" dirty="0"/>
              <a:t>would not harm whales</a:t>
            </a:r>
            <a:br>
              <a:rPr lang="en-IN" sz="1900" dirty="0"/>
            </a:br>
            <a:r>
              <a:rPr lang="en-IN" sz="1900" i="1" dirty="0"/>
              <a:t>and the man gathering salt</a:t>
            </a:r>
            <a:br>
              <a:rPr lang="en-IN" sz="1900" dirty="0"/>
            </a:br>
            <a:r>
              <a:rPr lang="en-IN" sz="1900" i="1" dirty="0"/>
              <a:t>would look at his hurt hands.</a:t>
            </a:r>
            <a:endParaRPr lang="en-IN" sz="1900" dirty="0"/>
          </a:p>
          <a:p>
            <a:pPr marL="0" indent="0">
              <a:buNone/>
            </a:pPr>
            <a:endParaRPr lang="en-IN" sz="1900" b="1" dirty="0"/>
          </a:p>
          <a:p>
            <a:pPr marL="0" indent="0">
              <a:buNone/>
            </a:pPr>
            <a:r>
              <a:rPr lang="en-IN" sz="1900" b="1" dirty="0"/>
              <a:t>Explanation:</a:t>
            </a:r>
          </a:p>
          <a:p>
            <a:pPr marL="0" indent="0">
              <a:buNone/>
            </a:pPr>
            <a:endParaRPr lang="en-IN" sz="1900" b="1" dirty="0"/>
          </a:p>
          <a:p>
            <a:pPr lvl="0">
              <a:buFont typeface="Wingdings" pitchFamily="2" charset="2"/>
              <a:buChar char="Ø"/>
            </a:pPr>
            <a:r>
              <a:rPr lang="en-IN" sz="1800" dirty="0"/>
              <a:t>The poet means to bring brotherhood not only amongst humans, but also a unity amongst the nature and human beings, where the hunter becomes kind to the prey. </a:t>
            </a:r>
          </a:p>
          <a:p>
            <a:pPr lvl="0">
              <a:buFont typeface="Wingdings" pitchFamily="2" charset="2"/>
              <a:buChar char="Ø"/>
            </a:pPr>
            <a:r>
              <a:rPr lang="en-IN" sz="1800" dirty="0"/>
              <a:t>People stop hurting others in this while, and try to understand them, and reflect on their actions. </a:t>
            </a:r>
          </a:p>
          <a:p>
            <a:pPr lvl="0">
              <a:buFont typeface="Wingdings" pitchFamily="2" charset="2"/>
              <a:buChar char="Ø"/>
            </a:pPr>
            <a:r>
              <a:rPr lang="en-IN" sz="1800" dirty="0"/>
              <a:t>The oppressors would forget to hurt the oppressed, and the oppressed would forget their pains, and these two classes of people would come together in brotherhood.</a:t>
            </a:r>
          </a:p>
          <a:p>
            <a:pPr lvl="0">
              <a:buFont typeface="Wingdings" pitchFamily="2" charset="2"/>
              <a:buChar char="Ø"/>
            </a:pPr>
            <a:r>
              <a:rPr lang="en-IN" sz="1800" dirty="0"/>
              <a:t>If we be still, we shall be able to introspect the mistakes and wrongs done. Here fishermen are the representatives of all kinds of tyrants and killers. The poet wants, them to cease their work and realise their mistakes. The salt gatherer is explained as the representative of poor and lower section of the society. They go up to any level to earn their livelihood and often hurt themselves irreparably</a:t>
            </a:r>
          </a:p>
          <a:p>
            <a:pPr marL="0" indent="0">
              <a:buNone/>
            </a:pPr>
            <a:r>
              <a:rPr lang="en-IN" sz="1800" b="1" dirty="0"/>
              <a:t> </a:t>
            </a:r>
            <a:endParaRPr lang="en-IN" sz="1800" dirty="0"/>
          </a:p>
          <a:p>
            <a:endParaRPr lang="en-IN" dirty="0"/>
          </a:p>
        </p:txBody>
      </p:sp>
      <p:pic>
        <p:nvPicPr>
          <p:cNvPr id="5" name="Picture 4">
            <a:extLst>
              <a:ext uri="{FF2B5EF4-FFF2-40B4-BE49-F238E27FC236}">
                <a16:creationId xmlns:a16="http://schemas.microsoft.com/office/drawing/2014/main" id="{71EF745A-B7CD-4F6D-A5A6-24E8102BA35C}"/>
              </a:ext>
            </a:extLst>
          </p:cNvPr>
          <p:cNvPicPr>
            <a:picLocks noChangeAspect="1"/>
          </p:cNvPicPr>
          <p:nvPr/>
        </p:nvPicPr>
        <p:blipFill>
          <a:blip r:embed="rId2" cstate="print"/>
          <a:stretch>
            <a:fillRect/>
          </a:stretch>
        </p:blipFill>
        <p:spPr>
          <a:xfrm>
            <a:off x="7608366" y="0"/>
            <a:ext cx="1478809" cy="1047023"/>
          </a:xfrm>
          <a:prstGeom prst="rect">
            <a:avLst/>
          </a:prstGeom>
        </p:spPr>
      </p:pic>
    </p:spTree>
    <p:extLst>
      <p:ext uri="{BB962C8B-B14F-4D97-AF65-F5344CB8AC3E}">
        <p14:creationId xmlns:p14="http://schemas.microsoft.com/office/powerpoint/2010/main" val="37027390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1047</TotalTime>
  <Words>1885</Words>
  <Application>Microsoft Office PowerPoint</Application>
  <PresentationFormat>On-screen Show (4:3)</PresentationFormat>
  <Paragraphs>186</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Pratyusa Mishra</cp:lastModifiedBy>
  <cp:revision>18</cp:revision>
  <dcterms:created xsi:type="dcterms:W3CDTF">2020-07-21T16:18:32Z</dcterms:created>
  <dcterms:modified xsi:type="dcterms:W3CDTF">2022-03-29T17:47:34Z</dcterms:modified>
</cp:coreProperties>
</file>