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3" roundtripDataSignature="AMtx7mghwJHwolyhFkDmEqphz+Pvntp5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" name="Google Shape;5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d826c5a990_2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7" name="Google Shape;87;g1d826c5a990_2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e09b811cb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6" name="Google Shape;106;g1e09b811cb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81db13ac3f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3" name="Google Shape;113;g181db13ac3f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d826c5a990_2_7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g1d826c5a990_2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" name="Google Shape;14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2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5.png"/><Relationship Id="rId5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Relationship Id="rId4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"/>
          <p:cNvSpPr/>
          <p:nvPr/>
        </p:nvSpPr>
        <p:spPr>
          <a:xfrm>
            <a:off x="17748" y="1068743"/>
            <a:ext cx="9108504" cy="3006014"/>
          </a:xfrm>
          <a:prstGeom prst="rect">
            <a:avLst/>
          </a:prstGeom>
          <a:solidFill>
            <a:srgbClr val="EA9999"/>
          </a:solidFill>
          <a:ln cap="flat" cmpd="sng" w="9525">
            <a:solidFill>
              <a:srgbClr val="92D050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11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EF86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656115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4288" y="134355"/>
            <a:ext cx="1578401" cy="7835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5" name="Google Shape;55;p1"/>
          <p:cNvGrpSpPr/>
          <p:nvPr/>
        </p:nvGrpSpPr>
        <p:grpSpPr>
          <a:xfrm>
            <a:off x="8602286" y="2689109"/>
            <a:ext cx="973185" cy="966900"/>
            <a:chOff x="6602154" y="1452941"/>
            <a:chExt cx="1786270" cy="1835888"/>
          </a:xfrm>
        </p:grpSpPr>
        <p:sp>
          <p:nvSpPr>
            <p:cNvPr id="56" name="Google Shape;56;p1"/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1"/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1"/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" name="Google Shape;62;p1"/>
          <p:cNvGrpSpPr/>
          <p:nvPr/>
        </p:nvGrpSpPr>
        <p:grpSpPr>
          <a:xfrm>
            <a:off x="8377055" y="1097044"/>
            <a:ext cx="1463084" cy="1488382"/>
            <a:chOff x="6602154" y="1452941"/>
            <a:chExt cx="1786270" cy="1835888"/>
          </a:xfrm>
        </p:grpSpPr>
        <p:sp>
          <p:nvSpPr>
            <p:cNvPr id="63" name="Google Shape;63;p1"/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1"/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1"/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1"/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9" name="Google Shape;69;p1"/>
          <p:cNvGrpSpPr/>
          <p:nvPr/>
        </p:nvGrpSpPr>
        <p:grpSpPr>
          <a:xfrm>
            <a:off x="7275098" y="1224888"/>
            <a:ext cx="973185" cy="966900"/>
            <a:chOff x="6602154" y="1452941"/>
            <a:chExt cx="1786270" cy="1835888"/>
          </a:xfrm>
        </p:grpSpPr>
        <p:sp>
          <p:nvSpPr>
            <p:cNvPr id="70" name="Google Shape;70;p1"/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"/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6" name="Google Shape;76;p1"/>
          <p:cNvGrpSpPr/>
          <p:nvPr/>
        </p:nvGrpSpPr>
        <p:grpSpPr>
          <a:xfrm>
            <a:off x="7062933" y="2265902"/>
            <a:ext cx="1463084" cy="1488382"/>
            <a:chOff x="6602154" y="1452941"/>
            <a:chExt cx="1786270" cy="1835888"/>
          </a:xfrm>
        </p:grpSpPr>
        <p:sp>
          <p:nvSpPr>
            <p:cNvPr id="77" name="Google Shape;77;p1"/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"/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3" name="Google Shape;83;p1"/>
          <p:cNvSpPr txBox="1"/>
          <p:nvPr/>
        </p:nvSpPr>
        <p:spPr>
          <a:xfrm>
            <a:off x="171463" y="1068761"/>
            <a:ext cx="8153400" cy="35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 :3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 : ODIA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NUMBER: 16 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NAME : </a:t>
            </a:r>
            <a:r>
              <a:rPr b="1" lang="or-I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ଆମର ପର୍ବପର୍ବାଣି      </a:t>
            </a: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SUBTOPIC : ଅଭ୍ୟାସ -୪   ଓ   ୭ 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35496" y="26025"/>
            <a:ext cx="9072900" cy="5143500"/>
          </a:xfrm>
          <a:prstGeom prst="roundRect">
            <a:avLst>
              <a:gd fmla="val 3026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g1d826c5a990_2_8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07376" cy="4991101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g1d826c5a990_2_8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15226" y="90318"/>
            <a:ext cx="1459982" cy="395458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g1d826c5a990_2_89"/>
          <p:cNvSpPr txBox="1"/>
          <p:nvPr/>
        </p:nvSpPr>
        <p:spPr>
          <a:xfrm>
            <a:off x="3981600" y="485775"/>
            <a:ext cx="1693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ସୁବାଷ ବୋଷ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g1d826c5a990_2_89"/>
          <p:cNvSpPr/>
          <p:nvPr/>
        </p:nvSpPr>
        <p:spPr>
          <a:xfrm>
            <a:off x="5436975" y="750550"/>
            <a:ext cx="302100" cy="1281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g1d826c5a990_2_89"/>
          <p:cNvSpPr txBox="1"/>
          <p:nvPr/>
        </p:nvSpPr>
        <p:spPr>
          <a:xfrm>
            <a:off x="3725250" y="3823475"/>
            <a:ext cx="1693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ଇନ୍ଦିରା ଗାନ୍ଧି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g1d826c5a990_2_89"/>
          <p:cNvSpPr txBox="1"/>
          <p:nvPr/>
        </p:nvSpPr>
        <p:spPr>
          <a:xfrm>
            <a:off x="3725250" y="2456450"/>
            <a:ext cx="1693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ଗୋପବନ୍ଧୁ ଦାସ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g1d826c5a990_2_89"/>
          <p:cNvSpPr txBox="1"/>
          <p:nvPr/>
        </p:nvSpPr>
        <p:spPr>
          <a:xfrm>
            <a:off x="3642475" y="1089425"/>
            <a:ext cx="26457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ଲାଲ୍ ବାହାଦୁର ଶାସ୍ତ୍ରୀ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g1d826c5a990_2_89"/>
          <p:cNvSpPr txBox="1"/>
          <p:nvPr/>
        </p:nvSpPr>
        <p:spPr>
          <a:xfrm>
            <a:off x="3416400" y="1857800"/>
            <a:ext cx="28239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ଡ. ବି.ଆର ଆମ୍ବେଦକର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g1d826c5a990_2_89"/>
          <p:cNvSpPr txBox="1"/>
          <p:nvPr/>
        </p:nvSpPr>
        <p:spPr>
          <a:xfrm>
            <a:off x="3859250" y="3229825"/>
            <a:ext cx="1693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ଜାକିର ହୁସେନ୍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g1d826c5a990_2_89"/>
          <p:cNvSpPr/>
          <p:nvPr/>
        </p:nvSpPr>
        <p:spPr>
          <a:xfrm>
            <a:off x="5836575" y="2125700"/>
            <a:ext cx="302100" cy="1281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g1d826c5a990_2_89"/>
          <p:cNvSpPr/>
          <p:nvPr/>
        </p:nvSpPr>
        <p:spPr>
          <a:xfrm>
            <a:off x="5497850" y="3442825"/>
            <a:ext cx="302100" cy="1281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g1d826c5a990_2_89"/>
          <p:cNvSpPr/>
          <p:nvPr/>
        </p:nvSpPr>
        <p:spPr>
          <a:xfrm rot="10800000">
            <a:off x="3416850" y="1302425"/>
            <a:ext cx="302100" cy="1281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g1d826c5a990_2_89"/>
          <p:cNvSpPr/>
          <p:nvPr/>
        </p:nvSpPr>
        <p:spPr>
          <a:xfrm rot="10800000">
            <a:off x="3468525" y="4036475"/>
            <a:ext cx="302100" cy="1281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g1d826c5a990_2_89"/>
          <p:cNvSpPr/>
          <p:nvPr/>
        </p:nvSpPr>
        <p:spPr>
          <a:xfrm rot="10800000">
            <a:off x="3416850" y="2669450"/>
            <a:ext cx="302100" cy="1281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g1d826c5a990_2_89"/>
          <p:cNvSpPr/>
          <p:nvPr/>
        </p:nvSpPr>
        <p:spPr>
          <a:xfrm>
            <a:off x="35496" y="26025"/>
            <a:ext cx="9072900" cy="5143500"/>
          </a:xfrm>
          <a:prstGeom prst="roundRect">
            <a:avLst>
              <a:gd fmla="val 3026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e09b811cb8_0_0"/>
          <p:cNvSpPr/>
          <p:nvPr/>
        </p:nvSpPr>
        <p:spPr>
          <a:xfrm>
            <a:off x="35496" y="26025"/>
            <a:ext cx="9072900" cy="5143500"/>
          </a:xfrm>
          <a:prstGeom prst="roundRect">
            <a:avLst>
              <a:gd fmla="val 3026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9" name="Google Shape;109;g1e09b811cb8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95616" y="100105"/>
            <a:ext cx="1432804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g1e09b811cb8_0_0"/>
          <p:cNvSpPr txBox="1"/>
          <p:nvPr/>
        </p:nvSpPr>
        <p:spPr>
          <a:xfrm>
            <a:off x="589050" y="151725"/>
            <a:ext cx="9072900" cy="501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or-IN" sz="35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୪- “ସ୍ଥ” ଓ “ଷ୍ଣ” ଥିବା ପାଞ୍ଚଟି ଶବ୍ଦ ଲେଖ ।</a:t>
            </a:r>
            <a:endParaRPr b="0" i="0" sz="35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or-IN" sz="35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or-IN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“ସ୍ଥ” – ସ୍ଥାନ , ସ୍ଥଳି , ଅସ୍ଥିର  </a:t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or-IN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“ଷ୍ଣ” – କୃଷ୍ଣପକ୍ଷ , ବିଷ୍ଣୁ</a:t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or-IN" sz="35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୭ - ବାକ୍ୟଟିକୁ ଠିକ କରି ଲେଖ । </a:t>
            </a:r>
            <a:endParaRPr b="0" i="0" sz="35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or-IN" sz="30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କ- ମହମ୍ମଦଙ୍କ ଜନ୍ମଦିବସକୁ ବଡ଼ଦିନ ରୂପେ ପାଳନ କରାଯାଏ ।</a:t>
            </a:r>
            <a:endParaRPr b="0" i="0" sz="3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or-IN" sz="3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ଉ - ଯୀଶୁଖ୍ରୀଷ୍ଟ ଙ୍କ ଜନ୍ମଦିବସକୁ ବଡ଼ଦିନ ରୂପେ ପାଳନ କରାଯାଏ । </a:t>
            </a:r>
            <a:endParaRPr b="0" i="0" sz="3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or-IN" sz="30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ଖ- ସରସ୍ୱତୀଙ୍କୁ ବିଦ୍ୟାଦାତ୍ରୀ ରୂପେ ପୂଜା କରାଯାଏ ।</a:t>
            </a:r>
            <a:endParaRPr b="0" i="0" sz="3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or-IN" sz="3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ଉ - ସରସ୍ୱତୀଙ୍କୁ ବିଦ୍ୟାଦାତ୍ରୀ ରୂପେ ପୂଜା କରାଯାଏ ।</a:t>
            </a:r>
            <a:endParaRPr b="0" i="0" sz="3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3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3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g181db13ac3f_0_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95616" y="100105"/>
            <a:ext cx="1432804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g181db13ac3f_0_1"/>
          <p:cNvSpPr txBox="1"/>
          <p:nvPr/>
        </p:nvSpPr>
        <p:spPr>
          <a:xfrm>
            <a:off x="171600" y="208050"/>
            <a:ext cx="8972400" cy="515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or-IN" sz="30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ଗ- ମହାତ୍ମା ଗାନ୍ଧି ଥିଲେ ଭାରତର ଦ୍ଵିତୀୟ ରାଷ୍ଟ୍ରପତି ।</a:t>
            </a:r>
            <a:endParaRPr b="0" i="0" sz="3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or-IN" sz="3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ଉ - ଡକ୍ଟର ସର୍ବପଲ୍ଲୀ ରାଧାକ୍ରିଷ୍ଣନ୍ ଥିଲେ ଭାରତର ଦ୍ଵିତୀୟ ରାଷ୍ଟ୍ରପତି  </a:t>
            </a:r>
            <a:r>
              <a:rPr lang="or-IN" sz="3000">
                <a:solidFill>
                  <a:srgbClr val="C00000"/>
                </a:solidFill>
              </a:rPr>
              <a:t>। </a:t>
            </a:r>
            <a:endParaRPr b="0" i="0" sz="26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or-IN" sz="31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ଘ - ୧୯୫୦ ମସିହା ଜାନୁଆରୀ ୨୬ ତାରିଖ ରେ ଆମ ଦେଶ ସ୍ଵାଧୀନ ହେଲା ।</a:t>
            </a:r>
            <a:endParaRPr b="0" i="0" sz="31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or-IN" sz="31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ଉ - ୧୯୪୭ ମସିହା </a:t>
            </a:r>
            <a:r>
              <a:rPr lang="or-IN" sz="3100">
                <a:solidFill>
                  <a:srgbClr val="C00000"/>
                </a:solidFill>
              </a:rPr>
              <a:t>୧୫</a:t>
            </a:r>
            <a:r>
              <a:rPr b="0" i="0" lang="or-IN" sz="31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ତାରିଖ ରେ ଆମ ଦେଶ ସ୍ଵାଧୀନ ହେଲା ।</a:t>
            </a:r>
            <a:endParaRPr b="0" i="0" sz="31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or-IN" sz="31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ଙ - ୧୯୬୯ ମସିହା ଅକ୍ଟୋବର ୨ ତାରିଖରେ ନେତାଜୀ ଜନ୍ମଗ୍ରହଣ କରିଥିଲେ ।</a:t>
            </a:r>
            <a:endParaRPr b="0" i="0" sz="31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or-IN" sz="31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ଉ - ୧୮୬୯ ମସିହା ଅକ୍ଟୋବର ୨ ତାରିଖରେ </a:t>
            </a:r>
            <a:r>
              <a:rPr lang="or-IN" sz="3100">
                <a:solidFill>
                  <a:srgbClr val="C00000"/>
                </a:solidFill>
              </a:rPr>
              <a:t>ମହାତ୍ମା ଗାନ୍ଧି</a:t>
            </a:r>
            <a:r>
              <a:rPr b="0" i="0" lang="or-IN" sz="31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ଜନ୍ମଗ୍ରହଣ କରିଥିଲେ ।</a:t>
            </a:r>
            <a:endParaRPr b="0" i="0" sz="31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g181db13ac3f_0_1"/>
          <p:cNvSpPr/>
          <p:nvPr/>
        </p:nvSpPr>
        <p:spPr>
          <a:xfrm>
            <a:off x="-44475" y="0"/>
            <a:ext cx="9188400" cy="5143500"/>
          </a:xfrm>
          <a:prstGeom prst="roundRect">
            <a:avLst>
              <a:gd fmla="val 3026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d826c5a990_2_75"/>
          <p:cNvSpPr txBox="1"/>
          <p:nvPr/>
        </p:nvSpPr>
        <p:spPr>
          <a:xfrm>
            <a:off x="1729207" y="1619925"/>
            <a:ext cx="56856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0" i="0" lang="or-IN" sz="4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ପ୍ରଶ୍ନ -୧  ଖାତାରେ କର ।   </a:t>
            </a:r>
            <a:endParaRPr b="0" i="0" sz="4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g1d826c5a990_2_75"/>
          <p:cNvSpPr txBox="1"/>
          <p:nvPr/>
        </p:nvSpPr>
        <p:spPr>
          <a:xfrm>
            <a:off x="2864481" y="368881"/>
            <a:ext cx="2242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0" i="0" lang="or-IN" sz="5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ଗୃହକର୍ମ </a:t>
            </a:r>
            <a:endParaRPr b="0" i="0" sz="54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4" name="Google Shape;124;g1d826c5a990_2_7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59832" y="2641148"/>
            <a:ext cx="2488384" cy="17076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g1d826c5a990_2_7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16102" y="29226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g1d826c5a990_2_75"/>
          <p:cNvSpPr/>
          <p:nvPr/>
        </p:nvSpPr>
        <p:spPr>
          <a:xfrm>
            <a:off x="35496" y="26025"/>
            <a:ext cx="9072900" cy="5143500"/>
          </a:xfrm>
          <a:prstGeom prst="roundRect">
            <a:avLst>
              <a:gd fmla="val 3026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"/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fmla="val 3026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0"/>
          <p:cNvSpPr txBox="1"/>
          <p:nvPr/>
        </p:nvSpPr>
        <p:spPr>
          <a:xfrm>
            <a:off x="771466" y="1419622"/>
            <a:ext cx="687434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❖"/>
            </a:pPr>
            <a:r>
              <a:rPr b="0" i="0" lang="or-I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ପିଲାମାନଙ୍କର ଶ୍ରବଣ ପଠନ ଓ ଲିଖନ ଶୈଳୀର ଅଭିବୃଦ୍ଧି ହେବ ।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0"/>
          <p:cNvSpPr txBox="1"/>
          <p:nvPr/>
        </p:nvSpPr>
        <p:spPr>
          <a:xfrm>
            <a:off x="755576" y="503987"/>
            <a:ext cx="555793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or-IN" sz="4000" u="sng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ଅଧ୍ୟୟନରୁ ଲବ୍ଧଜ୍ଞାନର ଫଳାଫଳ:-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4" name="Google Shape;13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91608" y="3120176"/>
            <a:ext cx="2488384" cy="17076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16102" y="29226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0"/>
          <p:cNvSpPr txBox="1"/>
          <p:nvPr/>
        </p:nvSpPr>
        <p:spPr>
          <a:xfrm>
            <a:off x="771466" y="1827426"/>
            <a:ext cx="687434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❖"/>
            </a:pPr>
            <a:r>
              <a:rPr b="0" i="0" lang="or-I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ବିଭିନ୍ନ ଯୁକ୍ତାକ୍ଷର ର ବ୍ୟବହାର ଶିଖିଲେ  ।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0"/>
          <p:cNvSpPr txBox="1"/>
          <p:nvPr/>
        </p:nvSpPr>
        <p:spPr>
          <a:xfrm>
            <a:off x="771466" y="2234287"/>
            <a:ext cx="687434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❖"/>
            </a:pPr>
            <a:r>
              <a:rPr b="0" i="0" lang="or-I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ଯୁକ୍ତାକ୍ଷର ର ବ୍ୟବହାର କରି ନୂଆ ଶବ୍ଦ ଓ ବାକ୍ୟ ଗଢିବେ   ।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1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or-I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or-I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1"/>
          <p:cNvSpPr/>
          <p:nvPr/>
        </p:nvSpPr>
        <p:spPr>
          <a:xfrm>
            <a:off x="35496" y="0"/>
            <a:ext cx="9073008" cy="5143500"/>
          </a:xfrm>
          <a:prstGeom prst="roundRect">
            <a:avLst>
              <a:gd fmla="val 7712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4" name="Google Shape;144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02655" y="2848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Sachita Pati</dc:creator>
</cp:coreProperties>
</file>