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701" r:id="rId2"/>
    <p:sldId id="256" r:id="rId3"/>
    <p:sldId id="750" r:id="rId4"/>
    <p:sldId id="657" r:id="rId5"/>
    <p:sldId id="751" r:id="rId6"/>
    <p:sldId id="761" r:id="rId7"/>
    <p:sldId id="756" r:id="rId8"/>
    <p:sldId id="760" r:id="rId9"/>
    <p:sldId id="757" r:id="rId10"/>
    <p:sldId id="758" r:id="rId11"/>
    <p:sldId id="759" r:id="rId12"/>
    <p:sldId id="312" r:id="rId13"/>
    <p:sldId id="752" r:id="rId14"/>
    <p:sldId id="259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  <p:cmAuthor id="1" name="Asus" initials="A" lastIdx="2" clrIdx="1">
    <p:extLst>
      <p:ext uri="{19B8F6BF-5375-455C-9EA6-DF929625EA0E}">
        <p15:presenceInfo xmlns="" xmlns:p15="http://schemas.microsoft.com/office/powerpoint/2012/main" userId="Asu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66229"/>
    <a:srgbClr val="A1F9C3"/>
    <a:srgbClr val="BA0A88"/>
    <a:srgbClr val="6059E7"/>
    <a:srgbClr val="FF5050"/>
    <a:srgbClr val="4BA8E7"/>
    <a:srgbClr val="590742"/>
    <a:srgbClr val="DC6624"/>
    <a:srgbClr val="3F213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-77" y="-91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54438328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="" xmlns:p14="http://schemas.microsoft.com/office/powerpoint/2010/main" val="4000204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570685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181381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RUNJYOTI DAS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92624" y="295835"/>
            <a:ext cx="6152029" cy="4430806"/>
          </a:xfrm>
          <a:prstGeom prst="rect">
            <a:avLst/>
          </a:prstGeom>
          <a:noFill/>
        </p:spPr>
      </p:pic>
      <p:pic>
        <p:nvPicPr>
          <p:cNvPr id="3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032681" y="1256256"/>
          <a:ext cx="2536209" cy="33157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45403"/>
                <a:gridCol w="845403"/>
                <a:gridCol w="845403"/>
              </a:tblGrid>
              <a:tr h="828936">
                <a:tc rowSpan="3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2893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2893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2893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758519" y="1173707"/>
          <a:ext cx="2556681" cy="33164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2227"/>
                <a:gridCol w="852227"/>
                <a:gridCol w="852227"/>
              </a:tblGrid>
              <a:tr h="829102">
                <a:tc rowSpan="3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2910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2910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2910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214651" y="2906973"/>
            <a:ext cx="484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_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036024" y="2872854"/>
            <a:ext cx="484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_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2013044" y="2436125"/>
            <a:ext cx="1378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9      4</a:t>
            </a:r>
            <a:endParaRPr lang="en-US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974376" y="1578591"/>
            <a:ext cx="16013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T</a:t>
            </a:r>
            <a:r>
              <a:rPr lang="en-US" sz="3200" b="1" dirty="0" smtClean="0"/>
              <a:t>      O</a:t>
            </a:r>
            <a:endParaRPr lang="en-US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015319" y="3250441"/>
            <a:ext cx="1378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9      0</a:t>
            </a:r>
            <a:endParaRPr lang="en-US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798023" y="2038065"/>
            <a:ext cx="1378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4</a:t>
            </a:r>
            <a:r>
              <a:rPr lang="en-US" sz="3200" b="1" dirty="0" smtClean="0"/>
              <a:t>      9</a:t>
            </a:r>
            <a:endParaRPr lang="en-US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838757" y="2880506"/>
            <a:ext cx="1378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2</a:t>
            </a:r>
            <a:r>
              <a:rPr lang="en-US" sz="3200" b="1" dirty="0" smtClean="0"/>
              <a:t>      </a:t>
            </a:r>
            <a:r>
              <a:rPr lang="en-US" sz="3200" b="1" dirty="0" smtClean="0"/>
              <a:t>2</a:t>
            </a:r>
            <a:endParaRPr lang="en-US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729785" y="1526274"/>
            <a:ext cx="16013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T</a:t>
            </a:r>
            <a:r>
              <a:rPr lang="en-US" sz="3200" b="1" dirty="0" smtClean="0"/>
              <a:t>      O</a:t>
            </a:r>
            <a:endParaRPr lang="en-US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786651" y="3930556"/>
            <a:ext cx="7028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2</a:t>
            </a:r>
            <a:endParaRPr lang="en-US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716973" y="3932831"/>
            <a:ext cx="7028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7</a:t>
            </a:r>
            <a:endParaRPr lang="en-US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976651" y="4037463"/>
            <a:ext cx="7028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0</a:t>
            </a:r>
            <a:endParaRPr lang="en-US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886502" y="4012442"/>
            <a:ext cx="7028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4</a:t>
            </a:r>
            <a:endParaRPr lang="en-US" sz="3200" b="1" dirty="0"/>
          </a:p>
        </p:txBody>
      </p:sp>
      <p:pic>
        <p:nvPicPr>
          <p:cNvPr id="17" name="Google Shape;77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346580" y="1092484"/>
          <a:ext cx="2488440" cy="31178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9480"/>
                <a:gridCol w="829480"/>
                <a:gridCol w="829480"/>
              </a:tblGrid>
              <a:tr h="779463">
                <a:tc rowSpan="3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7946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7946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7946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5051946" y="1072014"/>
          <a:ext cx="2515737" cy="31246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579"/>
                <a:gridCol w="838579"/>
                <a:gridCol w="838579"/>
              </a:tblGrid>
              <a:tr h="781168">
                <a:tc rowSpan="3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8116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8116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8116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01254" y="2647666"/>
            <a:ext cx="5527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_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195248" y="2663588"/>
            <a:ext cx="5527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_</a:t>
            </a:r>
            <a:endParaRPr 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272351" y="1371601"/>
            <a:ext cx="17537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T     O</a:t>
            </a:r>
            <a:endParaRPr lang="en-US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904930" y="1216927"/>
            <a:ext cx="17537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T     O</a:t>
            </a:r>
            <a:endParaRPr lang="en-US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367886" y="2217761"/>
            <a:ext cx="15149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6     5</a:t>
            </a:r>
            <a:endParaRPr lang="en-US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336042" y="2916073"/>
            <a:ext cx="15149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5</a:t>
            </a:r>
            <a:r>
              <a:rPr lang="en-US" sz="3200" b="1" dirty="0" smtClean="0"/>
              <a:t>     4</a:t>
            </a:r>
            <a:endParaRPr lang="en-US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009563" y="2897874"/>
            <a:ext cx="15149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8</a:t>
            </a:r>
            <a:r>
              <a:rPr lang="en-US" sz="3200" b="1" dirty="0" smtClean="0"/>
              <a:t>     9</a:t>
            </a:r>
            <a:endParaRPr lang="en-US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016388" y="2147248"/>
            <a:ext cx="15149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9     9     </a:t>
            </a:r>
            <a:endParaRPr lang="en-US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166281" y="3555242"/>
            <a:ext cx="682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</a:t>
            </a:r>
            <a:endParaRPr lang="en-US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329218" y="3564341"/>
            <a:ext cx="682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</a:t>
            </a:r>
            <a:endParaRPr lang="en-US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792036" y="3455158"/>
            <a:ext cx="682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0</a:t>
            </a:r>
            <a:endParaRPr lang="en-US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030037" y="3457433"/>
            <a:ext cx="682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</a:t>
            </a:r>
            <a:endParaRPr lang="en-US" sz="3200" b="1" dirty="0"/>
          </a:p>
        </p:txBody>
      </p:sp>
      <p:pic>
        <p:nvPicPr>
          <p:cNvPr id="17" name="Google Shape;77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5"/>
          <p:cNvSpPr txBox="1"/>
          <p:nvPr/>
        </p:nvSpPr>
        <p:spPr>
          <a:xfrm>
            <a:off x="0" y="640080"/>
            <a:ext cx="9020101" cy="3672840"/>
          </a:xfrm>
          <a:prstGeom prst="rect">
            <a:avLst/>
          </a:prstGeom>
          <a:solidFill>
            <a:srgbClr val="92D050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endParaRPr lang="en-US" sz="1800" dirty="0" smtClean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endParaRPr lang="en-US" sz="1800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endParaRPr lang="en-US" sz="1800" dirty="0" smtClean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91236196"/>
              </p:ext>
            </p:extLst>
          </p:nvPr>
        </p:nvGraphicFramePr>
        <p:xfrm>
          <a:off x="557082" y="885574"/>
          <a:ext cx="7880268" cy="270338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29677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8349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35363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  <a:cs typeface="Calibri" pitchFamily="34" charset="0"/>
                        </a:rPr>
                        <a:t>SUB</a:t>
                      </a:r>
                      <a:endParaRPr lang="en-US" sz="2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  <a:cs typeface="Calibri" pitchFamily="34" charset="0"/>
                        </a:rPr>
                        <a:t>HOME</a:t>
                      </a:r>
                      <a:r>
                        <a:rPr lang="en-US" sz="2400" baseline="0" dirty="0" smtClean="0">
                          <a:latin typeface="Calibri" pitchFamily="34" charset="0"/>
                          <a:cs typeface="Calibri" pitchFamily="34" charset="0"/>
                        </a:rPr>
                        <a:t> ASSIGNMENT</a:t>
                      </a:r>
                      <a:endParaRPr lang="en-US" sz="2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49745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alibri" pitchFamily="34" charset="0"/>
                          <a:cs typeface="Calibri" pitchFamily="34" charset="0"/>
                        </a:rPr>
                        <a:t>Mathematics</a:t>
                      </a:r>
                      <a:endParaRPr lang="en-US" sz="2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2800" b="1" baseline="0" smtClean="0">
                          <a:latin typeface="Calibri" pitchFamily="34" charset="0"/>
                          <a:cs typeface="Calibri" pitchFamily="34" charset="0"/>
                        </a:rPr>
                        <a:t>  ____________________           </a:t>
                      </a:r>
                      <a:r>
                        <a:rPr lang="en-US" sz="1800" b="1" baseline="0" smtClean="0">
                          <a:latin typeface="Calibri" pitchFamily="34" charset="0"/>
                          <a:cs typeface="Calibri" pitchFamily="34" charset="0"/>
                        </a:rPr>
                        <a:t>                                                                                       </a:t>
                      </a:r>
                      <a:endParaRPr lang="en-US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24670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RUNJYOTI DAS\Desktop\image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0270" y="470781"/>
            <a:ext cx="7503459" cy="4201937"/>
          </a:xfrm>
          <a:prstGeom prst="rect">
            <a:avLst/>
          </a:prstGeom>
          <a:noFill/>
        </p:spPr>
      </p:pic>
      <p:sp>
        <p:nvSpPr>
          <p:cNvPr id="3" name="Cloud 2"/>
          <p:cNvSpPr/>
          <p:nvPr/>
        </p:nvSpPr>
        <p:spPr>
          <a:xfrm>
            <a:off x="2144806" y="1257300"/>
            <a:ext cx="4854388" cy="2628901"/>
          </a:xfrm>
          <a:prstGeom prst="cloud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sz="1800" b="1" dirty="0" smtClean="0">
                <a:solidFill>
                  <a:srgbClr val="FF0000"/>
                </a:solidFill>
              </a:rPr>
              <a:t>Expected learning outcome</a:t>
            </a:r>
            <a:r>
              <a:rPr lang="en-US" sz="1800" dirty="0" smtClean="0">
                <a:solidFill>
                  <a:schemeClr val="tx1"/>
                </a:solidFill>
              </a:rPr>
              <a:t>:-</a:t>
            </a:r>
            <a:r>
              <a:rPr lang="en-US" sz="1800" b="1" dirty="0" smtClean="0">
                <a:solidFill>
                  <a:srgbClr val="00B0F0"/>
                </a:solidFill>
              </a:rPr>
              <a:t>Students are able to know the properties of subtraction. . </a:t>
            </a:r>
            <a:endParaRPr lang="en-US" sz="1800" b="1" dirty="0">
              <a:solidFill>
                <a:srgbClr val="00B0F0"/>
              </a:solidFill>
            </a:endParaRPr>
          </a:p>
        </p:txBody>
      </p:sp>
      <p:pic>
        <p:nvPicPr>
          <p:cNvPr id="5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48319" y="743500"/>
            <a:ext cx="7801200" cy="3562200"/>
          </a:xfrm>
          <a:prstGeom prst="rect">
            <a:avLst/>
          </a:prstGeom>
          <a:solidFill>
            <a:srgbClr val="92D050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175" y="3758453"/>
            <a:ext cx="9111825" cy="13726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203960"/>
            <a:ext cx="8763000" cy="2827020"/>
          </a:xfrm>
          <a:prstGeom prst="rect">
            <a:avLst/>
          </a:prstGeom>
          <a:solidFill>
            <a:srgbClr val="92D050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983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1571513" y="1440179"/>
            <a:ext cx="6909719" cy="2101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>
                <a:latin typeface="Calibri" pitchFamily="34" charset="0"/>
                <a:cs typeface="Calibri" pitchFamily="34" charset="0"/>
              </a:rPr>
              <a:t>CLASS : 2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>
                <a:latin typeface="Calibri" pitchFamily="34" charset="0"/>
                <a:cs typeface="Calibri" pitchFamily="34" charset="0"/>
              </a:rPr>
              <a:t>SESSION NO. : </a:t>
            </a:r>
            <a:r>
              <a:rPr lang="en" sz="1800" b="1" dirty="0" smtClean="0">
                <a:latin typeface="Calibri" pitchFamily="34" charset="0"/>
                <a:cs typeface="Calibri" pitchFamily="34" charset="0"/>
              </a:rPr>
              <a:t>17</a:t>
            </a:r>
            <a:endParaRPr lang="en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>
                <a:latin typeface="Calibri" pitchFamily="34" charset="0"/>
                <a:cs typeface="Calibri" pitchFamily="34" charset="0"/>
              </a:rPr>
              <a:t>SUBJECT : MATHEMATICS</a:t>
            </a:r>
            <a:endParaRPr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>
                <a:latin typeface="Calibri" pitchFamily="34" charset="0"/>
                <a:cs typeface="Calibri" pitchFamily="34" charset="0"/>
              </a:rPr>
              <a:t>TOPIC: CH-4 SUBTRACTION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SUB </a:t>
            </a: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TOPIC: SUBTRACTION OF TWO 2-DIGIT NUMBERS.</a:t>
            </a: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                    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RUNJYOTI DAS\Desktop\125-1254625_go-to-the-product-page-for-subtraction-subtractio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914" y="0"/>
            <a:ext cx="7995397" cy="3048000"/>
          </a:xfrm>
          <a:prstGeom prst="rect">
            <a:avLst/>
          </a:prstGeom>
          <a:noFill/>
        </p:spPr>
      </p:pic>
      <p:pic>
        <p:nvPicPr>
          <p:cNvPr id="2" name="Picture 2" descr="C:\Users\ARUNJYOTI DAS\Desktop\maxresdefault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1277" y="2238935"/>
            <a:ext cx="8128000" cy="2766731"/>
          </a:xfrm>
          <a:prstGeom prst="rect">
            <a:avLst/>
          </a:prstGeom>
          <a:noFill/>
        </p:spPr>
      </p:pic>
      <p:sp>
        <p:nvSpPr>
          <p:cNvPr id="4" name="Rounded Rectangle 3"/>
          <p:cNvSpPr/>
          <p:nvPr/>
        </p:nvSpPr>
        <p:spPr>
          <a:xfrm>
            <a:off x="544606" y="4329953"/>
            <a:ext cx="8054788" cy="58494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Taking away a number from another number is called SUBTRACTION.</a:t>
            </a:r>
            <a:endParaRPr lang="en-US" sz="2000" b="1" dirty="0"/>
          </a:p>
        </p:txBody>
      </p:sp>
      <p:pic>
        <p:nvPicPr>
          <p:cNvPr id="5" name="Google Shape;70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77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C:\Users\ARUNJYOTI DAS\Desktop\downlo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96787" y="200711"/>
            <a:ext cx="5895833" cy="4942789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975210" y="2388357"/>
            <a:ext cx="3200401" cy="52322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Bradley Hand ITC" pitchFamily="66" charset="0"/>
              </a:rPr>
              <a:t>TODAY’S   TOPIC</a:t>
            </a:r>
            <a:endParaRPr lang="en-US" sz="2800" b="1" dirty="0">
              <a:solidFill>
                <a:schemeClr val="bg1"/>
              </a:solidFill>
              <a:latin typeface="Bradley Hand ITC" pitchFamily="66" charset="0"/>
            </a:endParaRPr>
          </a:p>
        </p:txBody>
      </p:sp>
      <p:sp>
        <p:nvSpPr>
          <p:cNvPr id="6" name="Horizontal Scroll 5"/>
          <p:cNvSpPr/>
          <p:nvPr/>
        </p:nvSpPr>
        <p:spPr>
          <a:xfrm>
            <a:off x="2129051" y="2729753"/>
            <a:ext cx="4749420" cy="1685298"/>
          </a:xfrm>
          <a:prstGeom prst="horizontalScroll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Bauhaus 93" pitchFamily="82" charset="0"/>
              </a:rPr>
              <a:t>Subtraction of two 2-digit numbers</a:t>
            </a:r>
            <a:r>
              <a:rPr lang="en-US" sz="4000" dirty="0" smtClean="0">
                <a:latin typeface="Bauhaus 93" pitchFamily="82" charset="0"/>
              </a:rPr>
              <a:t>.</a:t>
            </a:r>
            <a:endParaRPr lang="en-US" sz="4000" dirty="0" smtClean="0">
              <a:latin typeface="Bauhaus 93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ARUNJYOTI DAS\Desktop\image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0270" y="470781"/>
            <a:ext cx="7503459" cy="4201937"/>
          </a:xfrm>
          <a:prstGeom prst="rect">
            <a:avLst/>
          </a:prstGeom>
          <a:noFill/>
        </p:spPr>
      </p:pic>
      <p:sp>
        <p:nvSpPr>
          <p:cNvPr id="3" name="Cloud 2"/>
          <p:cNvSpPr/>
          <p:nvPr/>
        </p:nvSpPr>
        <p:spPr>
          <a:xfrm>
            <a:off x="2017059" y="2598644"/>
            <a:ext cx="4908177" cy="1990166"/>
          </a:xfrm>
          <a:prstGeom prst="cloud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sz="1800" b="1" dirty="0" smtClean="0">
                <a:solidFill>
                  <a:srgbClr val="FF0000"/>
                </a:solidFill>
              </a:rPr>
              <a:t>LEARNING OBJECTIVE:-</a:t>
            </a:r>
            <a:r>
              <a:rPr lang="en-US" sz="1800" b="1" dirty="0" smtClean="0">
                <a:solidFill>
                  <a:srgbClr val="00B0F0"/>
                </a:solidFill>
              </a:rPr>
              <a:t> Students are able to know the </a:t>
            </a:r>
            <a:r>
              <a:rPr lang="en-US" sz="1800" b="1" dirty="0" smtClean="0">
                <a:solidFill>
                  <a:srgbClr val="00B0F0"/>
                </a:solidFill>
              </a:rPr>
              <a:t> subtraction of two 2-digit numbers. </a:t>
            </a:r>
            <a:r>
              <a:rPr lang="en-US" sz="1800" b="1" dirty="0" smtClean="0">
                <a:solidFill>
                  <a:srgbClr val="00B0F0"/>
                </a:solidFill>
              </a:rPr>
              <a:t>. </a:t>
            </a:r>
            <a:endParaRPr lang="en-US" sz="1800" b="1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23833" y="464024"/>
            <a:ext cx="4183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Match the following.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355" y="1371600"/>
            <a:ext cx="28250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Subtracting </a:t>
            </a:r>
            <a:r>
              <a:rPr lang="en-US" sz="3200" b="1" dirty="0" smtClean="0">
                <a:solidFill>
                  <a:srgbClr val="FF0000"/>
                </a:solidFill>
              </a:rPr>
              <a:t>0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8812" y="2649941"/>
            <a:ext cx="28250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Subtracting </a:t>
            </a:r>
            <a:r>
              <a:rPr lang="en-US" sz="3200" b="1" dirty="0" smtClean="0">
                <a:solidFill>
                  <a:srgbClr val="FF0000"/>
                </a:solidFill>
              </a:rPr>
              <a:t>1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66967" y="3730389"/>
            <a:ext cx="28250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Take away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70396" y="1371599"/>
            <a:ext cx="28250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Predecessor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29618" y="2561230"/>
            <a:ext cx="3245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Subtraction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56830" y="3675797"/>
            <a:ext cx="3245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Number itself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3" name="Up Arrow 12"/>
          <p:cNvSpPr/>
          <p:nvPr/>
        </p:nvSpPr>
        <p:spPr>
          <a:xfrm rot="3803633">
            <a:off x="4434582" y="2232885"/>
            <a:ext cx="211540" cy="2468198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Up Arrow 13"/>
          <p:cNvSpPr/>
          <p:nvPr/>
        </p:nvSpPr>
        <p:spPr>
          <a:xfrm rot="3163306">
            <a:off x="4430973" y="1189630"/>
            <a:ext cx="202442" cy="2231409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Up Arrow 14"/>
          <p:cNvSpPr/>
          <p:nvPr/>
        </p:nvSpPr>
        <p:spPr>
          <a:xfrm rot="7925317">
            <a:off x="4863587" y="1348695"/>
            <a:ext cx="213815" cy="2894645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 rot="21361603">
            <a:off x="313300" y="177623"/>
            <a:ext cx="256577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rgbClr val="FF0000"/>
                </a:solidFill>
              </a:rPr>
              <a:t>JUST HAVE A RECAP</a:t>
            </a:r>
            <a:endParaRPr lang="en-US" sz="1800" b="1" dirty="0">
              <a:solidFill>
                <a:srgbClr val="FF0000"/>
              </a:solidFill>
            </a:endParaRPr>
          </a:p>
        </p:txBody>
      </p:sp>
      <p:pic>
        <p:nvPicPr>
          <p:cNvPr id="18" name="Google Shape;77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71501"/>
            <a:ext cx="3348318" cy="52322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Subtract 6 from 9</a:t>
            </a:r>
            <a:endParaRPr lang="en-US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134036" y="1420532"/>
          <a:ext cx="2086534" cy="26135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3267"/>
                <a:gridCol w="1043267"/>
              </a:tblGrid>
              <a:tr h="871195">
                <a:tc row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7119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7119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82187" y="2326041"/>
            <a:ext cx="6723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-</a:t>
            </a:r>
            <a:endParaRPr lang="en-US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2346512" y="1573306"/>
            <a:ext cx="5378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9</a:t>
            </a:r>
            <a:endParaRPr 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357718" y="2431677"/>
            <a:ext cx="5378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6</a:t>
            </a:r>
            <a:endParaRPr lang="en-US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326341" y="3281082"/>
            <a:ext cx="6118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3</a:t>
            </a:r>
            <a:endParaRPr lang="en-US" sz="3200" b="1" dirty="0"/>
          </a:p>
        </p:txBody>
      </p:sp>
      <p:cxnSp>
        <p:nvCxnSpPr>
          <p:cNvPr id="9" name="Straight Connector 8"/>
          <p:cNvCxnSpPr/>
          <p:nvPr/>
        </p:nvCxnSpPr>
        <p:spPr>
          <a:xfrm rot="5400000" flipH="1" flipV="1">
            <a:off x="2493532" y="2456994"/>
            <a:ext cx="18051" cy="14229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413913" y="553304"/>
            <a:ext cx="4320654" cy="52322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Subtract 25 from 67</a:t>
            </a:r>
            <a:endParaRPr lang="en-US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5229369" y="1255593"/>
          <a:ext cx="2706807" cy="27022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2269"/>
                <a:gridCol w="902269"/>
                <a:gridCol w="902269"/>
              </a:tblGrid>
              <a:tr h="681180">
                <a:tc rowSpan="3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7369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7369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7369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121020" y="1405719"/>
            <a:ext cx="1767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       O</a:t>
            </a:r>
            <a:endParaRPr lang="en-US" sz="28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114198" y="2074459"/>
            <a:ext cx="16650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6       7</a:t>
            </a:r>
            <a:endParaRPr lang="en-US" sz="3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123296" y="2738649"/>
            <a:ext cx="16650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2       5</a:t>
            </a:r>
            <a:endParaRPr lang="en-US" sz="32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363570" y="2483893"/>
            <a:ext cx="6209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-</a:t>
            </a:r>
            <a:endParaRPr lang="en-US" sz="5400" dirty="0"/>
          </a:p>
        </p:txBody>
      </p:sp>
      <p:sp>
        <p:nvSpPr>
          <p:cNvPr id="20" name="TextBox 19"/>
          <p:cNvSpPr txBox="1"/>
          <p:nvPr/>
        </p:nvSpPr>
        <p:spPr>
          <a:xfrm>
            <a:off x="7117307" y="3405116"/>
            <a:ext cx="6005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2</a:t>
            </a:r>
            <a:endParaRPr lang="en-US" sz="32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096000" y="3393744"/>
            <a:ext cx="6005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4</a:t>
            </a:r>
            <a:endParaRPr lang="en-US" sz="3200" b="1" dirty="0"/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6093725" y="3270227"/>
            <a:ext cx="1862919" cy="1206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5" name="Google Shape;77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4" grpId="1"/>
      <p:bldP spid="5" grpId="0"/>
      <p:bldP spid="6" grpId="0"/>
      <p:bldP spid="7" grpId="0"/>
      <p:bldP spid="13" grpId="0" animBg="1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35122" y="450376"/>
            <a:ext cx="2245057" cy="58477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METHOD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8173" y="1146412"/>
            <a:ext cx="5752531" cy="1754326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Step1.Subtract the ones and write the difference under ones’ column.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58705" y="3043450"/>
            <a:ext cx="5752531" cy="1754326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Step 2.Subtract the tens and write the difference under the tens’ column.</a:t>
            </a:r>
            <a:endParaRPr lang="en-US" sz="3600" dirty="0"/>
          </a:p>
        </p:txBody>
      </p:sp>
      <p:pic>
        <p:nvPicPr>
          <p:cNvPr id="5" name="Google Shape;77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9993689">
            <a:off x="279293" y="195896"/>
            <a:ext cx="9943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CW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7127" y="408709"/>
            <a:ext cx="571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Subtract the following.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46018" y="1253259"/>
          <a:ext cx="2653146" cy="31317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4382"/>
                <a:gridCol w="884382"/>
                <a:gridCol w="884382"/>
              </a:tblGrid>
              <a:tr h="782926">
                <a:tc rowSpan="3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8292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8292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8292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85854" y="1197841"/>
          <a:ext cx="2667000" cy="31801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9000"/>
                <a:gridCol w="889000"/>
                <a:gridCol w="889000"/>
              </a:tblGrid>
              <a:tr h="795049">
                <a:tc rowSpan="3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950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950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9504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064327" y="1343891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       O</a:t>
            </a:r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659582" y="12954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       O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253836" y="2729346"/>
            <a:ext cx="623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_</a:t>
            </a:r>
            <a:endParaRPr lang="en-US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724400" y="2819400"/>
            <a:ext cx="623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_</a:t>
            </a:r>
            <a:endParaRPr 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133600" y="2168237"/>
            <a:ext cx="1482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2      9</a:t>
            </a:r>
            <a:endParaRPr lang="en-US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112818" y="2937165"/>
            <a:ext cx="1482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</a:t>
            </a:r>
            <a:r>
              <a:rPr lang="en-US" sz="3200" b="1" dirty="0" smtClean="0"/>
              <a:t>      </a:t>
            </a:r>
            <a:r>
              <a:rPr lang="en-US" sz="3200" b="1" dirty="0" smtClean="0"/>
              <a:t>4</a:t>
            </a:r>
            <a:endParaRPr lang="en-US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638800" y="2043547"/>
            <a:ext cx="1482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8      6</a:t>
            </a:r>
            <a:endParaRPr lang="en-US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632287" y="2916177"/>
            <a:ext cx="1482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3</a:t>
            </a:r>
            <a:r>
              <a:rPr lang="en-US" sz="3200" b="1" dirty="0" smtClean="0"/>
              <a:t>      1</a:t>
            </a:r>
            <a:endParaRPr lang="en-US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999508" y="3664526"/>
            <a:ext cx="5472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5</a:t>
            </a:r>
            <a:endParaRPr lang="en-US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071255" y="3692236"/>
            <a:ext cx="5472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</a:t>
            </a:r>
            <a:endParaRPr lang="en-US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518563" y="3629889"/>
            <a:ext cx="5472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5</a:t>
            </a:r>
            <a:endParaRPr lang="en-US" sz="3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659582" y="3616034"/>
            <a:ext cx="5472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5</a:t>
            </a:r>
            <a:endParaRPr lang="en-US" sz="3200" b="1" dirty="0"/>
          </a:p>
        </p:txBody>
      </p:sp>
      <p:pic>
        <p:nvPicPr>
          <p:cNvPr id="18" name="Google Shape;77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17323</TotalTime>
  <Words>214</Words>
  <Application>Microsoft Office PowerPoint</Application>
  <PresentationFormat>On-screen Show (16:9)</PresentationFormat>
  <Paragraphs>107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Account 1</dc:creator>
  <cp:lastModifiedBy>ARUNJYOTI DAS</cp:lastModifiedBy>
  <cp:revision>3906</cp:revision>
  <dcterms:modified xsi:type="dcterms:W3CDTF">2021-07-28T18:29:42Z</dcterms:modified>
</cp:coreProperties>
</file>