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4"/>
  </p:notesMasterIdLst>
  <p:sldIdLst>
    <p:sldId id="701" r:id="rId2"/>
    <p:sldId id="256" r:id="rId3"/>
    <p:sldId id="750" r:id="rId4"/>
    <p:sldId id="657" r:id="rId5"/>
    <p:sldId id="751" r:id="rId6"/>
    <p:sldId id="747" r:id="rId7"/>
    <p:sldId id="753" r:id="rId8"/>
    <p:sldId id="754" r:id="rId9"/>
    <p:sldId id="755" r:id="rId10"/>
    <p:sldId id="312" r:id="rId11"/>
    <p:sldId id="752" r:id="rId12"/>
    <p:sldId id="259" r:id="rId1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1" clrIdx="0"/>
  <p:cmAuthor id="1" name="Asus" initials="A" lastIdx="2" clrIdx="1">
    <p:extLst>
      <p:ext uri="{19B8F6BF-5375-455C-9EA6-DF929625EA0E}">
        <p15:presenceInfo xmlns:p15="http://schemas.microsoft.com/office/powerpoint/2012/main" xmlns="" userId="Asus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66229"/>
    <a:srgbClr val="A1F9C3"/>
    <a:srgbClr val="BA0A88"/>
    <a:srgbClr val="6059E7"/>
    <a:srgbClr val="FF5050"/>
    <a:srgbClr val="4BA8E7"/>
    <a:srgbClr val="590742"/>
    <a:srgbClr val="DC6624"/>
    <a:srgbClr val="3F2137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000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-590" y="-6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54438328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xmlns="" val="40002044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8" name="Google Shape;68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xmlns="" val="2570685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xmlns="" val="21813813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0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10.jpeg"/><Relationship Id="rId4" Type="http://schemas.openxmlformats.org/officeDocument/2006/relationships/image" Target="../media/image9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RUNJYOTI DAS\Desktop\images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92624" y="295835"/>
            <a:ext cx="6152029" cy="4430806"/>
          </a:xfrm>
          <a:prstGeom prst="rect">
            <a:avLst/>
          </a:prstGeom>
          <a:noFill/>
        </p:spPr>
      </p:pic>
      <p:pic>
        <p:nvPicPr>
          <p:cNvPr id="3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87575" y="4378875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Google Shape;70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87575" y="4378875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5"/>
          <p:cNvSpPr txBox="1"/>
          <p:nvPr/>
        </p:nvSpPr>
        <p:spPr>
          <a:xfrm>
            <a:off x="0" y="640080"/>
            <a:ext cx="9020101" cy="3672840"/>
          </a:xfrm>
          <a:prstGeom prst="rect">
            <a:avLst/>
          </a:prstGeom>
          <a:solidFill>
            <a:srgbClr val="92D050"/>
          </a:solidFill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spcFirstLastPara="1" wrap="square" lIns="91425" tIns="91425" rIns="91425" bIns="91425" anchor="t" anchorCtr="0">
            <a:noAutofit/>
          </a:bodyPr>
          <a:lstStyle/>
          <a:p>
            <a:endParaRPr lang="en-US" sz="1800" dirty="0" smtClean="0">
              <a:solidFill>
                <a:prstClr val="black"/>
              </a:solidFill>
              <a:latin typeface="Calibri" pitchFamily="34" charset="0"/>
              <a:cs typeface="Calibri" pitchFamily="34" charset="0"/>
            </a:endParaRPr>
          </a:p>
          <a:p>
            <a:endParaRPr lang="en-US" sz="1800" dirty="0">
              <a:solidFill>
                <a:prstClr val="black"/>
              </a:solidFill>
              <a:latin typeface="Calibri" pitchFamily="34" charset="0"/>
              <a:cs typeface="Calibri" pitchFamily="34" charset="0"/>
            </a:endParaRPr>
          </a:p>
          <a:p>
            <a:endParaRPr lang="en-US" sz="1800" dirty="0" smtClean="0">
              <a:solidFill>
                <a:prstClr val="black"/>
              </a:solidFill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091236196"/>
              </p:ext>
            </p:extLst>
          </p:nvPr>
        </p:nvGraphicFramePr>
        <p:xfrm>
          <a:off x="557082" y="885574"/>
          <a:ext cx="7880268" cy="2703383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329677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58349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353638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libri" pitchFamily="34" charset="0"/>
                          <a:cs typeface="Calibri" pitchFamily="34" charset="0"/>
                        </a:rPr>
                        <a:t>SUB</a:t>
                      </a:r>
                      <a:endParaRPr lang="en-US" sz="2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libri" pitchFamily="34" charset="0"/>
                          <a:cs typeface="Calibri" pitchFamily="34" charset="0"/>
                        </a:rPr>
                        <a:t>HOME</a:t>
                      </a:r>
                      <a:r>
                        <a:rPr lang="en-US" sz="2400" baseline="0" dirty="0" smtClean="0">
                          <a:latin typeface="Calibri" pitchFamily="34" charset="0"/>
                          <a:cs typeface="Calibri" pitchFamily="34" charset="0"/>
                        </a:rPr>
                        <a:t> ASSIGNMENT</a:t>
                      </a:r>
                      <a:endParaRPr lang="en-US" sz="2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349745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Calibri" pitchFamily="34" charset="0"/>
                          <a:cs typeface="Calibri" pitchFamily="34" charset="0"/>
                        </a:rPr>
                        <a:t>Mathematics</a:t>
                      </a:r>
                      <a:endParaRPr lang="en-US" sz="2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2800" b="1" baseline="0" smtClean="0">
                          <a:latin typeface="Calibri" pitchFamily="34" charset="0"/>
                          <a:cs typeface="Calibri" pitchFamily="34" charset="0"/>
                        </a:rPr>
                        <a:t>  ____________________           </a:t>
                      </a:r>
                      <a:r>
                        <a:rPr lang="en-US" sz="1800" b="1" baseline="0" smtClean="0">
                          <a:latin typeface="Calibri" pitchFamily="34" charset="0"/>
                          <a:cs typeface="Calibri" pitchFamily="34" charset="0"/>
                        </a:rPr>
                        <a:t>                                                                                       </a:t>
                      </a:r>
                      <a:endParaRPr lang="en-US" sz="18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246704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ARUNJYOTI DAS\Desktop\images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0270" y="470781"/>
            <a:ext cx="7503459" cy="4201937"/>
          </a:xfrm>
          <a:prstGeom prst="rect">
            <a:avLst/>
          </a:prstGeom>
          <a:noFill/>
        </p:spPr>
      </p:pic>
      <p:sp>
        <p:nvSpPr>
          <p:cNvPr id="3" name="Cloud 2"/>
          <p:cNvSpPr/>
          <p:nvPr/>
        </p:nvSpPr>
        <p:spPr>
          <a:xfrm>
            <a:off x="2144806" y="1257300"/>
            <a:ext cx="4854388" cy="2628901"/>
          </a:xfrm>
          <a:prstGeom prst="cloud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en-US" sz="1800" b="1" dirty="0" smtClean="0">
                <a:solidFill>
                  <a:srgbClr val="FF0000"/>
                </a:solidFill>
              </a:rPr>
              <a:t>Expected learning outcome</a:t>
            </a:r>
            <a:r>
              <a:rPr lang="en-US" sz="1800" dirty="0" smtClean="0">
                <a:solidFill>
                  <a:schemeClr val="tx1"/>
                </a:solidFill>
              </a:rPr>
              <a:t>:-</a:t>
            </a:r>
            <a:r>
              <a:rPr lang="en-US" sz="1800" b="1" dirty="0" smtClean="0">
                <a:solidFill>
                  <a:srgbClr val="00B0F0"/>
                </a:solidFill>
              </a:rPr>
              <a:t>Students are able to know the properties of subtraction. . </a:t>
            </a:r>
            <a:endParaRPr lang="en-US" sz="1800" b="1" dirty="0">
              <a:solidFill>
                <a:srgbClr val="00B0F0"/>
              </a:solidFill>
            </a:endParaRPr>
          </a:p>
        </p:txBody>
      </p:sp>
      <p:pic>
        <p:nvPicPr>
          <p:cNvPr id="5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87575" y="4378875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87575" y="4378875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648319" y="743500"/>
            <a:ext cx="7801200" cy="3562200"/>
          </a:xfrm>
          <a:prstGeom prst="rect">
            <a:avLst/>
          </a:prstGeom>
          <a:solidFill>
            <a:srgbClr val="92D050"/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2175" y="3758453"/>
            <a:ext cx="9111825" cy="13726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22675" y="214225"/>
            <a:ext cx="1578401" cy="78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22675" y="1203960"/>
            <a:ext cx="8763000" cy="2827020"/>
          </a:xfrm>
          <a:prstGeom prst="rect">
            <a:avLst/>
          </a:prstGeom>
          <a:solidFill>
            <a:srgbClr val="92D050"/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endParaRPr sz="29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5874275" y="98375"/>
            <a:ext cx="3176100" cy="126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p13"/>
          <p:cNvSpPr txBox="1"/>
          <p:nvPr/>
        </p:nvSpPr>
        <p:spPr>
          <a:xfrm>
            <a:off x="1571513" y="1440179"/>
            <a:ext cx="6909719" cy="2101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 smtClean="0">
                <a:latin typeface="Calibri" pitchFamily="34" charset="0"/>
                <a:cs typeface="Calibri" pitchFamily="34" charset="0"/>
              </a:rPr>
              <a:t>CLASS : 2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 smtClean="0">
                <a:latin typeface="Calibri" pitchFamily="34" charset="0"/>
                <a:cs typeface="Calibri" pitchFamily="34" charset="0"/>
              </a:rPr>
              <a:t>SESSION NO. : 16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 smtClean="0">
                <a:latin typeface="Calibri" pitchFamily="34" charset="0"/>
                <a:cs typeface="Calibri" pitchFamily="34" charset="0"/>
              </a:rPr>
              <a:t>SUBJECT : MATHEMATICS</a:t>
            </a:r>
            <a:endParaRPr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 smtClean="0">
                <a:latin typeface="Calibri" pitchFamily="34" charset="0"/>
                <a:cs typeface="Calibri" pitchFamily="34" charset="0"/>
              </a:rPr>
              <a:t>TOPIC: CH-4 SUBTRACTION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1800" b="1" dirty="0" smtClean="0">
                <a:latin typeface="Calibri" pitchFamily="34" charset="0"/>
                <a:cs typeface="Calibri" pitchFamily="34" charset="0"/>
              </a:rPr>
              <a:t>SUB TOPIC:PROPERTIES OF SUBTRACTION.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 smtClean="0">
                <a:latin typeface="Calibri" pitchFamily="34" charset="0"/>
                <a:cs typeface="Calibri" pitchFamily="34" charset="0"/>
              </a:rPr>
              <a:t>                     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 smtClean="0">
                <a:latin typeface="Calibri" pitchFamily="34" charset="0"/>
                <a:cs typeface="Calibri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RUNJYOTI DAS\Desktop\125-1254625_go-to-the-product-page-for-subtraction-subtraction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1914" y="0"/>
            <a:ext cx="7995397" cy="3048000"/>
          </a:xfrm>
          <a:prstGeom prst="rect">
            <a:avLst/>
          </a:prstGeom>
          <a:noFill/>
        </p:spPr>
      </p:pic>
      <p:pic>
        <p:nvPicPr>
          <p:cNvPr id="2" name="Picture 2" descr="C:\Users\ARUNJYOTI DAS\Desktop\maxresdefault (1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1277" y="2238935"/>
            <a:ext cx="8128000" cy="2766731"/>
          </a:xfrm>
          <a:prstGeom prst="rect">
            <a:avLst/>
          </a:prstGeom>
          <a:noFill/>
        </p:spPr>
      </p:pic>
      <p:sp>
        <p:nvSpPr>
          <p:cNvPr id="4" name="Rounded Rectangle 3"/>
          <p:cNvSpPr/>
          <p:nvPr/>
        </p:nvSpPr>
        <p:spPr>
          <a:xfrm>
            <a:off x="544606" y="4329953"/>
            <a:ext cx="8054788" cy="584947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Taking away a number from another number is called SUBTRACTION.</a:t>
            </a:r>
            <a:endParaRPr lang="en-US" sz="2000" b="1" dirty="0"/>
          </a:p>
        </p:txBody>
      </p:sp>
      <p:pic>
        <p:nvPicPr>
          <p:cNvPr id="5" name="Google Shape;70;p1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787575" y="4378875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77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87575" y="4378875"/>
            <a:ext cx="1232526" cy="611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2" descr="C:\Users\ARUNJYOTI DAS\Desktop\download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96787" y="200711"/>
            <a:ext cx="5895833" cy="4942789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2975210" y="2388357"/>
            <a:ext cx="3200401" cy="523220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Bradley Hand ITC" pitchFamily="66" charset="0"/>
              </a:rPr>
              <a:t>TODAY’S   TOPIC</a:t>
            </a:r>
            <a:endParaRPr lang="en-US" sz="2800" b="1" dirty="0">
              <a:solidFill>
                <a:schemeClr val="bg1"/>
              </a:solidFill>
              <a:latin typeface="Bradley Hand ITC" pitchFamily="66" charset="0"/>
            </a:endParaRPr>
          </a:p>
        </p:txBody>
      </p:sp>
      <p:sp>
        <p:nvSpPr>
          <p:cNvPr id="6" name="Horizontal Scroll 5"/>
          <p:cNvSpPr/>
          <p:nvPr/>
        </p:nvSpPr>
        <p:spPr>
          <a:xfrm>
            <a:off x="2129051" y="2729753"/>
            <a:ext cx="4749420" cy="1685298"/>
          </a:xfrm>
          <a:prstGeom prst="horizontalScroll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Bauhaus 93" pitchFamily="82" charset="0"/>
              </a:rPr>
              <a:t>Properties of subtraction.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:\Users\ARUNJYOTI DAS\Desktop\images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0270" y="470781"/>
            <a:ext cx="7503459" cy="4201937"/>
          </a:xfrm>
          <a:prstGeom prst="rect">
            <a:avLst/>
          </a:prstGeom>
          <a:noFill/>
        </p:spPr>
      </p:pic>
      <p:sp>
        <p:nvSpPr>
          <p:cNvPr id="3" name="Cloud 2"/>
          <p:cNvSpPr/>
          <p:nvPr/>
        </p:nvSpPr>
        <p:spPr>
          <a:xfrm>
            <a:off x="2017059" y="2598644"/>
            <a:ext cx="4908177" cy="1990166"/>
          </a:xfrm>
          <a:prstGeom prst="cloud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en-US" sz="1800" b="1" dirty="0" smtClean="0">
                <a:solidFill>
                  <a:srgbClr val="FF0000"/>
                </a:solidFill>
              </a:rPr>
              <a:t>LEARNING OBJECTIVE:-</a:t>
            </a:r>
            <a:r>
              <a:rPr lang="en-US" sz="1800" b="1" dirty="0" smtClean="0">
                <a:solidFill>
                  <a:srgbClr val="00B0F0"/>
                </a:solidFill>
              </a:rPr>
              <a:t> Students are able to know the properties of subtraction. . </a:t>
            </a:r>
            <a:endParaRPr lang="en-US" sz="1800" b="1" dirty="0" smtClean="0">
              <a:solidFill>
                <a:srgbClr val="FF0000"/>
              </a:solidFill>
            </a:endParaRPr>
          </a:p>
        </p:txBody>
      </p:sp>
      <p:pic>
        <p:nvPicPr>
          <p:cNvPr id="4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87575" y="4378875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rot="21446227">
            <a:off x="144014" y="165058"/>
            <a:ext cx="1680493" cy="52322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JUST HAVE A RECAP.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1749522"/>
            <a:ext cx="868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a. Taking away a number from another number is called                     .</a:t>
            </a:r>
            <a:endParaRPr lang="en-US" sz="2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25556" y="2404681"/>
            <a:ext cx="81272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/>
              <a:t>b.On</a:t>
            </a:r>
            <a:r>
              <a:rPr lang="en-US" sz="2000" b="1" dirty="0" smtClean="0"/>
              <a:t> subtracting 0(zero) from a number, the difference is the number.</a:t>
            </a:r>
            <a:endParaRPr lang="en-US" sz="2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02041" y="3225619"/>
            <a:ext cx="81272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/>
              <a:t>c.On</a:t>
            </a:r>
            <a:r>
              <a:rPr lang="en-US" sz="2000" b="1" dirty="0" smtClean="0"/>
              <a:t> subtracting 1 from  a </a:t>
            </a:r>
            <a:r>
              <a:rPr lang="en-US" sz="2000" b="1" dirty="0" err="1" smtClean="0"/>
              <a:t>number,the</a:t>
            </a:r>
            <a:r>
              <a:rPr lang="en-US" sz="2000" b="1" dirty="0" smtClean="0"/>
              <a:t> difference is the      </a:t>
            </a:r>
            <a:r>
              <a:rPr lang="en-US" sz="2000" b="1" dirty="0" smtClean="0"/>
              <a:t>              </a:t>
            </a:r>
            <a:r>
              <a:rPr lang="en-US" sz="2000" b="1" dirty="0" smtClean="0">
                <a:solidFill>
                  <a:srgbClr val="FF0000"/>
                </a:solidFill>
              </a:rPr>
              <a:t>itself</a:t>
            </a:r>
            <a:r>
              <a:rPr lang="en-US" sz="2000" b="1" dirty="0" smtClean="0"/>
              <a:t>.</a:t>
            </a:r>
            <a:endParaRPr lang="en-US" sz="2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7289175" y="1701119"/>
            <a:ext cx="20744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subtraction   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197844" y="3261116"/>
            <a:ext cx="15101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Number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865511" y="2353032"/>
            <a:ext cx="20089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previous</a:t>
            </a:r>
            <a:endParaRPr lang="en-US" sz="2000" b="1" dirty="0">
              <a:solidFill>
                <a:srgbClr val="FF0000"/>
              </a:solidFill>
            </a:endParaRPr>
          </a:p>
        </p:txBody>
      </p:sp>
      <p:pic>
        <p:nvPicPr>
          <p:cNvPr id="10" name="Google Shape;70;p1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87575" y="4378875"/>
            <a:ext cx="1232526" cy="611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2" descr="C:\Users\ARUNJYOTI DAS\Desktop\tenor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78796" y="564777"/>
            <a:ext cx="1168214" cy="1168214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415488" y="4254319"/>
            <a:ext cx="81272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/>
              <a:t>d.Predecessor</a:t>
            </a:r>
            <a:r>
              <a:rPr lang="en-US" sz="2000" b="1" dirty="0" smtClean="0"/>
              <a:t> is the just </a:t>
            </a:r>
            <a:r>
              <a:rPr lang="en-US" sz="2000" b="1" dirty="0" smtClean="0">
                <a:solidFill>
                  <a:srgbClr val="FF0000"/>
                </a:solidFill>
              </a:rPr>
              <a:t>before</a:t>
            </a:r>
            <a:r>
              <a:rPr lang="en-US" sz="2000" b="1" dirty="0" smtClean="0"/>
              <a:t> number.</a:t>
            </a:r>
            <a:endParaRPr lang="en-US" sz="2000" b="1" dirty="0"/>
          </a:p>
        </p:txBody>
      </p:sp>
      <p:sp>
        <p:nvSpPr>
          <p:cNvPr id="13" name="Up Arrow 12"/>
          <p:cNvSpPr/>
          <p:nvPr/>
        </p:nvSpPr>
        <p:spPr>
          <a:xfrm rot="5400000">
            <a:off x="2460811" y="1021982"/>
            <a:ext cx="164727" cy="52107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904564" y="1136276"/>
            <a:ext cx="29785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smtClean="0">
                <a:solidFill>
                  <a:srgbClr val="FF0000"/>
                </a:solidFill>
              </a:rPr>
              <a:t>For correct answer</a:t>
            </a:r>
            <a:endParaRPr lang="en-US" sz="1800" b="1" dirty="0">
              <a:solidFill>
                <a:srgbClr val="FF0000"/>
              </a:solidFill>
            </a:endParaRPr>
          </a:p>
        </p:txBody>
      </p:sp>
      <p:sp>
        <p:nvSpPr>
          <p:cNvPr id="15" name="Up Arrow 14"/>
          <p:cNvSpPr/>
          <p:nvPr/>
        </p:nvSpPr>
        <p:spPr>
          <a:xfrm rot="5400000">
            <a:off x="6279777" y="968196"/>
            <a:ext cx="164727" cy="52107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6613711" y="1053352"/>
            <a:ext cx="3119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smtClean="0">
                <a:solidFill>
                  <a:srgbClr val="FF0000"/>
                </a:solidFill>
              </a:rPr>
              <a:t>For wrong answer</a:t>
            </a:r>
            <a:endParaRPr lang="en-US" sz="1800" b="1" dirty="0">
              <a:solidFill>
                <a:srgbClr val="FF0000"/>
              </a:solidFill>
            </a:endParaRPr>
          </a:p>
        </p:txBody>
      </p:sp>
      <p:pic>
        <p:nvPicPr>
          <p:cNvPr id="18" name="Picture 17" descr="C:\Users\ARUNJYOTI DAS\Desktop\tenor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96725" y="535642"/>
            <a:ext cx="1168214" cy="1168214"/>
          </a:xfrm>
          <a:prstGeom prst="rect">
            <a:avLst/>
          </a:prstGeom>
          <a:noFill/>
        </p:spPr>
      </p:pic>
      <p:pic>
        <p:nvPicPr>
          <p:cNvPr id="19" name="Picture 18" descr="C:\Users\ARUNJYOTI DAS\Desktop\tenor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09358" y="526879"/>
            <a:ext cx="1168214" cy="1168214"/>
          </a:xfrm>
          <a:prstGeom prst="rect">
            <a:avLst/>
          </a:prstGeom>
          <a:noFill/>
        </p:spPr>
      </p:pic>
      <p:pic>
        <p:nvPicPr>
          <p:cNvPr id="1026" name="Picture 2" descr="C:\Users\ARUNJYOTI DAS\Desktop\YARz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96789" y="507626"/>
            <a:ext cx="1156447" cy="1156447"/>
          </a:xfrm>
          <a:prstGeom prst="rect">
            <a:avLst/>
          </a:prstGeom>
          <a:noFill/>
        </p:spPr>
      </p:pic>
      <p:pic>
        <p:nvPicPr>
          <p:cNvPr id="20" name="Picture 2" descr="C:\Users\ARUNJYOTI DAS\Desktop\YARz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95363" y="462191"/>
            <a:ext cx="1156447" cy="1156447"/>
          </a:xfrm>
          <a:prstGeom prst="rect">
            <a:avLst/>
          </a:prstGeom>
          <a:noFill/>
        </p:spPr>
      </p:pic>
      <p:sp>
        <p:nvSpPr>
          <p:cNvPr id="21" name="Rectangle 20"/>
          <p:cNvSpPr/>
          <p:nvPr/>
        </p:nvSpPr>
        <p:spPr>
          <a:xfrm>
            <a:off x="2258291" y="207818"/>
            <a:ext cx="2154382" cy="40870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latin typeface="Algerian" pitchFamily="82" charset="0"/>
              </a:rPr>
              <a:t>ACTIVITY</a:t>
            </a:r>
            <a:endParaRPr lang="en-US" sz="2800" b="1" dirty="0">
              <a:latin typeface="Algerian" pitchFamily="82" charset="0"/>
            </a:endParaRPr>
          </a:p>
        </p:txBody>
      </p:sp>
      <p:pic>
        <p:nvPicPr>
          <p:cNvPr id="11" name="Picture 2" descr="C:\Users\ARUNJYOTI DAS\Desktop\tenor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25862" y="549647"/>
            <a:ext cx="1171577" cy="1171577"/>
          </a:xfrm>
          <a:prstGeom prst="rect">
            <a:avLst/>
          </a:prstGeom>
          <a:noFill/>
        </p:spPr>
      </p:pic>
      <p:pic>
        <p:nvPicPr>
          <p:cNvPr id="17" name="Picture 2" descr="C:\Users\ARUNJYOTI DAS\Desktop\download (2)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248057" y="511831"/>
            <a:ext cx="1011050" cy="10110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45589E-6 L -0.08698 0.1752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" y="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3.84331E-6 L -0.52934 0.35133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5" y="1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2.16533E-6 L -0.53021 0.49815 " pathEditMode="relative" rAng="0" ptsTypes="AA">
                                      <p:cBhvr>
                                        <p:cTn id="1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5" y="2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8.76002E-7 L -0.07344 0.62863 " pathEditMode="relative" rAng="0" ptsTypes="AA">
                                      <p:cBhvr>
                                        <p:cTn id="1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" y="3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Horizontal Scroll 6"/>
          <p:cNvSpPr/>
          <p:nvPr/>
        </p:nvSpPr>
        <p:spPr>
          <a:xfrm>
            <a:off x="504765" y="989463"/>
            <a:ext cx="3623983" cy="1075764"/>
          </a:xfrm>
          <a:prstGeom prst="horizontalScroll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The answer after adding is called the SUM</a:t>
            </a:r>
            <a:endParaRPr lang="en-US" sz="2000" b="1" dirty="0"/>
          </a:p>
        </p:txBody>
      </p:sp>
      <p:sp>
        <p:nvSpPr>
          <p:cNvPr id="8" name="Horizontal Scroll 7"/>
          <p:cNvSpPr/>
          <p:nvPr/>
        </p:nvSpPr>
        <p:spPr>
          <a:xfrm>
            <a:off x="4637294" y="906941"/>
            <a:ext cx="3623983" cy="1075764"/>
          </a:xfrm>
          <a:prstGeom prst="horizontalScroll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The answer after subtracting is called DIFFERENCE. </a:t>
            </a:r>
            <a:endParaRPr lang="en-US" sz="2000" b="1" dirty="0"/>
          </a:p>
        </p:txBody>
      </p:sp>
      <p:sp>
        <p:nvSpPr>
          <p:cNvPr id="9" name="Horizontal Scroll 8"/>
          <p:cNvSpPr/>
          <p:nvPr/>
        </p:nvSpPr>
        <p:spPr>
          <a:xfrm>
            <a:off x="530522" y="1956212"/>
            <a:ext cx="3623983" cy="1629336"/>
          </a:xfrm>
          <a:prstGeom prst="horizontalScroll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/>
              <a:t>The sum obtained after adding 1 to any number is the next </a:t>
            </a:r>
            <a:r>
              <a:rPr lang="en-US" sz="1600" b="1" dirty="0" err="1" smtClean="0"/>
              <a:t>number,also</a:t>
            </a:r>
            <a:r>
              <a:rPr lang="en-US" sz="1600" b="1" dirty="0" smtClean="0"/>
              <a:t> called the SUCCESSOR of that number.  </a:t>
            </a:r>
            <a:endParaRPr lang="en-US" sz="1600" b="1" dirty="0"/>
          </a:p>
        </p:txBody>
      </p:sp>
      <p:sp>
        <p:nvSpPr>
          <p:cNvPr id="10" name="Horizontal Scroll 9"/>
          <p:cNvSpPr/>
          <p:nvPr/>
        </p:nvSpPr>
        <p:spPr>
          <a:xfrm>
            <a:off x="4675595" y="1805251"/>
            <a:ext cx="3623983" cy="1629336"/>
          </a:xfrm>
          <a:prstGeom prst="horizontalScroll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/>
              <a:t>On subtracting 1 from a number, the difference is the previous </a:t>
            </a:r>
            <a:r>
              <a:rPr lang="en-US" sz="1600" b="1" dirty="0" err="1" smtClean="0"/>
              <a:t>number,also</a:t>
            </a:r>
            <a:r>
              <a:rPr lang="en-US" sz="1600" b="1" dirty="0" smtClean="0"/>
              <a:t> called the PREDECESSOR of the number.</a:t>
            </a:r>
            <a:endParaRPr lang="en-US" sz="1600" b="1" dirty="0"/>
          </a:p>
        </p:txBody>
      </p:sp>
      <p:sp>
        <p:nvSpPr>
          <p:cNvPr id="11" name="Horizontal Scroll 10"/>
          <p:cNvSpPr/>
          <p:nvPr/>
        </p:nvSpPr>
        <p:spPr>
          <a:xfrm>
            <a:off x="499581" y="3425454"/>
            <a:ext cx="3623983" cy="1629336"/>
          </a:xfrm>
          <a:prstGeom prst="horizontalScrol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ysClr val="windowText" lastClr="000000"/>
                </a:solidFill>
              </a:rPr>
              <a:t>The sum obtained after adding 0 to any number is the number itself.</a:t>
            </a:r>
            <a:endParaRPr lang="en-US" sz="1600" b="1" dirty="0">
              <a:solidFill>
                <a:sysClr val="windowText" lastClr="000000"/>
              </a:solidFill>
            </a:endParaRPr>
          </a:p>
        </p:txBody>
      </p:sp>
      <p:sp>
        <p:nvSpPr>
          <p:cNvPr id="13" name="Horizontal Scroll 12"/>
          <p:cNvSpPr/>
          <p:nvPr/>
        </p:nvSpPr>
        <p:spPr>
          <a:xfrm>
            <a:off x="4618664" y="3241744"/>
            <a:ext cx="3623983" cy="1629336"/>
          </a:xfrm>
          <a:prstGeom prst="horizontalScrol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ysClr val="windowText" lastClr="000000"/>
                </a:solidFill>
              </a:rPr>
              <a:t>On subtracting 0 from a </a:t>
            </a:r>
            <a:r>
              <a:rPr lang="en-US" sz="1600" b="1" dirty="0" err="1" smtClean="0">
                <a:solidFill>
                  <a:sysClr val="windowText" lastClr="000000"/>
                </a:solidFill>
              </a:rPr>
              <a:t>number,the</a:t>
            </a:r>
            <a:r>
              <a:rPr lang="en-US" sz="1600" b="1" dirty="0" smtClean="0">
                <a:solidFill>
                  <a:sysClr val="windowText" lastClr="000000"/>
                </a:solidFill>
              </a:rPr>
              <a:t> difference  is the number itself.</a:t>
            </a:r>
            <a:r>
              <a:rPr lang="en-US" sz="1600" b="1" dirty="0" smtClean="0">
                <a:solidFill>
                  <a:sysClr val="windowText" lastClr="000000"/>
                </a:solidFill>
              </a:rPr>
              <a:t>.</a:t>
            </a:r>
            <a:endParaRPr lang="en-US" sz="1600" b="1" dirty="0">
              <a:solidFill>
                <a:sysClr val="windowText" lastClr="000000"/>
              </a:solidFill>
            </a:endParaRPr>
          </a:p>
        </p:txBody>
      </p:sp>
      <p:pic>
        <p:nvPicPr>
          <p:cNvPr id="12" name="Google Shape;70;p1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87575" y="4378875"/>
            <a:ext cx="1232526" cy="611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 descr="C:\Users\ARUNJYOTI DAS\Desktop\images (1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70735" y="0"/>
            <a:ext cx="2029665" cy="1050878"/>
          </a:xfrm>
          <a:prstGeom prst="rect">
            <a:avLst/>
          </a:prstGeom>
          <a:noFill/>
        </p:spPr>
      </p:pic>
      <p:pic>
        <p:nvPicPr>
          <p:cNvPr id="15" name="Picture 2" descr="C:\Users\ARUNJYOTI DAS\Desktop\images (1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12747" y="0"/>
            <a:ext cx="2029665" cy="1003110"/>
          </a:xfrm>
          <a:prstGeom prst="rect">
            <a:avLst/>
          </a:prstGeom>
          <a:noFill/>
        </p:spPr>
      </p:pic>
      <p:sp>
        <p:nvSpPr>
          <p:cNvPr id="16" name="TextBox 15"/>
          <p:cNvSpPr txBox="1"/>
          <p:nvPr/>
        </p:nvSpPr>
        <p:spPr>
          <a:xfrm>
            <a:off x="1385248" y="429904"/>
            <a:ext cx="1740090" cy="400110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 ADDITION</a:t>
            </a:r>
            <a:endParaRPr lang="en-US" sz="20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5297606" y="418531"/>
            <a:ext cx="2092657" cy="400110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SUBTRACTION</a:t>
            </a:r>
            <a:endParaRPr 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 rot="19675064">
            <a:off x="78128" y="171587"/>
            <a:ext cx="7965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</a:rPr>
              <a:t>cw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06823" y="551329"/>
            <a:ext cx="48880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1.Subtract 0 from the following.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68188" y="1297641"/>
            <a:ext cx="18624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a.93 – 0 =</a:t>
            </a:r>
            <a:endParaRPr lang="en-US" sz="2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992841" y="2048435"/>
            <a:ext cx="18624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b.47 – 0 =</a:t>
            </a:r>
            <a:endParaRPr lang="en-US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017492" y="2765611"/>
            <a:ext cx="18624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c.77 – 0 =</a:t>
            </a:r>
            <a:endParaRPr lang="en-US" sz="2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1048868" y="3563470"/>
            <a:ext cx="18624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d.36 – 0 =</a:t>
            </a:r>
            <a:endParaRPr lang="en-US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4912655" y="1201270"/>
            <a:ext cx="18624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e.44 – 0 =</a:t>
            </a:r>
            <a:endParaRPr lang="en-US" sz="2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4980297" y="1955121"/>
            <a:ext cx="18624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f.3 – 0 =</a:t>
            </a:r>
            <a:endParaRPr lang="en-US" sz="24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4971332" y="2739531"/>
            <a:ext cx="18624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g.14 – 0 =</a:t>
            </a:r>
            <a:endParaRPr lang="en-US" sz="24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4995985" y="3557561"/>
            <a:ext cx="18624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h.58 – 0 =</a:t>
            </a:r>
            <a:endParaRPr lang="en-US" sz="24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2501153" y="1270747"/>
            <a:ext cx="5378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93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579595" y="1994647"/>
            <a:ext cx="5378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47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577354" y="2745440"/>
            <a:ext cx="5378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77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588560" y="3563469"/>
            <a:ext cx="5378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36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479242" y="1113863"/>
            <a:ext cx="5378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44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450310" y="1940042"/>
            <a:ext cx="5378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3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528954" y="2692262"/>
            <a:ext cx="5378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14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567257" y="3558783"/>
            <a:ext cx="5378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58</a:t>
            </a:r>
            <a:endParaRPr lang="en-US" sz="2400" b="1" dirty="0">
              <a:solidFill>
                <a:srgbClr val="FF0000"/>
              </a:solidFill>
            </a:endParaRPr>
          </a:p>
        </p:txBody>
      </p:sp>
      <p:pic>
        <p:nvPicPr>
          <p:cNvPr id="22" name="Google Shape;70;p1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87575" y="4378875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75565" y="375314"/>
            <a:ext cx="64349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2.Find the predecessors of the following.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44054" y="1139588"/>
            <a:ext cx="91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a)87</a:t>
            </a:r>
            <a:endParaRPr lang="en-US" sz="2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1032681" y="1912961"/>
            <a:ext cx="91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b)55</a:t>
            </a:r>
            <a:endParaRPr lang="en-US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5470478" y="1881118"/>
            <a:ext cx="91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g)31</a:t>
            </a:r>
            <a:endParaRPr lang="en-US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5479576" y="1262417"/>
            <a:ext cx="91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f)42</a:t>
            </a:r>
            <a:endParaRPr lang="en-US" sz="2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032680" y="2670411"/>
            <a:ext cx="91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c)85</a:t>
            </a:r>
            <a:endParaRPr lang="en-US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021308" y="3402841"/>
            <a:ext cx="91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d)65</a:t>
            </a:r>
            <a:endParaRPr lang="en-US" sz="2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1084998" y="4196686"/>
            <a:ext cx="91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e)14</a:t>
            </a:r>
            <a:endParaRPr lang="en-US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5500047" y="2586251"/>
            <a:ext cx="91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h)3</a:t>
            </a:r>
            <a:endParaRPr lang="en-US" sz="2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5515970" y="3366448"/>
            <a:ext cx="91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/>
              <a:t>i</a:t>
            </a:r>
            <a:r>
              <a:rPr lang="en-US" sz="2400" b="1" dirty="0" smtClean="0"/>
              <a:t>)80</a:t>
            </a:r>
            <a:endParaRPr lang="en-US" sz="24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5463654" y="4071582"/>
            <a:ext cx="91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j)63</a:t>
            </a:r>
            <a:endParaRPr lang="en-US" sz="24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1665027" y="1139587"/>
            <a:ext cx="13579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-1=86</a:t>
            </a:r>
            <a:endParaRPr lang="en-US" sz="24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6082353" y="4082955"/>
            <a:ext cx="13579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-1=62</a:t>
            </a:r>
            <a:endParaRPr lang="en-US" sz="24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6132395" y="3334602"/>
            <a:ext cx="13579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-1=79</a:t>
            </a:r>
            <a:endParaRPr lang="en-US" sz="24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1712795" y="1910685"/>
            <a:ext cx="13579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-1=54</a:t>
            </a:r>
            <a:endParaRPr lang="en-US" sz="24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1701421" y="2677235"/>
            <a:ext cx="13579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-1=84</a:t>
            </a:r>
            <a:endParaRPr lang="en-US" sz="24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1724168" y="3389193"/>
            <a:ext cx="13579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-1=64</a:t>
            </a:r>
            <a:endParaRPr lang="en-US" sz="24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1787857" y="4203509"/>
            <a:ext cx="13579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-1=13</a:t>
            </a:r>
            <a:endParaRPr lang="en-US" sz="24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6157414" y="1885664"/>
            <a:ext cx="13579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-1=30</a:t>
            </a:r>
            <a:endParaRPr lang="en-US" sz="24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6070979" y="1246495"/>
            <a:ext cx="13579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-1=41</a:t>
            </a:r>
            <a:endParaRPr lang="en-US" sz="24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6043683" y="2590798"/>
            <a:ext cx="13579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-1=2</a:t>
            </a:r>
            <a:endParaRPr lang="en-US" sz="2400" b="1" dirty="0"/>
          </a:p>
        </p:txBody>
      </p:sp>
      <p:pic>
        <p:nvPicPr>
          <p:cNvPr id="24" name="Google Shape;70;p1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87575" y="4378875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17246</TotalTime>
  <Words>308</Words>
  <Application>Microsoft Office PowerPoint</Application>
  <PresentationFormat>On-screen Show (16:9)</PresentationFormat>
  <Paragraphs>103</Paragraphs>
  <Slides>12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Simple Light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Account 1</dc:creator>
  <cp:lastModifiedBy>ARUNJYOTI DAS</cp:lastModifiedBy>
  <cp:revision>3872</cp:revision>
  <dcterms:modified xsi:type="dcterms:W3CDTF">2021-07-27T14:57:07Z</dcterms:modified>
</cp:coreProperties>
</file>