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7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</p:sldIdLst>
  <p:sldSz cx="9144000" cy="6858000" type="screen4x3"/>
  <p:notesSz cx="6858000" cy="9144000"/>
  <p:embeddedFontLs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Roboto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Dwrd55zI5buIK9KdEJO72mzuk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75282" y="2938050"/>
            <a:ext cx="5778118" cy="120533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r>
              <a:rPr sz="2400" spc="-5">
                <a:latin typeface="+mj-lt"/>
                <a:cs typeface="Calibri"/>
              </a:rPr>
              <a:t>CHAPTER</a:t>
            </a:r>
            <a:r>
              <a:rPr sz="2400" spc="-90">
                <a:latin typeface="+mj-lt"/>
                <a:cs typeface="Calibri"/>
              </a:rPr>
              <a:t> </a:t>
            </a:r>
            <a:r>
              <a:rPr sz="2400" spc="-10" smtClean="0">
                <a:latin typeface="+mj-lt"/>
                <a:cs typeface="Calibri"/>
              </a:rPr>
              <a:t>N</a:t>
            </a:r>
            <a:r>
              <a:rPr lang="en-US" sz="2400" spc="-10" dirty="0" smtClean="0">
                <a:latin typeface="+mj-lt"/>
                <a:cs typeface="Calibri"/>
              </a:rPr>
              <a:t>UMBER- </a:t>
            </a:r>
            <a:r>
              <a:rPr lang="en-US" sz="2400" b="1" spc="-10" dirty="0" smtClean="0">
                <a:latin typeface="+mj-lt"/>
                <a:cs typeface="Calibri"/>
              </a:rPr>
              <a:t>14</a:t>
            </a:r>
            <a:endParaRPr lang="en-US" sz="2400" b="1" spc="-10" dirty="0" smtClean="0">
              <a:latin typeface="+mj-lt"/>
              <a:cs typeface="Calibri"/>
            </a:endParaRPr>
          </a:p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r>
              <a:rPr lang="en-US" sz="2400" spc="-10" dirty="0" smtClean="0">
                <a:latin typeface="+mj-lt"/>
                <a:cs typeface="Calibri"/>
              </a:rPr>
              <a:t>CHAPTER: </a:t>
            </a:r>
            <a:r>
              <a:rPr lang="en-US" sz="2400" spc="-10" dirty="0" smtClean="0">
                <a:latin typeface="+mj-lt"/>
                <a:cs typeface="Calibri"/>
              </a:rPr>
              <a:t>NATURAL RESOURCES</a:t>
            </a:r>
            <a:endParaRPr lang="en-US" sz="2400" b="1" spc="-525" dirty="0" smtClean="0">
              <a:latin typeface="+mj-lt"/>
              <a:cs typeface="Calibri"/>
            </a:endParaRPr>
          </a:p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endParaRPr sz="2000" b="1" dirty="0">
              <a:latin typeface="+mj-lt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0950" y="0"/>
            <a:ext cx="1442466" cy="1143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250758"/>
            <a:ext cx="9144000" cy="1607240"/>
          </a:xfrm>
          <a:prstGeom prst="rect">
            <a:avLst/>
          </a:prstGeom>
        </p:spPr>
      </p:pic>
      <p:sp>
        <p:nvSpPr>
          <p:cNvPr id="6" name="object 3"/>
          <p:cNvSpPr txBox="1"/>
          <p:nvPr/>
        </p:nvSpPr>
        <p:spPr>
          <a:xfrm>
            <a:off x="2536017" y="3857628"/>
            <a:ext cx="4293417" cy="84779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r>
              <a:rPr lang="en-US" sz="2400" spc="-5" dirty="0" smtClean="0">
                <a:cs typeface="Calibri"/>
              </a:rPr>
              <a:t>CLASS: </a:t>
            </a:r>
            <a:r>
              <a:rPr lang="en-US" sz="2400" spc="-5" dirty="0" smtClean="0">
                <a:cs typeface="Calibri"/>
              </a:rPr>
              <a:t>I</a:t>
            </a:r>
            <a:r>
              <a:rPr lang="en-US" sz="2400" b="1" spc="-5" dirty="0" smtClean="0">
                <a:cs typeface="Calibri"/>
              </a:rPr>
              <a:t>X</a:t>
            </a:r>
            <a:endParaRPr lang="en-US" sz="2400" spc="-525" dirty="0" smtClean="0">
              <a:cs typeface="Calibri"/>
            </a:endParaRPr>
          </a:p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r>
              <a:rPr sz="2400" spc="-10" smtClean="0">
                <a:cs typeface="Calibri"/>
              </a:rPr>
              <a:t>SUB</a:t>
            </a:r>
            <a:r>
              <a:rPr lang="en-US" sz="2400" spc="-10" dirty="0" smtClean="0">
                <a:cs typeface="Calibri"/>
              </a:rPr>
              <a:t>JECT</a:t>
            </a:r>
            <a:r>
              <a:rPr sz="2400" spc="-10" smtClean="0">
                <a:cs typeface="Calibri"/>
              </a:rPr>
              <a:t>:</a:t>
            </a:r>
            <a:r>
              <a:rPr sz="2400" b="1" spc="-10" smtClean="0">
                <a:cs typeface="Calibri"/>
              </a:rPr>
              <a:t> </a:t>
            </a:r>
            <a:r>
              <a:rPr lang="en-IN" sz="2400" b="1" spc="-10" dirty="0" smtClean="0">
                <a:cs typeface="Calibri"/>
              </a:rPr>
              <a:t>BIOLOGY</a:t>
            </a:r>
            <a:r>
              <a:rPr sz="2400" b="1" spc="-10" smtClean="0">
                <a:cs typeface="Calibri"/>
              </a:rPr>
              <a:t> </a:t>
            </a:r>
            <a:r>
              <a:rPr sz="2400" b="1" spc="-5" smtClean="0">
                <a:cs typeface="Calibri"/>
              </a:rPr>
              <a:t> </a:t>
            </a:r>
            <a:endParaRPr sz="2000" b="1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772400" cy="68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Soil 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:-</a:t>
            </a:r>
            <a:endParaRPr/>
          </a:p>
        </p:txBody>
      </p:sp>
      <p:sp>
        <p:nvSpPr>
          <p:cNvPr id="147" name="Google Shape;147;p9"/>
          <p:cNvSpPr txBox="1">
            <a:spLocks noGrp="1"/>
          </p:cNvSpPr>
          <p:nvPr>
            <p:ph type="subTitle" idx="1"/>
          </p:nvPr>
        </p:nvSpPr>
        <p:spPr>
          <a:xfrm>
            <a:off x="76200" y="609600"/>
            <a:ext cx="89154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 sz="28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Formation of soil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:-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None/>
            </a:pP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Soil is formed by the breaking down of rocks on the surface of the earth by physical, chemical and biological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processess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None/>
            </a:pP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Factors contributing to the formation of soil are:</a:t>
            </a:r>
            <a:endParaRPr>
              <a:solidFill>
                <a:schemeClr val="tx1"/>
              </a:solidFill>
            </a:endParaRPr>
          </a:p>
          <a:p>
            <a:pPr marL="457200" lvl="0" indent="-457200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AutoNum type="arabicPeriod"/>
            </a:pP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Sun</a:t>
            </a:r>
            <a:endParaRPr>
              <a:solidFill>
                <a:schemeClr val="tx1"/>
              </a:solidFill>
            </a:endParaRPr>
          </a:p>
          <a:p>
            <a:pPr marL="457200" lvl="0" indent="-457200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AutoNum type="arabicPeriod"/>
            </a:pP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endParaRPr>
              <a:solidFill>
                <a:schemeClr val="tx1"/>
              </a:solidFill>
            </a:endParaRPr>
          </a:p>
          <a:p>
            <a:pPr marL="457200" lvl="0" indent="-457200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AutoNum type="arabicPeriod"/>
            </a:pP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Winds</a:t>
            </a:r>
            <a:endParaRPr>
              <a:solidFill>
                <a:schemeClr val="tx1"/>
              </a:solidFill>
            </a:endParaRPr>
          </a:p>
          <a:p>
            <a:pPr marL="457200" lvl="0" indent="-457200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AutoNum type="arabicPeriod"/>
            </a:pP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Microbes</a:t>
            </a:r>
            <a:endParaRPr>
              <a:solidFill>
                <a:schemeClr val="tx1"/>
              </a:solidFill>
            </a:endParaRPr>
          </a:p>
          <a:p>
            <a:pPr marL="457200" lvl="0" indent="-457200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AutoNum type="arabicPeriod"/>
            </a:pP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Mosses and Lichens</a:t>
            </a:r>
            <a:endParaRPr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0672" y="2121133"/>
            <a:ext cx="3480928" cy="426481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9"/>
          <p:cNvSpPr txBox="1"/>
          <p:nvPr/>
        </p:nvSpPr>
        <p:spPr>
          <a:xfrm flipH="1">
            <a:off x="306812" y="4763737"/>
            <a:ext cx="528376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Composition of soil </a:t>
            </a:r>
            <a:r>
              <a:rPr lang="en-US" sz="1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Soil is composed of both biotic- microbes, living as well as dead plants (humus) and animals. and abiotic materials like minerals, water, and air.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63;p1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 txBox="1">
            <a:spLocks noGrp="1"/>
          </p:cNvSpPr>
          <p:nvPr>
            <p:ph type="subTitle" idx="1"/>
          </p:nvPr>
        </p:nvSpPr>
        <p:spPr>
          <a:xfrm>
            <a:off x="0" y="-335798"/>
            <a:ext cx="89154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 sz="28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Soil pollution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:-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addition of harmful substances which affects the fertility of the soil and kills the diversity of organisms living in it is called soil pollution.</a:t>
            </a:r>
            <a:endParaRPr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None/>
            </a:pPr>
            <a:r>
              <a:rPr lang="en-US" sz="2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</p:txBody>
      </p:sp>
      <p:pic>
        <p:nvPicPr>
          <p:cNvPr id="155" name="Google Shape;15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523" y="2605106"/>
            <a:ext cx="7127979" cy="327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3;p1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</a:t>
            </a:r>
            <a:r>
              <a:rPr lang="en-US" sz="28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Soil erosion </a:t>
            </a: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:-</a:t>
            </a:r>
            <a:endParaRPr/>
          </a:p>
        </p:txBody>
      </p:sp>
      <p:sp>
        <p:nvSpPr>
          <p:cNvPr id="161" name="Google Shape;161;p11"/>
          <p:cNvSpPr txBox="1">
            <a:spLocks noGrp="1"/>
          </p:cNvSpPr>
          <p:nvPr>
            <p:ph type="subTitle" idx="1"/>
          </p:nvPr>
        </p:nvSpPr>
        <p:spPr>
          <a:xfrm>
            <a:off x="76200" y="457200"/>
            <a:ext cx="89154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None/>
            </a:pPr>
            <a:r>
              <a:rPr lang="en-US" sz="2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The carrying away of soil from one place to the other by flowing water and wind is called soil pollution. Large scale deforestation also causes soil erosion.</a:t>
            </a:r>
            <a:endParaRPr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 b="1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None/>
            </a:pP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Soil erosion can be reduced or prevented by vegetative cover on the ground,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afforestation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construction of bunds, terraces, dams etc.</a:t>
            </a:r>
            <a:endParaRPr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11"/>
          <p:cNvPicPr preferRelativeResize="0"/>
          <p:nvPr/>
        </p:nvPicPr>
        <p:blipFill rotWithShape="1">
          <a:blip r:embed="rId3">
            <a:alphaModFix/>
          </a:blip>
          <a:srcRect l="5888" t="4544" r="6205" b="9337"/>
          <a:stretch/>
        </p:blipFill>
        <p:spPr>
          <a:xfrm>
            <a:off x="1372646" y="2754380"/>
            <a:ext cx="6399754" cy="4103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3;p1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body" idx="1"/>
          </p:nvPr>
        </p:nvSpPr>
        <p:spPr>
          <a:xfrm>
            <a:off x="457200" y="254530"/>
            <a:ext cx="8569534" cy="6603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 sz="3200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Activity</a:t>
            </a: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:-  Effect of flowing water on top soil.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Steps:</a:t>
            </a:r>
            <a:endParaRPr sz="32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Take two trays of the same size and fill them with soil. Plant mustard or green gram in one of the trays. </a:t>
            </a:r>
            <a:endParaRPr>
              <a:solidFill>
                <a:schemeClr val="tx1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Water both the trays for a few days till the first tray is covered by plant growth. </a:t>
            </a:r>
            <a:endParaRPr>
              <a:solidFill>
                <a:schemeClr val="tx1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Then tilt both the trays at the sane angle. </a:t>
            </a:r>
            <a:endParaRPr>
              <a:solidFill>
                <a:schemeClr val="tx1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Pour equal amount of water gently on both the trays. </a:t>
            </a:r>
            <a:endParaRPr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Conclusion:</a:t>
            </a:r>
            <a:endParaRPr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None/>
            </a:pP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More soil is carried out of the tray which did not have plant growth. </a:t>
            </a:r>
            <a:endParaRPr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None/>
            </a:pP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This shows that vegetative cover reduces soil erosion. </a:t>
            </a:r>
            <a:endParaRPr sz="2400">
              <a:solidFill>
                <a:schemeClr val="tx1"/>
              </a:solidFill>
            </a:endParaRPr>
          </a:p>
        </p:txBody>
      </p:sp>
      <p:pic>
        <p:nvPicPr>
          <p:cNvPr id="3" name="Google Shape;63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>
            <a:spLocks noGrp="1"/>
          </p:cNvSpPr>
          <p:nvPr>
            <p:ph type="ctrTitle"/>
          </p:nvPr>
        </p:nvSpPr>
        <p:spPr>
          <a:xfrm>
            <a:off x="1063573" y="1054482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Biogeochemical cycles 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:-</a:t>
            </a:r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1"/>
          </p:nvPr>
        </p:nvSpPr>
        <p:spPr>
          <a:xfrm>
            <a:off x="76200" y="2063512"/>
            <a:ext cx="8991600" cy="448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None/>
            </a:pPr>
            <a:r>
              <a:rPr lang="en-US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Biogeochemical cycles are the transfer of matter and energy between the biotic and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abiotic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components of the biosphere.</a:t>
            </a:r>
            <a:endParaRPr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None/>
            </a:pP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The common biogeochemical cycles are :-  </a:t>
            </a:r>
            <a:endParaRPr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None/>
            </a:pP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 Water cycle,</a:t>
            </a:r>
            <a:endParaRPr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None/>
            </a:pP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ii) Nitrogen cycle, </a:t>
            </a:r>
            <a:endParaRPr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None/>
            </a:pP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iii) Carbon cycle </a:t>
            </a:r>
            <a:endParaRPr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None/>
            </a:pP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iv) Oxygen cycle.</a:t>
            </a:r>
            <a:endParaRPr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63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body" idx="1"/>
          </p:nvPr>
        </p:nvSpPr>
        <p:spPr>
          <a:xfrm>
            <a:off x="148126" y="163922"/>
            <a:ext cx="8860427" cy="602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 sz="24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 cycle </a:t>
            </a: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:-</a:t>
            </a:r>
            <a:r>
              <a:rPr lang="en-US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/>
          </a:p>
        </p:txBody>
      </p:sp>
      <p:pic>
        <p:nvPicPr>
          <p:cNvPr id="179" name="Google Shape;17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2476" y="894751"/>
            <a:ext cx="6645550" cy="485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3;p1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 txBox="1">
            <a:spLocks noGrp="1"/>
          </p:cNvSpPr>
          <p:nvPr>
            <p:ph type="ctrTitle"/>
          </p:nvPr>
        </p:nvSpPr>
        <p:spPr>
          <a:xfrm>
            <a:off x="228600" y="0"/>
            <a:ext cx="7772400" cy="68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NITROGEN  CYCLE</a:t>
            </a:r>
            <a:endParaRPr/>
          </a:p>
        </p:txBody>
      </p:sp>
      <p:sp>
        <p:nvSpPr>
          <p:cNvPr id="185" name="Google Shape;185;p15"/>
          <p:cNvSpPr txBox="1">
            <a:spLocks noGrp="1"/>
          </p:cNvSpPr>
          <p:nvPr>
            <p:ph type="subTitle" idx="1"/>
          </p:nvPr>
        </p:nvSpPr>
        <p:spPr>
          <a:xfrm>
            <a:off x="152400" y="762000"/>
            <a:ext cx="86868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86" name="Google Shape;186;p15"/>
          <p:cNvSpPr/>
          <p:nvPr/>
        </p:nvSpPr>
        <p:spPr>
          <a:xfrm>
            <a:off x="1676400" y="1219200"/>
            <a:ext cx="5334000" cy="48768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5"/>
          <p:cNvSpPr/>
          <p:nvPr/>
        </p:nvSpPr>
        <p:spPr>
          <a:xfrm>
            <a:off x="2590800" y="1905000"/>
            <a:ext cx="2895600" cy="31242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5"/>
          <p:cNvSpPr txBox="1"/>
          <p:nvPr/>
        </p:nvSpPr>
        <p:spPr>
          <a:xfrm>
            <a:off x="3276600" y="990600"/>
            <a:ext cx="1524000" cy="64611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Nitrogen in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atmosphere</a:t>
            </a:r>
            <a:endParaRPr/>
          </a:p>
        </p:txBody>
      </p:sp>
      <p:sp>
        <p:nvSpPr>
          <p:cNvPr id="189" name="Google Shape;189;p15"/>
          <p:cNvSpPr txBox="1"/>
          <p:nvPr/>
        </p:nvSpPr>
        <p:spPr>
          <a:xfrm>
            <a:off x="5105400" y="1838325"/>
            <a:ext cx="920750" cy="52387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Nitrogen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fixation</a:t>
            </a:r>
            <a:endParaRPr/>
          </a:p>
        </p:txBody>
      </p:sp>
      <p:sp>
        <p:nvSpPr>
          <p:cNvPr id="190" name="Google Shape;190;p15"/>
          <p:cNvSpPr txBox="1"/>
          <p:nvPr/>
        </p:nvSpPr>
        <p:spPr>
          <a:xfrm>
            <a:off x="5002213" y="2667000"/>
            <a:ext cx="1169987" cy="52387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Protoplasm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plants</a:t>
            </a:r>
            <a:endParaRPr/>
          </a:p>
        </p:txBody>
      </p:sp>
      <p:sp>
        <p:nvSpPr>
          <p:cNvPr id="191" name="Google Shape;191;p15"/>
          <p:cNvSpPr txBox="1"/>
          <p:nvPr/>
        </p:nvSpPr>
        <p:spPr>
          <a:xfrm>
            <a:off x="3554413" y="3209925"/>
            <a:ext cx="1169987" cy="52387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Protoplasm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animals</a:t>
            </a:r>
            <a:endParaRPr/>
          </a:p>
        </p:txBody>
      </p:sp>
      <p:sp>
        <p:nvSpPr>
          <p:cNvPr id="192" name="Google Shape;192;p15"/>
          <p:cNvSpPr txBox="1"/>
          <p:nvPr/>
        </p:nvSpPr>
        <p:spPr>
          <a:xfrm>
            <a:off x="3625850" y="4800600"/>
            <a:ext cx="1001713" cy="30797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Ammonia</a:t>
            </a:r>
            <a:endParaRPr/>
          </a:p>
        </p:txBody>
      </p:sp>
      <p:sp>
        <p:nvSpPr>
          <p:cNvPr id="193" name="Google Shape;193;p15"/>
          <p:cNvSpPr txBox="1"/>
          <p:nvPr/>
        </p:nvSpPr>
        <p:spPr>
          <a:xfrm>
            <a:off x="6324600" y="3657600"/>
            <a:ext cx="1371600" cy="30797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Nitrification</a:t>
            </a:r>
            <a:endParaRPr/>
          </a:p>
        </p:txBody>
      </p:sp>
      <p:sp>
        <p:nvSpPr>
          <p:cNvPr id="194" name="Google Shape;194;p15"/>
          <p:cNvSpPr txBox="1"/>
          <p:nvPr/>
        </p:nvSpPr>
        <p:spPr>
          <a:xfrm>
            <a:off x="4572000" y="3962400"/>
            <a:ext cx="1538288" cy="30797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Ammonification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5"/>
          <p:cNvSpPr/>
          <p:nvPr/>
        </p:nvSpPr>
        <p:spPr>
          <a:xfrm rot="-174046">
            <a:off x="3827463" y="1301750"/>
            <a:ext cx="1600200" cy="1371600"/>
          </a:xfrm>
          <a:prstGeom prst="arc">
            <a:avLst>
              <a:gd name="adj1" fmla="val 17353123"/>
              <a:gd name="adj2" fmla="val 21185326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5"/>
          <p:cNvSpPr/>
          <p:nvPr/>
        </p:nvSpPr>
        <p:spPr>
          <a:xfrm rot="4666299">
            <a:off x="4078288" y="1833563"/>
            <a:ext cx="1600200" cy="1371600"/>
          </a:xfrm>
          <a:prstGeom prst="arc">
            <a:avLst>
              <a:gd name="adj1" fmla="val 16200000"/>
              <a:gd name="adj2" fmla="val 1755348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5"/>
          <p:cNvSpPr/>
          <p:nvPr/>
        </p:nvSpPr>
        <p:spPr>
          <a:xfrm rot="-4285359">
            <a:off x="4045744" y="2699544"/>
            <a:ext cx="1460500" cy="1227138"/>
          </a:xfrm>
          <a:prstGeom prst="arc">
            <a:avLst>
              <a:gd name="adj1" fmla="val 15896919"/>
              <a:gd name="adj2" fmla="val 627158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8" name="Google Shape;198;p15"/>
          <p:cNvCxnSpPr>
            <a:stCxn id="191" idx="2"/>
            <a:endCxn id="192" idx="0"/>
          </p:cNvCxnSpPr>
          <p:nvPr/>
        </p:nvCxnSpPr>
        <p:spPr>
          <a:xfrm flipH="1">
            <a:off x="4126806" y="3733800"/>
            <a:ext cx="12600" cy="1066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99" name="Google Shape;199;p15"/>
          <p:cNvSpPr txBox="1"/>
          <p:nvPr/>
        </p:nvSpPr>
        <p:spPr>
          <a:xfrm>
            <a:off x="3370263" y="5864225"/>
            <a:ext cx="1963737" cy="30797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Atmospheric fixation</a:t>
            </a:r>
            <a:endParaRPr/>
          </a:p>
        </p:txBody>
      </p:sp>
      <p:sp>
        <p:nvSpPr>
          <p:cNvPr id="200" name="Google Shape;200;p15"/>
          <p:cNvSpPr txBox="1"/>
          <p:nvPr/>
        </p:nvSpPr>
        <p:spPr>
          <a:xfrm>
            <a:off x="1066800" y="3581400"/>
            <a:ext cx="1371600" cy="30797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Nitrification</a:t>
            </a:r>
            <a:endParaRPr/>
          </a:p>
        </p:txBody>
      </p:sp>
      <p:sp>
        <p:nvSpPr>
          <p:cNvPr id="201" name="Google Shape;201;p15"/>
          <p:cNvSpPr txBox="1"/>
          <p:nvPr/>
        </p:nvSpPr>
        <p:spPr>
          <a:xfrm>
            <a:off x="1600200" y="2667000"/>
            <a:ext cx="1460500" cy="304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Nitrates</a:t>
            </a:r>
            <a:endParaRPr/>
          </a:p>
        </p:txBody>
      </p:sp>
      <p:sp>
        <p:nvSpPr>
          <p:cNvPr id="202" name="Google Shape;202;p15"/>
          <p:cNvSpPr txBox="1"/>
          <p:nvPr/>
        </p:nvSpPr>
        <p:spPr>
          <a:xfrm>
            <a:off x="2438400" y="4114800"/>
            <a:ext cx="801688" cy="30797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Nitrites</a:t>
            </a:r>
            <a:endParaRPr/>
          </a:p>
        </p:txBody>
      </p:sp>
      <p:sp>
        <p:nvSpPr>
          <p:cNvPr id="203" name="Google Shape;203;p15"/>
          <p:cNvSpPr txBox="1"/>
          <p:nvPr/>
        </p:nvSpPr>
        <p:spPr>
          <a:xfrm>
            <a:off x="1797050" y="1676400"/>
            <a:ext cx="1336675" cy="30797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Dentrification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5"/>
          <p:cNvSpPr/>
          <p:nvPr/>
        </p:nvSpPr>
        <p:spPr>
          <a:xfrm rot="-2999116">
            <a:off x="1303338" y="1581150"/>
            <a:ext cx="763587" cy="1317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5"/>
          <p:cNvSpPr/>
          <p:nvPr/>
        </p:nvSpPr>
        <p:spPr>
          <a:xfrm rot="2676451">
            <a:off x="6030913" y="1639888"/>
            <a:ext cx="763587" cy="1317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63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772400" cy="68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</a:t>
            </a:r>
            <a:r>
              <a:rPr lang="en-US" sz="28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CARBON  CYCLE</a:t>
            </a:r>
            <a:endParaRPr/>
          </a:p>
        </p:txBody>
      </p:sp>
      <p:sp>
        <p:nvSpPr>
          <p:cNvPr id="211" name="Google Shape;211;p16"/>
          <p:cNvSpPr/>
          <p:nvPr/>
        </p:nvSpPr>
        <p:spPr>
          <a:xfrm>
            <a:off x="2667000" y="1216025"/>
            <a:ext cx="3811588" cy="3581400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0011</a:t>
            </a:r>
            <a:endParaRPr/>
          </a:p>
        </p:txBody>
      </p:sp>
      <p:sp>
        <p:nvSpPr>
          <p:cNvPr id="212" name="Google Shape;212;p16"/>
          <p:cNvSpPr txBox="1"/>
          <p:nvPr/>
        </p:nvSpPr>
        <p:spPr>
          <a:xfrm>
            <a:off x="3506788" y="4264025"/>
            <a:ext cx="2179637" cy="5842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Organic compounds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animals</a:t>
            </a:r>
            <a:endParaRPr/>
          </a:p>
        </p:txBody>
      </p:sp>
      <p:sp>
        <p:nvSpPr>
          <p:cNvPr id="213" name="Google Shape;213;p16"/>
          <p:cNvSpPr txBox="1"/>
          <p:nvPr/>
        </p:nvSpPr>
        <p:spPr>
          <a:xfrm>
            <a:off x="5486400" y="5449888"/>
            <a:ext cx="628650" cy="33813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Coal</a:t>
            </a:r>
            <a:endParaRPr/>
          </a:p>
        </p:txBody>
      </p:sp>
      <p:sp>
        <p:nvSpPr>
          <p:cNvPr id="214" name="Google Shape;214;p16"/>
          <p:cNvSpPr txBox="1"/>
          <p:nvPr/>
        </p:nvSpPr>
        <p:spPr>
          <a:xfrm>
            <a:off x="3657600" y="5449888"/>
            <a:ext cx="1187450" cy="33813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Petroleum</a:t>
            </a:r>
            <a:endParaRPr/>
          </a:p>
        </p:txBody>
      </p:sp>
      <p:sp>
        <p:nvSpPr>
          <p:cNvPr id="215" name="Google Shape;215;p16"/>
          <p:cNvSpPr txBox="1"/>
          <p:nvPr/>
        </p:nvSpPr>
        <p:spPr>
          <a:xfrm>
            <a:off x="6629400" y="4264025"/>
            <a:ext cx="1370013" cy="5842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Carbonates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water</a:t>
            </a:r>
            <a:endParaRPr/>
          </a:p>
        </p:txBody>
      </p:sp>
      <p:sp>
        <p:nvSpPr>
          <p:cNvPr id="216" name="Google Shape;216;p16"/>
          <p:cNvSpPr txBox="1"/>
          <p:nvPr/>
        </p:nvSpPr>
        <p:spPr>
          <a:xfrm>
            <a:off x="6478588" y="5449888"/>
            <a:ext cx="1211262" cy="33813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Limestone</a:t>
            </a:r>
            <a:endParaRPr/>
          </a:p>
        </p:txBody>
      </p:sp>
      <p:sp>
        <p:nvSpPr>
          <p:cNvPr id="217" name="Google Shape;217;p16"/>
          <p:cNvSpPr txBox="1"/>
          <p:nvPr/>
        </p:nvSpPr>
        <p:spPr>
          <a:xfrm>
            <a:off x="685800" y="5259388"/>
            <a:ext cx="2259013" cy="5842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Inorganic carbonates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shells</a:t>
            </a:r>
            <a:endParaRPr/>
          </a:p>
        </p:txBody>
      </p:sp>
      <p:sp>
        <p:nvSpPr>
          <p:cNvPr id="218" name="Google Shape;218;p16"/>
          <p:cNvSpPr/>
          <p:nvPr/>
        </p:nvSpPr>
        <p:spPr>
          <a:xfrm rot="6431977">
            <a:off x="4902994" y="3898107"/>
            <a:ext cx="2471737" cy="781050"/>
          </a:xfrm>
          <a:prstGeom prst="arc">
            <a:avLst>
              <a:gd name="adj1" fmla="val 11407911"/>
              <a:gd name="adj2" fmla="val 21292838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6"/>
          <p:cNvSpPr/>
          <p:nvPr/>
        </p:nvSpPr>
        <p:spPr>
          <a:xfrm rot="7626236">
            <a:off x="3704431" y="3269457"/>
            <a:ext cx="3273425" cy="1801812"/>
          </a:xfrm>
          <a:prstGeom prst="arc">
            <a:avLst>
              <a:gd name="adj1" fmla="val 11725927"/>
              <a:gd name="adj2" fmla="val 20533918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6"/>
          <p:cNvSpPr/>
          <p:nvPr/>
        </p:nvSpPr>
        <p:spPr>
          <a:xfrm rot="7252406">
            <a:off x="3251200" y="3676650"/>
            <a:ext cx="2319338" cy="1474788"/>
          </a:xfrm>
          <a:prstGeom prst="arc">
            <a:avLst>
              <a:gd name="adj1" fmla="val 16616444"/>
              <a:gd name="adj2" fmla="val 20287069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6"/>
          <p:cNvSpPr/>
          <p:nvPr/>
        </p:nvSpPr>
        <p:spPr>
          <a:xfrm>
            <a:off x="3124200" y="1292225"/>
            <a:ext cx="2895600" cy="2798763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6"/>
          <p:cNvSpPr txBox="1"/>
          <p:nvPr/>
        </p:nvSpPr>
        <p:spPr>
          <a:xfrm>
            <a:off x="3352800" y="1139825"/>
            <a:ext cx="2300288" cy="36988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1800" b="1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atmosphere</a:t>
            </a:r>
            <a:endParaRPr/>
          </a:p>
        </p:txBody>
      </p:sp>
      <p:sp>
        <p:nvSpPr>
          <p:cNvPr id="223" name="Google Shape;223;p16"/>
          <p:cNvSpPr txBox="1"/>
          <p:nvPr/>
        </p:nvSpPr>
        <p:spPr>
          <a:xfrm>
            <a:off x="5138738" y="2765425"/>
            <a:ext cx="2178050" cy="5842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Organic compounds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plants</a:t>
            </a:r>
            <a:endParaRPr/>
          </a:p>
        </p:txBody>
      </p:sp>
      <p:sp>
        <p:nvSpPr>
          <p:cNvPr id="224" name="Google Shape;224;p16"/>
          <p:cNvSpPr txBox="1"/>
          <p:nvPr/>
        </p:nvSpPr>
        <p:spPr>
          <a:xfrm>
            <a:off x="2360613" y="2765425"/>
            <a:ext cx="1755775" cy="5842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Respiration and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decomposition</a:t>
            </a:r>
            <a:endParaRPr/>
          </a:p>
        </p:txBody>
      </p:sp>
      <p:sp>
        <p:nvSpPr>
          <p:cNvPr id="225" name="Google Shape;225;p16"/>
          <p:cNvSpPr txBox="1"/>
          <p:nvPr/>
        </p:nvSpPr>
        <p:spPr>
          <a:xfrm>
            <a:off x="1525588" y="4230688"/>
            <a:ext cx="1381125" cy="33813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Combustion</a:t>
            </a:r>
            <a:endParaRPr/>
          </a:p>
        </p:txBody>
      </p:sp>
      <p:sp>
        <p:nvSpPr>
          <p:cNvPr id="226" name="Google Shape;226;p16"/>
          <p:cNvSpPr/>
          <p:nvPr/>
        </p:nvSpPr>
        <p:spPr>
          <a:xfrm rot="-10055450">
            <a:off x="2671763" y="4213225"/>
            <a:ext cx="3765550" cy="1158875"/>
          </a:xfrm>
          <a:prstGeom prst="arc">
            <a:avLst>
              <a:gd name="adj1" fmla="val 12274038"/>
              <a:gd name="adj2" fmla="val 21332681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6"/>
          <p:cNvSpPr/>
          <p:nvPr/>
        </p:nvSpPr>
        <p:spPr>
          <a:xfrm rot="-7977890">
            <a:off x="1570038" y="3482975"/>
            <a:ext cx="2986087" cy="1592263"/>
          </a:xfrm>
          <a:prstGeom prst="arc">
            <a:avLst>
              <a:gd name="adj1" fmla="val 11821673"/>
              <a:gd name="adj2" fmla="val 17640463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6"/>
          <p:cNvSpPr/>
          <p:nvPr/>
        </p:nvSpPr>
        <p:spPr>
          <a:xfrm rot="-4471245">
            <a:off x="1451769" y="1939131"/>
            <a:ext cx="3670300" cy="2408238"/>
          </a:xfrm>
          <a:prstGeom prst="arc">
            <a:avLst>
              <a:gd name="adj1" fmla="val 12662217"/>
              <a:gd name="adj2" fmla="val 20734429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6"/>
          <p:cNvSpPr/>
          <p:nvPr/>
        </p:nvSpPr>
        <p:spPr>
          <a:xfrm rot="2840821">
            <a:off x="4971256" y="3080544"/>
            <a:ext cx="2319338" cy="1473200"/>
          </a:xfrm>
          <a:prstGeom prst="arc">
            <a:avLst>
              <a:gd name="adj1" fmla="val 16264567"/>
              <a:gd name="adj2" fmla="val 20287069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6"/>
          <p:cNvSpPr/>
          <p:nvPr/>
        </p:nvSpPr>
        <p:spPr>
          <a:xfrm rot="6031589">
            <a:off x="5221288" y="3963988"/>
            <a:ext cx="2319337" cy="1474787"/>
          </a:xfrm>
          <a:prstGeom prst="arc">
            <a:avLst>
              <a:gd name="adj1" fmla="val 16264567"/>
              <a:gd name="adj2" fmla="val 19060806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6"/>
          <p:cNvSpPr/>
          <p:nvPr/>
        </p:nvSpPr>
        <p:spPr>
          <a:xfrm rot="7749822">
            <a:off x="2201069" y="3817144"/>
            <a:ext cx="2320925" cy="1474787"/>
          </a:xfrm>
          <a:prstGeom prst="arc">
            <a:avLst>
              <a:gd name="adj1" fmla="val 15210517"/>
              <a:gd name="adj2" fmla="val 2053662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6"/>
          <p:cNvSpPr/>
          <p:nvPr/>
        </p:nvSpPr>
        <p:spPr>
          <a:xfrm rot="-7462499">
            <a:off x="5980113" y="1955800"/>
            <a:ext cx="731837" cy="106363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6"/>
          <p:cNvSpPr/>
          <p:nvPr/>
        </p:nvSpPr>
        <p:spPr>
          <a:xfrm rot="7246512">
            <a:off x="1916907" y="1989931"/>
            <a:ext cx="731838" cy="104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63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</a:t>
            </a:r>
            <a:r>
              <a:rPr lang="en-US" sz="28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Oxygen cycle </a:t>
            </a: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:-</a:t>
            </a:r>
            <a:endParaRPr/>
          </a:p>
        </p:txBody>
      </p:sp>
      <p:sp>
        <p:nvSpPr>
          <p:cNvPr id="239" name="Google Shape;239;p17"/>
          <p:cNvSpPr txBox="1">
            <a:spLocks noGrp="1"/>
          </p:cNvSpPr>
          <p:nvPr>
            <p:ph type="subTitle" idx="1"/>
          </p:nvPr>
        </p:nvSpPr>
        <p:spPr>
          <a:xfrm>
            <a:off x="76200" y="533400"/>
            <a:ext cx="89154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None/>
            </a:pP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Oxygen in the atmosphere is used for respiration, combustion and formation of oxide of elements. Oxygen is sent back into the atmosphere during photosynthesis.</a:t>
            </a:r>
            <a:endParaRPr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None/>
            </a:pP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Oxygen is an essential component of biological molecules like carbohydrates, fats, and proteins.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40" name="Google Shape;240;p17"/>
          <p:cNvSpPr/>
          <p:nvPr/>
        </p:nvSpPr>
        <p:spPr>
          <a:xfrm>
            <a:off x="2397125" y="2692400"/>
            <a:ext cx="4038600" cy="38862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7"/>
          <p:cNvSpPr/>
          <p:nvPr/>
        </p:nvSpPr>
        <p:spPr>
          <a:xfrm>
            <a:off x="3235325" y="3606800"/>
            <a:ext cx="2362200" cy="22098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7"/>
          <p:cNvSpPr txBox="1"/>
          <p:nvPr/>
        </p:nvSpPr>
        <p:spPr>
          <a:xfrm>
            <a:off x="3201988" y="2503488"/>
            <a:ext cx="2466975" cy="64611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Atmospheric oxygen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800" b="1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43" name="Google Shape;243;p17"/>
          <p:cNvSpPr txBox="1"/>
          <p:nvPr/>
        </p:nvSpPr>
        <p:spPr>
          <a:xfrm>
            <a:off x="3387725" y="3454400"/>
            <a:ext cx="2020888" cy="5842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Organic molecules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Glucose C</a:t>
            </a:r>
            <a:r>
              <a:rPr lang="en-US" sz="1600" b="1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1600" b="1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1600" b="1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244" name="Google Shape;244;p17"/>
          <p:cNvSpPr txBox="1"/>
          <p:nvPr/>
        </p:nvSpPr>
        <p:spPr>
          <a:xfrm>
            <a:off x="1981200" y="4486275"/>
            <a:ext cx="1711325" cy="33972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Photosynthesis</a:t>
            </a:r>
            <a:endParaRPr/>
          </a:p>
        </p:txBody>
      </p:sp>
      <p:sp>
        <p:nvSpPr>
          <p:cNvPr id="245" name="Google Shape;245;p17"/>
          <p:cNvSpPr txBox="1"/>
          <p:nvPr/>
        </p:nvSpPr>
        <p:spPr>
          <a:xfrm>
            <a:off x="5292725" y="4521200"/>
            <a:ext cx="1312863" cy="33813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Respiration</a:t>
            </a:r>
            <a:endParaRPr/>
          </a:p>
        </p:txBody>
      </p:sp>
      <p:sp>
        <p:nvSpPr>
          <p:cNvPr id="246" name="Google Shape;246;p17"/>
          <p:cNvSpPr txBox="1"/>
          <p:nvPr/>
        </p:nvSpPr>
        <p:spPr>
          <a:xfrm>
            <a:off x="3616325" y="5307013"/>
            <a:ext cx="1676400" cy="58578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dioxide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1600" b="1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47" name="Google Shape;247;p17"/>
          <p:cNvSpPr txBox="1"/>
          <p:nvPr/>
        </p:nvSpPr>
        <p:spPr>
          <a:xfrm>
            <a:off x="4087813" y="6197600"/>
            <a:ext cx="747712" cy="5842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1600" b="1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248" name="Google Shape;248;p17"/>
          <p:cNvSpPr/>
          <p:nvPr/>
        </p:nvSpPr>
        <p:spPr>
          <a:xfrm rot="3777673">
            <a:off x="5973763" y="3614737"/>
            <a:ext cx="763588" cy="1317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7"/>
          <p:cNvSpPr/>
          <p:nvPr/>
        </p:nvSpPr>
        <p:spPr>
          <a:xfrm rot="-3713156">
            <a:off x="2052638" y="3602037"/>
            <a:ext cx="763588" cy="1317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63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6) </a:t>
            </a:r>
            <a:r>
              <a:rPr lang="en-US" sz="32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greenhouse effect 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:-</a:t>
            </a:r>
            <a:endParaRPr/>
          </a:p>
        </p:txBody>
      </p:sp>
      <p:sp>
        <p:nvSpPr>
          <p:cNvPr id="255" name="Google Shape;255;p18"/>
          <p:cNvSpPr txBox="1">
            <a:spLocks noGrp="1"/>
          </p:cNvSpPr>
          <p:nvPr>
            <p:ph type="subTitle" idx="1"/>
          </p:nvPr>
        </p:nvSpPr>
        <p:spPr>
          <a:xfrm>
            <a:off x="152400" y="609600"/>
            <a:ext cx="88392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None/>
            </a:pP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Gases like carbon dioxide, methane,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chlorofluro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carbon(CFCs) traps the heat radiated by the earth and prevents the escape of heat from the earth. This is called the greenhouse effect.</a:t>
            </a:r>
            <a:endParaRPr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None/>
            </a:pP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Greenhouse effect can cause melting of polar ice, increase in sea levels, flooding of coastal areas and submerging of islands.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256" name="Google Shape;256;p18"/>
          <p:cNvPicPr preferRelativeResize="0"/>
          <p:nvPr/>
        </p:nvPicPr>
        <p:blipFill rotWithShape="1">
          <a:blip r:embed="rId3">
            <a:alphaModFix/>
          </a:blip>
          <a:srcRect b="7795"/>
          <a:stretch/>
        </p:blipFill>
        <p:spPr>
          <a:xfrm>
            <a:off x="699957" y="3190719"/>
            <a:ext cx="8090427" cy="3667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3;p1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3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45608" t="14844" r="23645" b="16797"/>
          <a:stretch>
            <a:fillRect/>
          </a:stretch>
        </p:blipFill>
        <p:spPr bwMode="auto">
          <a:xfrm>
            <a:off x="6248400" y="3962400"/>
            <a:ext cx="20002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50987"/>
            <a:ext cx="8458200" cy="3154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                                   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LEARNING  OBJECTIVE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tabLst/>
              <a:defRPr/>
            </a:pPr>
            <a:r>
              <a:rPr kumimoji="0" lang="en-IN" sz="2200" b="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Students will –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  <a:tabLst/>
              <a:defRPr/>
            </a:pPr>
            <a:r>
              <a:rPr kumimoji="0" lang="en-IN" sz="2200" b="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Know the types of natural resources available on Earth.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  <a:tabLst/>
              <a:defRPr/>
            </a:pPr>
            <a:r>
              <a:rPr kumimoji="0" lang="en-IN" sz="2200" b="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 able to understand the composition of components of Biosphere.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  <a:tabLst/>
              <a:defRPr/>
            </a:pPr>
            <a:r>
              <a:rPr kumimoji="0" lang="en-IN" sz="2200" b="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Analyze the source and cause of pollution and their types.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  <a:tabLst/>
              <a:defRPr/>
            </a:pPr>
            <a:r>
              <a:rPr kumimoji="0" lang="en-IN" sz="2200" b="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Know the formation of ozone and its effects.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  <a:tabLst/>
              <a:defRPr/>
            </a:pPr>
            <a:r>
              <a:rPr kumimoji="0" lang="en-IN" sz="2200" b="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Understand the cycling of nutrients in bio-geo-chemical cycles.</a:t>
            </a:r>
            <a:endParaRPr kumimoji="0" lang="en-IN" sz="22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9"/>
          <p:cNvSpPr txBox="1">
            <a:spLocks noGrp="1"/>
          </p:cNvSpPr>
          <p:nvPr>
            <p:ph type="title"/>
          </p:nvPr>
        </p:nvSpPr>
        <p:spPr>
          <a:xfrm>
            <a:off x="-406385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Ozone layer </a:t>
            </a:r>
            <a:r>
              <a:rPr lang="en-US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:-</a:t>
            </a:r>
            <a:endParaRPr/>
          </a:p>
        </p:txBody>
      </p:sp>
      <p:sp>
        <p:nvSpPr>
          <p:cNvPr id="262" name="Google Shape;262;p19"/>
          <p:cNvSpPr txBox="1">
            <a:spLocks noGrp="1"/>
          </p:cNvSpPr>
          <p:nvPr>
            <p:ph type="body" idx="1"/>
          </p:nvPr>
        </p:nvSpPr>
        <p:spPr>
          <a:xfrm>
            <a:off x="284483" y="447507"/>
            <a:ext cx="9114955" cy="433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ts val="320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Ozone molecule contains three atoms of oxygen (O</a:t>
            </a:r>
            <a:r>
              <a:rPr lang="en-US" sz="3200" b="1" baseline="-25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endParaRPr>
              <a:solidFill>
                <a:schemeClr val="tx1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ts val="320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It is present in the upper layers of the atmosphere. It is  poisonous gas. </a:t>
            </a:r>
            <a:endParaRPr>
              <a:solidFill>
                <a:schemeClr val="tx1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63" name="Google Shape;263;p19" descr="prn_cecods_ozone_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1755" y="3429000"/>
            <a:ext cx="7363196" cy="324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3;p1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"/>
          <p:cNvSpPr txBox="1">
            <a:spLocks noGrp="1"/>
          </p:cNvSpPr>
          <p:nvPr>
            <p:ph type="body" idx="1"/>
          </p:nvPr>
        </p:nvSpPr>
        <p:spPr>
          <a:xfrm>
            <a:off x="557194" y="32754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None/>
            </a:pPr>
            <a:r>
              <a:rPr lang="en-US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The ozone layer is being damaged by carbon compounds like </a:t>
            </a:r>
            <a:r>
              <a:rPr lang="en-US" sz="32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chloro</a:t>
            </a:r>
            <a:r>
              <a:rPr lang="en-US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fluoro</a:t>
            </a:r>
            <a:r>
              <a:rPr lang="en-US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carbons (CFCs).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269" name="Google Shape;269;p20" descr="0,,5280759,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194" y="2241552"/>
            <a:ext cx="7915028" cy="452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3;p1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b="1" dirty="0"/>
              <a:t>                          </a:t>
            </a:r>
          </a:p>
          <a:p>
            <a:pPr>
              <a:buFont typeface="Arial" charset="0"/>
              <a:buNone/>
            </a:pPr>
            <a:endParaRPr lang="en-US" b="1" dirty="0"/>
          </a:p>
          <a:p>
            <a:pPr>
              <a:buFont typeface="Arial" charset="0"/>
              <a:buNone/>
            </a:pPr>
            <a:r>
              <a:rPr lang="en-US" sz="4800" b="1" dirty="0"/>
              <a:t>                 </a:t>
            </a:r>
            <a:r>
              <a:rPr lang="en-US" sz="4000" b="1" dirty="0"/>
              <a:t>THANKING YOU</a:t>
            </a:r>
            <a:endParaRPr lang="en-US" sz="4000" dirty="0"/>
          </a:p>
          <a:p>
            <a:pPr>
              <a:buFont typeface="Arial" charset="0"/>
              <a:buNone/>
            </a:pPr>
            <a:r>
              <a:rPr lang="en-US" sz="4000" b="1">
                <a:solidFill>
                  <a:srgbClr val="FF0000"/>
                </a:solidFill>
              </a:rPr>
              <a:t>            </a:t>
            </a:r>
            <a:r>
              <a:rPr lang="en-US" sz="4000" b="1" dirty="0">
                <a:solidFill>
                  <a:srgbClr val="FF0000"/>
                </a:solidFill>
              </a:rPr>
              <a:t>ODM EDUCATIONAL GROUP</a:t>
            </a:r>
            <a:endParaRPr lang="en-US" sz="4000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 typeface="Arial" charset="0"/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Google Shape;63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772400" cy="76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Resources on the earth 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:-</a:t>
            </a:r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152400" y="609600"/>
            <a:ext cx="88392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None/>
            </a:pPr>
            <a:r>
              <a:rPr lang="en-US" sz="2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The natural resources of the earth are air, water, soil, minerals and living organisms.</a:t>
            </a:r>
            <a:endParaRPr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None/>
            </a:pP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    Living organisms are found where the atmosphere, hydrosphere and lithosphere interact and is the </a:t>
            </a:r>
            <a:r>
              <a:rPr lang="en-US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biosphere. </a:t>
            </a:r>
            <a:endParaRPr/>
          </a:p>
        </p:txBody>
      </p:sp>
      <p:pic>
        <p:nvPicPr>
          <p:cNvPr id="96" name="Google Shape;96;p2" descr="http://www.core.org.cn/sofia/gallery/geography/images/at-hyd-lith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3505200"/>
            <a:ext cx="3276600" cy="30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http://www.ck12.org/ck12/images?id=1220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2572574"/>
            <a:ext cx="4953000" cy="413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3;p14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Air (Atmosphere) 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:-</a:t>
            </a:r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152400" y="533400"/>
            <a:ext cx="89154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None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   Air is a mixture of gases like nitrogen, oxygen, carbon dioxide, water </a:t>
            </a:r>
            <a:r>
              <a:rPr lang="en-US" sz="2000" b="1" dirty="0" err="1">
                <a:solidFill>
                  <a:schemeClr val="tx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vapour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 and other gases.</a:t>
            </a:r>
            <a:endParaRPr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 b="1">
              <a:solidFill>
                <a:schemeClr val="tx1"/>
              </a:solidFill>
              <a:latin typeface="Calibri" pitchFamily="34" charset="0"/>
              <a:ea typeface="Arial"/>
              <a:cs typeface="Calibri" pitchFamily="34" charset="0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None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 Various processes like Photosynthesis, Respiration, Combustion and Decomposition help to maintain the oxygen – carbon dioxide balance in nature.</a:t>
            </a:r>
            <a:endParaRPr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None/>
            </a:pPr>
            <a:r>
              <a:rPr lang="en-US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pic>
        <p:nvPicPr>
          <p:cNvPr id="104" name="Google Shape;104;p3" descr="http://www.arthursclipart.org/nature/nature/oxygen%20carbon%20dioxide%20cycle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055" y="2908917"/>
            <a:ext cx="8263143" cy="387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3;p1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868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role of atmosphere in climate control </a:t>
            </a: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:-</a:t>
            </a:r>
            <a:endParaRPr/>
          </a:p>
        </p:txBody>
      </p:sp>
      <p:sp>
        <p:nvSpPr>
          <p:cNvPr id="110" name="Google Shape;110;p4"/>
          <p:cNvSpPr txBox="1">
            <a:spLocks noGrp="1"/>
          </p:cNvSpPr>
          <p:nvPr>
            <p:ph type="subTitle" idx="1"/>
          </p:nvPr>
        </p:nvSpPr>
        <p:spPr>
          <a:xfrm>
            <a:off x="76200" y="457200"/>
            <a:ext cx="90678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None/>
            </a:pPr>
            <a:r>
              <a:rPr lang="en-US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The atmosphere covers the earth like a blanket.</a:t>
            </a:r>
            <a:endParaRPr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 b="1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None/>
            </a:pP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So the atmosphere keeps the average temperature of the earth fairly steady during the day and throughout the year.</a:t>
            </a:r>
            <a:endParaRPr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sz="24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movement of air (Winds)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:-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None/>
            </a:pPr>
            <a:r>
              <a:rPr lang="en-US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When air gets heated, it rises up and produces low pressure and cool air moves in to take its place. </a:t>
            </a:r>
            <a:endParaRPr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None/>
            </a:pP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The movement of air causes winds. </a:t>
            </a:r>
            <a:endParaRPr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None/>
            </a:pPr>
            <a:r>
              <a:rPr lang="en-US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</p:txBody>
      </p:sp>
      <p:pic>
        <p:nvPicPr>
          <p:cNvPr id="111" name="Google Shape;111;p4" descr="chap01_convec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8109" y="3590695"/>
            <a:ext cx="7090486" cy="319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3;p1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Rain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:-</a:t>
            </a:r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subTitle" idx="1"/>
          </p:nvPr>
        </p:nvSpPr>
        <p:spPr>
          <a:xfrm>
            <a:off x="76200" y="533400"/>
            <a:ext cx="89916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None/>
            </a:pP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When water bodies are heated during the day, a large amount of water evaporates and rises up. </a:t>
            </a:r>
            <a:endParaRPr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None/>
            </a:pP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Some water </a:t>
            </a:r>
            <a:r>
              <a:rPr lang="en-US" sz="24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vapour</a:t>
            </a: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also get into the atmosphere due to biological activities like transpiration.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sz="2400" b="1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5" descr="diag_water_cyc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078" y="2290773"/>
            <a:ext cx="8858721" cy="4427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3;p1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Air pollution 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:-</a:t>
            </a:r>
            <a:endParaRPr/>
          </a:p>
        </p:txBody>
      </p:sp>
      <p:sp>
        <p:nvSpPr>
          <p:cNvPr id="124" name="Google Shape;124;p6"/>
          <p:cNvSpPr txBox="1">
            <a:spLocks noGrp="1"/>
          </p:cNvSpPr>
          <p:nvPr>
            <p:ph type="subTitle" idx="1"/>
          </p:nvPr>
        </p:nvSpPr>
        <p:spPr>
          <a:xfrm>
            <a:off x="76200" y="533400"/>
            <a:ext cx="89916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None/>
            </a:pPr>
            <a:r>
              <a:rPr lang="en-US" sz="2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The increase in the content of harmful substances in the air is called air pollution.</a:t>
            </a:r>
            <a:endParaRPr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None/>
            </a:pP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None/>
            </a:pP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Regular breathing air containing these harmful substances causes allergies, cancer, heart diseases etc.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125" name="Google Shape;125;p6" descr="http://www.doubleazone.com/Images_Story/smo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2508942"/>
            <a:ext cx="4267200" cy="2072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6" descr="p0013033-acid-rai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2508941"/>
            <a:ext cx="4495800" cy="4272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4401" y="4754262"/>
            <a:ext cx="4267200" cy="190319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6"/>
          <p:cNvSpPr txBox="1"/>
          <p:nvPr/>
        </p:nvSpPr>
        <p:spPr>
          <a:xfrm>
            <a:off x="6689691" y="4906662"/>
            <a:ext cx="1828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Smog in india</a:t>
            </a:r>
            <a:endParaRPr/>
          </a:p>
        </p:txBody>
      </p:sp>
      <p:pic>
        <p:nvPicPr>
          <p:cNvPr id="8" name="Google Shape;63;p14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 : A wonder liquid 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:-</a:t>
            </a:r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subTitle" idx="1"/>
          </p:nvPr>
        </p:nvSpPr>
        <p:spPr>
          <a:xfrm>
            <a:off x="76200" y="609600"/>
            <a:ext cx="89154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None/>
            </a:pP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  A very large area of the earth’s surface is covered with water. Water is also found inside the earth, in the atmosphere as water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vapour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 The water in seas and oceans is saline. Fresh water is found in rivers, lakes, ponds and as ice and snow at the poles and mountains in cold regions.</a:t>
            </a:r>
            <a:endParaRPr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None/>
            </a:pPr>
            <a:r>
              <a:rPr lang="en-US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 sz="24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5" name="Google Shape;1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8995" y="2462211"/>
            <a:ext cx="6372347" cy="4255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3;p1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body" idx="1"/>
          </p:nvPr>
        </p:nvSpPr>
        <p:spPr>
          <a:xfrm>
            <a:off x="190898" y="-99698"/>
            <a:ext cx="8953102" cy="6735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None/>
            </a:pPr>
            <a:r>
              <a:rPr lang="en-US" sz="40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 pollution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:-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ts val="3200"/>
              <a:buNone/>
            </a:pPr>
            <a:r>
              <a:rPr lang="en-US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The increase in the content of harmful substances  like </a:t>
            </a:r>
            <a:r>
              <a:rPr lang="en-US" sz="24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fertilisers</a:t>
            </a: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and pesticides from farms, sewage from cities, harmful chemicals from factories, disease causing microorganisms results in water pollution.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141" name="Google Shape;14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449" y="3187919"/>
            <a:ext cx="6096000" cy="3440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3;p1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956</Words>
  <Application>Microsoft Office PowerPoint</Application>
  <PresentationFormat>On-screen Show (4:3)</PresentationFormat>
  <Paragraphs>140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Roboto</vt:lpstr>
      <vt:lpstr>Office Theme</vt:lpstr>
      <vt:lpstr>Slide 1</vt:lpstr>
      <vt:lpstr>Slide 2</vt:lpstr>
      <vt:lpstr>Resources on the earth :-</vt:lpstr>
      <vt:lpstr>Air (Atmosphere) :-</vt:lpstr>
      <vt:lpstr> The role of atmosphere in climate control :-</vt:lpstr>
      <vt:lpstr>Rain :-</vt:lpstr>
      <vt:lpstr>Air pollution :-</vt:lpstr>
      <vt:lpstr>Water : A wonder liquid :-</vt:lpstr>
      <vt:lpstr>Slide 9</vt:lpstr>
      <vt:lpstr>Soil :-</vt:lpstr>
      <vt:lpstr>Slide 11</vt:lpstr>
      <vt:lpstr>d) Soil erosion :-</vt:lpstr>
      <vt:lpstr>Slide 13</vt:lpstr>
      <vt:lpstr>Biogeochemical cycles :-</vt:lpstr>
      <vt:lpstr>Slide 15</vt:lpstr>
      <vt:lpstr>NITROGEN  CYCLE</vt:lpstr>
      <vt:lpstr>             CARBON  CYCLE</vt:lpstr>
      <vt:lpstr>d) Oxygen cycle :-</vt:lpstr>
      <vt:lpstr>6) The greenhouse effect :-</vt:lpstr>
      <vt:lpstr>Ozone layer :-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- 14  NATURAL RESOURCES</dc:title>
  <dc:creator>user</dc:creator>
  <cp:lastModifiedBy>Tapaswini Maharana</cp:lastModifiedBy>
  <cp:revision>3</cp:revision>
  <dcterms:created xsi:type="dcterms:W3CDTF">2010-01-18T12:46:31Z</dcterms:created>
  <dcterms:modified xsi:type="dcterms:W3CDTF">2022-04-02T08:47:46Z</dcterms:modified>
</cp:coreProperties>
</file>