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9850"/>
  <p:notesSz cx="9144000" cy="51498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54" y="1661617"/>
            <a:ext cx="1753870" cy="483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1620" y="2125471"/>
            <a:ext cx="4211955" cy="1402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073150"/>
            <a:ext cx="9144000" cy="1071872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22504" y="213359"/>
            <a:ext cx="1578864" cy="78333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MOMENTS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39687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STD-IX</a:t>
            </a: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400" spc="-10" b="1">
                <a:latin typeface="Arial"/>
                <a:cs typeface="Arial"/>
              </a:rPr>
              <a:t>SUBJECT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ENGLISH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15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NUMBER:</a:t>
            </a:r>
            <a:r>
              <a:rPr dirty="0" sz="1400" spc="5" b="1">
                <a:latin typeface="Arial"/>
                <a:cs typeface="Arial"/>
              </a:rPr>
              <a:t> </a:t>
            </a:r>
            <a:r>
              <a:rPr dirty="0" sz="1400" spc="-15" b="1">
                <a:latin typeface="Arial"/>
                <a:cs typeface="Arial"/>
              </a:rPr>
              <a:t>03</a:t>
            </a:r>
            <a:endParaRPr sz="14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CHAPTER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NAME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5" b="1">
                <a:latin typeface="Arial"/>
                <a:cs typeface="Arial"/>
              </a:rPr>
              <a:t>: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5" b="1">
                <a:latin typeface="Arial"/>
                <a:cs typeface="Arial"/>
              </a:rPr>
              <a:t>ISWARAN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spc="-15" b="1">
                <a:latin typeface="Arial"/>
                <a:cs typeface="Arial"/>
              </a:rPr>
              <a:t>THE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spc="-15" b="1">
                <a:latin typeface="Arial"/>
                <a:cs typeface="Arial"/>
              </a:rPr>
              <a:t>STORYTELLER </a:t>
            </a:r>
            <a:r>
              <a:rPr dirty="0" sz="1400" spc="-3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BY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R.K.LAXMAN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354533"/>
            <a:ext cx="4450080" cy="3625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 spc="-5">
                <a:latin typeface="Arial"/>
                <a:cs typeface="Arial"/>
              </a:rPr>
              <a:t>INTRODUCTION </a:t>
            </a:r>
            <a:r>
              <a:rPr dirty="0" sz="2200" spc="-15">
                <a:latin typeface="Arial"/>
                <a:cs typeface="Arial"/>
              </a:rPr>
              <a:t>TO</a:t>
            </a:r>
            <a:r>
              <a:rPr dirty="0" sz="2200" spc="-5">
                <a:latin typeface="Arial"/>
                <a:cs typeface="Arial"/>
              </a:rPr>
              <a:t> </a:t>
            </a:r>
            <a:r>
              <a:rPr dirty="0" sz="2200" spc="-10">
                <a:latin typeface="Arial"/>
                <a:cs typeface="Arial"/>
              </a:rPr>
              <a:t>THE</a:t>
            </a:r>
            <a:r>
              <a:rPr dirty="0" sz="2200">
                <a:latin typeface="Arial"/>
                <a:cs typeface="Arial"/>
              </a:rPr>
              <a:t> </a:t>
            </a:r>
            <a:r>
              <a:rPr dirty="0" sz="2200" spc="-5">
                <a:latin typeface="Arial"/>
                <a:cs typeface="Arial"/>
              </a:rPr>
              <a:t>WRITER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1536" y="1508251"/>
            <a:ext cx="5856605" cy="13055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Calibri"/>
                <a:cs typeface="Calibri"/>
              </a:rPr>
              <a:t>R.K.Laxman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(24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October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1921-26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January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2015)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cartoonist,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Illustrator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humourist.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best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known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creation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‘The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Common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Man’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daily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cartoon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strip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‘You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Said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It’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Times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India,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started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In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1951.</a:t>
            </a:r>
            <a:endParaRPr sz="1400">
              <a:latin typeface="Calibri"/>
              <a:cs typeface="Calibri"/>
            </a:endParaRPr>
          </a:p>
          <a:p>
            <a:pPr marL="12700" marR="50355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awarded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Padma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Bhusan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1973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Padma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Vibhushan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2005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20">
                <a:latin typeface="Calibri"/>
                <a:cs typeface="Calibri"/>
              </a:rPr>
              <a:t>by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Government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93535" y="1045463"/>
            <a:ext cx="2090927" cy="2889504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46306" y="2676144"/>
            <a:ext cx="1327186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6095"/>
            <a:ext cx="2807970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THEME</a:t>
            </a:r>
            <a:r>
              <a:rPr dirty="0" sz="2400" spc="-35"/>
              <a:t> </a:t>
            </a:r>
            <a:r>
              <a:rPr dirty="0" sz="2400"/>
              <a:t>OF</a:t>
            </a:r>
            <a:r>
              <a:rPr dirty="0" sz="2400" spc="-35"/>
              <a:t> </a:t>
            </a:r>
            <a:r>
              <a:rPr dirty="0" sz="2400"/>
              <a:t>THE</a:t>
            </a:r>
            <a:r>
              <a:rPr dirty="0" sz="2400" spc="-35"/>
              <a:t> </a:t>
            </a:r>
            <a:r>
              <a:rPr dirty="0" sz="2400"/>
              <a:t>STORY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6374" y="1522990"/>
            <a:ext cx="7892415" cy="1005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4799"/>
              </a:lnSpc>
              <a:spcBef>
                <a:spcPts val="95"/>
              </a:spcBef>
            </a:pPr>
            <a:r>
              <a:rPr dirty="0" sz="1400" spc="-10">
                <a:latin typeface="Calibri"/>
                <a:cs typeface="Calibri"/>
              </a:rPr>
              <a:t>Nobody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free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-5">
                <a:latin typeface="Calibri"/>
                <a:cs typeface="Calibri"/>
              </a:rPr>
              <a:t> fears.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Everybody</a:t>
            </a:r>
            <a:r>
              <a:rPr dirty="0" sz="1400" spc="1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accepts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presence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of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ghosts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spirits</a:t>
            </a:r>
            <a:r>
              <a:rPr dirty="0" sz="1400" spc="8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but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feels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hesitant</a:t>
            </a:r>
            <a:r>
              <a:rPr dirty="0" sz="1400" spc="6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express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truth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openly.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If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fear </a:t>
            </a:r>
            <a:r>
              <a:rPr dirty="0" sz="1400" spc="-10">
                <a:latin typeface="Calibri"/>
                <a:cs typeface="Calibri"/>
              </a:rPr>
              <a:t>lies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our heart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,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should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try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know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proper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cause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fear.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In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fear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may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take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some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wrong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decisions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put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our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life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problems.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Therefore,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have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bold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enough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take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good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decisions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all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circumstances.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6095"/>
            <a:ext cx="483552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INTRODUCTION:</a:t>
            </a:r>
            <a:r>
              <a:rPr dirty="0" sz="2400" spc="-90"/>
              <a:t> </a:t>
            </a:r>
            <a:r>
              <a:rPr dirty="0" sz="2400"/>
              <a:t>TO</a:t>
            </a:r>
            <a:r>
              <a:rPr dirty="0" sz="2400" spc="-25"/>
              <a:t> </a:t>
            </a:r>
            <a:r>
              <a:rPr dirty="0" sz="2400"/>
              <a:t>THE</a:t>
            </a:r>
            <a:r>
              <a:rPr dirty="0" sz="2400" spc="-25"/>
              <a:t> </a:t>
            </a:r>
            <a:r>
              <a:rPr dirty="0" sz="2400" spc="-5"/>
              <a:t>CHARACTERS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6374" y="1452885"/>
            <a:ext cx="7496175" cy="198755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393700" indent="-381635">
              <a:lnSpc>
                <a:spcPct val="100000"/>
              </a:lnSpc>
              <a:spcBef>
                <a:spcPts val="3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>
                <a:latin typeface="Calibri"/>
                <a:cs typeface="Calibri"/>
              </a:rPr>
              <a:t>ISWARAN</a:t>
            </a:r>
            <a:endParaRPr sz="1400">
              <a:latin typeface="Calibri"/>
              <a:cs typeface="Calibri"/>
            </a:endParaRPr>
          </a:p>
          <a:p>
            <a:pPr marL="12700" indent="1112520">
              <a:lnSpc>
                <a:spcPct val="100000"/>
              </a:lnSpc>
              <a:spcBef>
                <a:spcPts val="240"/>
              </a:spcBef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Cook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private</a:t>
            </a:r>
            <a:r>
              <a:rPr dirty="0" sz="1400" spc="9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help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Mahendra.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read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Tamil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stories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made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up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new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stories,</a:t>
            </a:r>
            <a:endParaRPr sz="1400">
              <a:latin typeface="Calibri"/>
              <a:cs typeface="Calibri"/>
            </a:endParaRPr>
          </a:p>
          <a:p>
            <a:pPr marL="12700" marR="131445">
              <a:lnSpc>
                <a:spcPct val="114399"/>
              </a:lnSpc>
              <a:spcBef>
                <a:spcPts val="25"/>
              </a:spcBef>
            </a:pPr>
            <a:r>
              <a:rPr dirty="0" sz="1400" spc="-10">
                <a:latin typeface="Calibri"/>
                <a:cs typeface="Calibri"/>
              </a:rPr>
              <a:t>full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thrill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horror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for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Mahendra.</a:t>
            </a:r>
            <a:r>
              <a:rPr dirty="0" sz="1400" spc="7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played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role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TV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Washing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Machine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7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Mahendra’s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life.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Calibri"/>
              <a:cs typeface="Calibri"/>
            </a:endParaRPr>
          </a:p>
          <a:p>
            <a:pPr marL="354330" indent="-342265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3695" algn="l"/>
                <a:tab pos="354965" algn="l"/>
              </a:tabLst>
            </a:pPr>
            <a:r>
              <a:rPr dirty="0" sz="1400" spc="-10">
                <a:latin typeface="Calibri"/>
                <a:cs typeface="Calibri"/>
              </a:rPr>
              <a:t>MAHENDRA</a:t>
            </a:r>
            <a:endParaRPr sz="1400">
              <a:latin typeface="Calibri"/>
              <a:cs typeface="Calibri"/>
            </a:endParaRPr>
          </a:p>
          <a:p>
            <a:pPr marL="12700" marR="5080" indent="1271270">
              <a:lnSpc>
                <a:spcPct val="114399"/>
              </a:lnSpc>
              <a:spcBef>
                <a:spcPts val="20"/>
              </a:spcBef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Supervisor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firm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that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hired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supervisors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construction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sites.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moved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one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place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another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place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because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his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job.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narrated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story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about</a:t>
            </a:r>
            <a:r>
              <a:rPr dirty="0" sz="1400" spc="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Iswaran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Ganesh.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6095"/>
            <a:ext cx="28873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STORY</a:t>
            </a:r>
            <a:r>
              <a:rPr dirty="0" sz="2400" spc="-45"/>
              <a:t> </a:t>
            </a:r>
            <a:r>
              <a:rPr dirty="0" sz="2400"/>
              <a:t>ABOUT</a:t>
            </a:r>
            <a:r>
              <a:rPr dirty="0" sz="2400" spc="-40"/>
              <a:t> </a:t>
            </a:r>
            <a:r>
              <a:rPr dirty="0" sz="2400" spc="-5"/>
              <a:t>TUSKER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6374" y="1554937"/>
            <a:ext cx="6522084" cy="1721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93700" indent="-381635">
              <a:lnSpc>
                <a:spcPct val="100000"/>
              </a:lnSpc>
              <a:spcBef>
                <a:spcPts val="9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 spc="-5">
                <a:latin typeface="Calibri"/>
                <a:cs typeface="Calibri"/>
              </a:rPr>
              <a:t>Iswaran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told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Mahendra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tusker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escaped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timber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yard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began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destroying</a:t>
            </a:r>
            <a:r>
              <a:rPr dirty="0" sz="1400" spc="8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things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6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came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Iswaran’s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school</a:t>
            </a:r>
            <a:r>
              <a:rPr dirty="0" sz="1400" spc="-10">
                <a:latin typeface="Calibri"/>
                <a:cs typeface="Calibri"/>
              </a:rPr>
              <a:t> and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created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havoc.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>
                <a:latin typeface="Calibri"/>
                <a:cs typeface="Calibri"/>
              </a:rPr>
              <a:t>It</a:t>
            </a:r>
            <a:r>
              <a:rPr dirty="0" sz="1400" spc="-2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went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beyond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control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6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 spc="-5">
                <a:latin typeface="Calibri"/>
                <a:cs typeface="Calibri"/>
              </a:rPr>
              <a:t>Iswaran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snatched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teacher’s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faced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mad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tusker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boldly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 spc="-10">
                <a:latin typeface="Calibri"/>
                <a:cs typeface="Calibri"/>
              </a:rPr>
              <a:t>He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hit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animal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on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his</a:t>
            </a:r>
            <a:r>
              <a:rPr dirty="0" sz="1400" spc="5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third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toenail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it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shivered</a:t>
            </a:r>
            <a:r>
              <a:rPr dirty="0" sz="1400" spc="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from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head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foot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1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collapsed</a:t>
            </a:r>
            <a:endParaRPr sz="1400">
              <a:latin typeface="Calibri"/>
              <a:cs typeface="Calibri"/>
            </a:endParaRPr>
          </a:p>
          <a:p>
            <a:pPr marL="393700" indent="-381635">
              <a:lnSpc>
                <a:spcPct val="100000"/>
              </a:lnSpc>
              <a:spcBef>
                <a:spcPts val="26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93700" algn="l"/>
                <a:tab pos="394335" algn="l"/>
              </a:tabLst>
            </a:pPr>
            <a:r>
              <a:rPr dirty="0" sz="1400" spc="-15">
                <a:latin typeface="Calibri"/>
                <a:cs typeface="Calibri"/>
              </a:rPr>
              <a:t>The</a:t>
            </a:r>
            <a:r>
              <a:rPr dirty="0" sz="1400" spc="4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story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was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left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at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this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point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6095"/>
            <a:ext cx="4132579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STORY</a:t>
            </a:r>
            <a:r>
              <a:rPr dirty="0" sz="2400" spc="-35"/>
              <a:t> </a:t>
            </a:r>
            <a:r>
              <a:rPr dirty="0" sz="2400"/>
              <a:t>ABOUT</a:t>
            </a:r>
            <a:r>
              <a:rPr dirty="0" sz="2400" spc="-30"/>
              <a:t> </a:t>
            </a:r>
            <a:r>
              <a:rPr dirty="0" sz="2400"/>
              <a:t>A</a:t>
            </a:r>
            <a:r>
              <a:rPr dirty="0" sz="2400" spc="-55"/>
              <a:t> </a:t>
            </a:r>
            <a:r>
              <a:rPr dirty="0" sz="2400"/>
              <a:t>FEMALE</a:t>
            </a:r>
            <a:r>
              <a:rPr dirty="0" sz="2400" spc="-15"/>
              <a:t> </a:t>
            </a:r>
            <a:r>
              <a:rPr dirty="0" sz="2400"/>
              <a:t>GHOST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6374" y="1202030"/>
            <a:ext cx="8180705" cy="286448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417830" indent="-405765">
              <a:lnSpc>
                <a:spcPct val="100000"/>
              </a:lnSpc>
              <a:spcBef>
                <a:spcPts val="409"/>
              </a:spcBef>
              <a:buChar char="●"/>
              <a:tabLst>
                <a:tab pos="417830" algn="l"/>
                <a:tab pos="418465" algn="l"/>
              </a:tabLst>
            </a:pPr>
            <a:r>
              <a:rPr dirty="0" sz="1800" spc="-5">
                <a:solidFill>
                  <a:srgbClr val="585858"/>
                </a:solidFill>
                <a:latin typeface="Microsoft Sans Serif"/>
                <a:cs typeface="Microsoft Sans Serif"/>
              </a:rPr>
              <a:t>I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swaran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linked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auspicious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full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moon</a:t>
            </a:r>
            <a:r>
              <a:rPr dirty="0" sz="1800" spc="-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night</a:t>
            </a:r>
            <a:r>
              <a:rPr dirty="0" sz="180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to</a:t>
            </a:r>
            <a:r>
              <a:rPr dirty="0" sz="180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story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 of a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female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ghost</a:t>
            </a:r>
            <a:endParaRPr sz="1800">
              <a:latin typeface="Calibri"/>
              <a:cs typeface="Calibri"/>
            </a:endParaRPr>
          </a:p>
          <a:p>
            <a:pPr marL="354330" marR="305435" indent="-342265">
              <a:lnSpc>
                <a:spcPts val="2500"/>
              </a:lnSpc>
              <a:spcBef>
                <a:spcPts val="110"/>
              </a:spcBef>
              <a:buClr>
                <a:srgbClr val="585858"/>
              </a:buClr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/>
              <a:t>	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Mahendra</a:t>
            </a:r>
            <a:r>
              <a:rPr dirty="0" sz="180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chided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him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for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such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baseless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stories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told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him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they</a:t>
            </a:r>
            <a:r>
              <a:rPr dirty="0" sz="180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are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only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dirty="0" sz="1800" spc="-39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part</a:t>
            </a:r>
            <a:r>
              <a:rPr dirty="0" sz="180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of</a:t>
            </a:r>
            <a:r>
              <a:rPr dirty="0" sz="1800" spc="-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an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imagination</a:t>
            </a:r>
            <a:endParaRPr sz="1800">
              <a:latin typeface="Calibri"/>
              <a:cs typeface="Calibri"/>
            </a:endParaRPr>
          </a:p>
          <a:p>
            <a:pPr marL="405765" indent="-393700">
              <a:lnSpc>
                <a:spcPct val="100000"/>
              </a:lnSpc>
              <a:spcBef>
                <a:spcPts val="170"/>
              </a:spcBef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One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night</a:t>
            </a:r>
            <a:r>
              <a:rPr dirty="0" sz="180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Mahendra</a:t>
            </a:r>
            <a:r>
              <a:rPr dirty="0" sz="180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heard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some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sound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near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his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window</a:t>
            </a:r>
            <a:endParaRPr sz="1800">
              <a:latin typeface="Calibri"/>
              <a:cs typeface="Calibri"/>
            </a:endParaRPr>
          </a:p>
          <a:p>
            <a:pPr marL="405765" indent="-393700">
              <a:lnSpc>
                <a:spcPct val="100000"/>
              </a:lnSpc>
              <a:spcBef>
                <a:spcPts val="340"/>
              </a:spcBef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Mahendra</a:t>
            </a:r>
            <a:r>
              <a:rPr dirty="0" sz="1800" spc="6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saw</a:t>
            </a:r>
            <a:r>
              <a:rPr dirty="0" sz="180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cloudy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figure</a:t>
            </a:r>
            <a:r>
              <a:rPr dirty="0" sz="180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holding</a:t>
            </a:r>
            <a:r>
              <a:rPr dirty="0" sz="180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a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bundle.</a:t>
            </a:r>
            <a:endParaRPr sz="1800">
              <a:latin typeface="Calibri"/>
              <a:cs typeface="Calibri"/>
            </a:endParaRPr>
          </a:p>
          <a:p>
            <a:pPr marL="405765" indent="-393700">
              <a:lnSpc>
                <a:spcPct val="100000"/>
              </a:lnSpc>
              <a:spcBef>
                <a:spcPts val="315"/>
              </a:spcBef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This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affected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Mahendra</a:t>
            </a:r>
            <a:r>
              <a:rPr dirty="0" sz="1800" spc="7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who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could not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sleep</a:t>
            </a:r>
            <a:r>
              <a:rPr dirty="0" sz="1800" spc="4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night.</a:t>
            </a:r>
            <a:endParaRPr sz="1800">
              <a:latin typeface="Calibri"/>
              <a:cs typeface="Calibri"/>
            </a:endParaRPr>
          </a:p>
          <a:p>
            <a:pPr marL="405765" indent="-393700">
              <a:lnSpc>
                <a:spcPct val="100000"/>
              </a:lnSpc>
              <a:spcBef>
                <a:spcPts val="335"/>
              </a:spcBef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Next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morning,</a:t>
            </a:r>
            <a:r>
              <a:rPr dirty="0" sz="1800" spc="3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Iswaran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 smilingly</a:t>
            </a:r>
            <a:r>
              <a:rPr dirty="0" sz="1800" spc="5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asked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him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about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sound</a:t>
            </a:r>
            <a:r>
              <a:rPr dirty="0" sz="1800" spc="3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woman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ghost.</a:t>
            </a:r>
            <a:endParaRPr sz="1800">
              <a:latin typeface="Calibri"/>
              <a:cs typeface="Calibri"/>
            </a:endParaRPr>
          </a:p>
          <a:p>
            <a:pPr marL="405765" indent="-393700">
              <a:lnSpc>
                <a:spcPct val="100000"/>
              </a:lnSpc>
              <a:spcBef>
                <a:spcPts val="315"/>
              </a:spcBef>
              <a:buFont typeface="Microsoft Sans Serif"/>
              <a:buChar char="●"/>
              <a:tabLst>
                <a:tab pos="405765" algn="l"/>
                <a:tab pos="406400" algn="l"/>
              </a:tabLst>
            </a:pP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Mahendra</a:t>
            </a:r>
            <a:r>
              <a:rPr dirty="0" sz="180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>
                <a:solidFill>
                  <a:srgbClr val="585858"/>
                </a:solidFill>
                <a:latin typeface="Calibri"/>
                <a:cs typeface="Calibri"/>
              </a:rPr>
              <a:t>was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 so</a:t>
            </a:r>
            <a:r>
              <a:rPr dirty="0" sz="1800" spc="-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upset</a:t>
            </a:r>
            <a:r>
              <a:rPr dirty="0" sz="1800" spc="7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that</a:t>
            </a:r>
            <a:r>
              <a:rPr dirty="0" sz="1800" spc="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he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gave</a:t>
            </a:r>
            <a:r>
              <a:rPr dirty="0" sz="1800" spc="2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resignation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and</a:t>
            </a:r>
            <a:r>
              <a:rPr dirty="0" sz="1800" spc="1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left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r>
              <a:rPr dirty="0" sz="1800" spc="1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haunted</a:t>
            </a:r>
            <a:r>
              <a:rPr dirty="0" sz="1800" spc="6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place</a:t>
            </a:r>
            <a:r>
              <a:rPr dirty="0" sz="1800" spc="40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the</a:t>
            </a:r>
            <a:endParaRPr sz="1800">
              <a:latin typeface="Calibri"/>
              <a:cs typeface="Calibri"/>
            </a:endParaRPr>
          </a:p>
          <a:p>
            <a:pPr marL="354330">
              <a:lnSpc>
                <a:spcPct val="100000"/>
              </a:lnSpc>
              <a:spcBef>
                <a:spcPts val="335"/>
              </a:spcBef>
            </a:pP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very</a:t>
            </a:r>
            <a:r>
              <a:rPr dirty="0" sz="1800" spc="-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10">
                <a:solidFill>
                  <a:srgbClr val="585858"/>
                </a:solidFill>
                <a:latin typeface="Calibri"/>
                <a:cs typeface="Calibri"/>
              </a:rPr>
              <a:t>next</a:t>
            </a:r>
            <a:r>
              <a:rPr dirty="0" sz="1800" spc="25">
                <a:solidFill>
                  <a:srgbClr val="585858"/>
                </a:solidFill>
                <a:latin typeface="Calibri"/>
                <a:cs typeface="Calibri"/>
              </a:rPr>
              <a:t> </a:t>
            </a:r>
            <a:r>
              <a:rPr dirty="0" sz="1800" spc="-5">
                <a:solidFill>
                  <a:srgbClr val="585858"/>
                </a:solidFill>
                <a:latin typeface="Calibri"/>
                <a:cs typeface="Calibri"/>
              </a:rPr>
              <a:t>day.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1536" y="300939"/>
            <a:ext cx="2177415" cy="3625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200"/>
              <a:t>WORD</a:t>
            </a:r>
            <a:r>
              <a:rPr dirty="0" sz="2200" spc="-65"/>
              <a:t> </a:t>
            </a:r>
            <a:r>
              <a:rPr dirty="0" sz="2200" spc="5"/>
              <a:t>MEANINGS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704799" y="1326006"/>
            <a:ext cx="4179570" cy="1945639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38455" indent="-326390">
              <a:lnSpc>
                <a:spcPct val="100000"/>
              </a:lnSpc>
              <a:spcBef>
                <a:spcPts val="90"/>
              </a:spcBef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QUARRY-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open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mining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SPRAWLED- </a:t>
            </a:r>
            <a:r>
              <a:rPr dirty="0" sz="1400" spc="-10">
                <a:latin typeface="Calibri"/>
                <a:cs typeface="Calibri"/>
              </a:rPr>
              <a:t>spread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arms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and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legs</a:t>
            </a:r>
            <a:r>
              <a:rPr dirty="0" sz="1400" spc="2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carelessly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DEPREDATION-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damage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10">
                <a:latin typeface="Calibri"/>
                <a:cs typeface="Calibri"/>
              </a:rPr>
              <a:t>COLLAPSE-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fell</a:t>
            </a:r>
            <a:r>
              <a:rPr dirty="0" sz="1400" spc="-1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down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MUMBLING-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speaking</a:t>
            </a:r>
            <a:r>
              <a:rPr dirty="0" sz="1400" spc="5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unclearly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SHRUG-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raise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shoulders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express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lack</a:t>
            </a:r>
            <a:r>
              <a:rPr dirty="0" sz="1400" spc="-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of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interest.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CREDIBLE-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trustworthy</a:t>
            </a:r>
            <a:endParaRPr sz="14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Microsoft Sans Serif"/>
              <a:buChar char="•"/>
              <a:tabLst>
                <a:tab pos="299085" algn="l"/>
                <a:tab pos="299720" algn="l"/>
              </a:tabLst>
            </a:pPr>
            <a:r>
              <a:rPr dirty="0" sz="1400" spc="-5">
                <a:latin typeface="Calibri"/>
                <a:cs typeface="Calibri"/>
              </a:rPr>
              <a:t>INIMITABLE-</a:t>
            </a:r>
            <a:r>
              <a:rPr dirty="0" sz="1400" spc="29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which</a:t>
            </a:r>
            <a:r>
              <a:rPr dirty="0" sz="1400" spc="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cannot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be</a:t>
            </a:r>
            <a:r>
              <a:rPr dirty="0" sz="1400" spc="1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copied</a:t>
            </a:r>
            <a:endParaRPr sz="1400">
              <a:latin typeface="Calibri"/>
              <a:cs typeface="Calibri"/>
            </a:endParaRPr>
          </a:p>
          <a:p>
            <a:pPr marL="338455" indent="-326390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38455" algn="l"/>
                <a:tab pos="339090" algn="l"/>
              </a:tabLst>
            </a:pPr>
            <a:r>
              <a:rPr dirty="0" sz="1400" spc="-5">
                <a:latin typeface="Calibri"/>
                <a:cs typeface="Calibri"/>
              </a:rPr>
              <a:t>CULINARY</a:t>
            </a:r>
            <a:r>
              <a:rPr dirty="0" sz="1400" spc="2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SKILL-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cooking</a:t>
            </a:r>
            <a:r>
              <a:rPr dirty="0" sz="1400" spc="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skill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6095"/>
            <a:ext cx="421703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0">
                <a:latin typeface="Calibri"/>
                <a:cs typeface="Calibri"/>
              </a:rPr>
              <a:t>CHARACTER</a:t>
            </a:r>
            <a:r>
              <a:rPr dirty="0" sz="2400" spc="-15" b="0">
                <a:latin typeface="Calibri"/>
                <a:cs typeface="Calibri"/>
              </a:rPr>
              <a:t> </a:t>
            </a:r>
            <a:r>
              <a:rPr dirty="0" sz="2400" spc="-5" b="0">
                <a:latin typeface="Calibri"/>
                <a:cs typeface="Calibri"/>
              </a:rPr>
              <a:t>SKETCH</a:t>
            </a:r>
            <a:r>
              <a:rPr dirty="0" sz="2400" spc="-15" b="0">
                <a:latin typeface="Calibri"/>
                <a:cs typeface="Calibri"/>
              </a:rPr>
              <a:t> </a:t>
            </a:r>
            <a:r>
              <a:rPr dirty="0" sz="2400" spc="-5" b="0">
                <a:latin typeface="Calibri"/>
                <a:cs typeface="Calibri"/>
              </a:rPr>
              <a:t>OF</a:t>
            </a:r>
            <a:r>
              <a:rPr dirty="0" sz="2400" spc="-35" b="0">
                <a:latin typeface="Calibri"/>
                <a:cs typeface="Calibri"/>
              </a:rPr>
              <a:t> </a:t>
            </a:r>
            <a:r>
              <a:rPr dirty="0" sz="2400" spc="-5" b="0">
                <a:latin typeface="Calibri"/>
                <a:cs typeface="Calibri"/>
              </a:rPr>
              <a:t>ISWARAN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374" y="1202030"/>
            <a:ext cx="7471409" cy="160147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1800" spc="5">
                <a:solidFill>
                  <a:srgbClr val="585858"/>
                </a:solidFill>
                <a:latin typeface="Microsoft Sans Serif"/>
                <a:cs typeface="Microsoft Sans Serif"/>
              </a:rPr>
              <a:t>ISWARAN:</a:t>
            </a:r>
            <a:r>
              <a:rPr dirty="0" sz="1800" spc="-45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5">
                <a:solidFill>
                  <a:srgbClr val="585858"/>
                </a:solidFill>
                <a:latin typeface="Microsoft Sans Serif"/>
                <a:cs typeface="Microsoft Sans Serif"/>
              </a:rPr>
              <a:t>obedient-</a:t>
            </a:r>
            <a:r>
              <a:rPr dirty="0" sz="1800" spc="-45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caring-</a:t>
            </a:r>
            <a:r>
              <a:rPr dirty="0" sz="1800" spc="-2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hard</a:t>
            </a:r>
            <a:r>
              <a:rPr dirty="0" sz="1800" spc="1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working- good</a:t>
            </a:r>
            <a:r>
              <a:rPr dirty="0" sz="1800" spc="1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 spc="5">
                <a:solidFill>
                  <a:srgbClr val="585858"/>
                </a:solidFill>
                <a:latin typeface="Microsoft Sans Serif"/>
                <a:cs typeface="Microsoft Sans Serif"/>
              </a:rPr>
              <a:t>cook-</a:t>
            </a:r>
            <a:r>
              <a:rPr dirty="0" sz="1800" spc="-20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great</a:t>
            </a:r>
            <a:r>
              <a:rPr dirty="0" sz="1800" spc="-15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story</a:t>
            </a:r>
            <a:r>
              <a:rPr dirty="0" sz="1800" spc="15">
                <a:solidFill>
                  <a:srgbClr val="585858"/>
                </a:solidFill>
                <a:latin typeface="Microsoft Sans Serif"/>
                <a:cs typeface="Microsoft Sans Serif"/>
              </a:rPr>
              <a:t> </a:t>
            </a:r>
            <a:r>
              <a:rPr dirty="0" sz="1800">
                <a:solidFill>
                  <a:srgbClr val="585858"/>
                </a:solidFill>
                <a:latin typeface="Microsoft Sans Serif"/>
                <a:cs typeface="Microsoft Sans Serif"/>
              </a:rPr>
              <a:t>teller</a:t>
            </a:r>
            <a:endParaRPr sz="1800">
              <a:latin typeface="Microsoft Sans Serif"/>
              <a:cs typeface="Microsoft Sans Serif"/>
            </a:endParaRPr>
          </a:p>
          <a:p>
            <a:pPr marL="12700" marR="2251710" indent="103505">
              <a:lnSpc>
                <a:spcPts val="2500"/>
              </a:lnSpc>
              <a:spcBef>
                <a:spcPts val="110"/>
              </a:spcBef>
            </a:pPr>
            <a:r>
              <a:rPr dirty="0" sz="1800">
                <a:latin typeface="Calibri"/>
                <a:cs typeface="Calibri"/>
              </a:rPr>
              <a:t>good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at </a:t>
            </a:r>
            <a:r>
              <a:rPr dirty="0" sz="1800" spc="-5">
                <a:latin typeface="Calibri"/>
                <a:cs typeface="Calibri"/>
              </a:rPr>
              <a:t>conversation-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asset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to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Mahendra-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influenced</a:t>
            </a:r>
            <a:r>
              <a:rPr dirty="0" sz="1800" spc="8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by</a:t>
            </a:r>
            <a:r>
              <a:rPr dirty="0" sz="1800">
                <a:latin typeface="Calibri"/>
                <a:cs typeface="Calibri"/>
              </a:rPr>
              <a:t> Tamil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authors-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good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at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creating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suspense-</a:t>
            </a:r>
            <a:endParaRPr sz="1800">
              <a:latin typeface="Calibri"/>
              <a:cs typeface="Calibri"/>
            </a:endParaRPr>
          </a:p>
          <a:p>
            <a:pPr marL="64135">
              <a:lnSpc>
                <a:spcPct val="100000"/>
              </a:lnSpc>
              <a:spcBef>
                <a:spcPts val="170"/>
              </a:spcBef>
            </a:pPr>
            <a:r>
              <a:rPr dirty="0" sz="1800" spc="-5">
                <a:latin typeface="Calibri"/>
                <a:cs typeface="Calibri"/>
              </a:rPr>
              <a:t>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had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quality</a:t>
            </a:r>
            <a:r>
              <a:rPr dirty="0" sz="1800" spc="4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narrating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even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smallest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incident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impressive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15">
                <a:latin typeface="Calibri"/>
                <a:cs typeface="Calibri"/>
              </a:rPr>
              <a:t>way-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800" spc="-10">
                <a:latin typeface="Calibri"/>
                <a:cs typeface="Calibri"/>
              </a:rPr>
              <a:t>his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main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purpose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was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to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create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10">
                <a:latin typeface="Calibri"/>
                <a:cs typeface="Calibri"/>
              </a:rPr>
              <a:t>suspense</a:t>
            </a:r>
            <a:r>
              <a:rPr dirty="0" sz="1800" spc="6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surprise</a:t>
            </a:r>
            <a:r>
              <a:rPr dirty="0" sz="1800" spc="3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dramatic</a:t>
            </a:r>
            <a:r>
              <a:rPr dirty="0" sz="1800" spc="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way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87640" y="4379976"/>
            <a:ext cx="1231392" cy="609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8691" y="1633357"/>
            <a:ext cx="7063105" cy="1428115"/>
          </a:xfrm>
          <a:prstGeom prst="rect"/>
        </p:spPr>
        <p:txBody>
          <a:bodyPr wrap="square" lIns="0" tIns="1041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0"/>
              </a:spcBef>
            </a:pP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dirty="0" sz="4000" spc="-105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dirty="0" sz="4000" spc="5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dirty="0" sz="4000" spc="5">
                <a:latin typeface="Arial"/>
                <a:cs typeface="Arial"/>
              </a:rPr>
              <a:t>ODM</a:t>
            </a:r>
            <a:r>
              <a:rPr dirty="0" sz="4000" spc="-55">
                <a:latin typeface="Arial"/>
                <a:cs typeface="Arial"/>
              </a:rPr>
              <a:t> </a:t>
            </a:r>
            <a:r>
              <a:rPr dirty="0" sz="4000" spc="5">
                <a:latin typeface="Arial"/>
                <a:cs typeface="Arial"/>
              </a:rPr>
              <a:t>EDUCATIONAL</a:t>
            </a:r>
            <a:r>
              <a:rPr dirty="0" sz="4000" spc="-50">
                <a:latin typeface="Arial"/>
                <a:cs typeface="Arial"/>
              </a:rPr>
              <a:t> </a:t>
            </a:r>
            <a:r>
              <a:rPr dirty="0" sz="400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2022-04-01T18:39:05Z</dcterms:created>
  <dcterms:modified xsi:type="dcterms:W3CDTF">2022-04-01T18:39:05Z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