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7562850" cx="10693400"/>
  <p:notesSz cx="10693400" cy="7562850"/>
  <p:embeddedFontLst>
    <p:embeddedFont>
      <p:font typeface="Helvetica Neue"/>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000000"/>
          </p15:clr>
        </p15:guide>
        <p15:guide id="2" pos="2160">
          <p15:clr>
            <a:srgbClr val="000000"/>
          </p15:clr>
        </p15:guide>
      </p15:sldGuideLst>
    </p:ext>
    <p:ext uri="http://customooxmlschemas.google.com/">
      <go:slidesCustomData xmlns:go="http://customooxmlschemas.google.com/" r:id="rId19" roundtripDataSignature="AMtx7mguNT0KDmk/BrNnDq4ce2LwEzbnp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HelveticaNeue-regular.fntdata"/><Relationship Id="rId14" Type="http://schemas.openxmlformats.org/officeDocument/2006/relationships/slide" Target="slides/slide9.xml"/><Relationship Id="rId17" Type="http://schemas.openxmlformats.org/officeDocument/2006/relationships/font" Target="fonts/HelveticaNeue-italic.fntdata"/><Relationship Id="rId16" Type="http://schemas.openxmlformats.org/officeDocument/2006/relationships/font" Target="fonts/HelveticaNeue-bold.fntdata"/><Relationship Id="rId5" Type="http://schemas.openxmlformats.org/officeDocument/2006/relationships/notesMaster" Target="notesMasters/notesMaster1.xml"/><Relationship Id="rId19" Type="http://customschemas.google.com/relationships/presentationmetadata" Target="metadata"/><Relationship Id="rId6" Type="http://schemas.openxmlformats.org/officeDocument/2006/relationships/slide" Target="slides/slide1.xml"/><Relationship Id="rId18" Type="http://schemas.openxmlformats.org/officeDocument/2006/relationships/font" Target="fonts/HelveticaNeue-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1069325" y="3592350"/>
            <a:ext cx="8554700" cy="34032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p1: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1: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p2: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2: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4: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4: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5: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5: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p6: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6: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7: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7: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8: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8: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9: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9: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1487a6571ca_0_13:notes"/>
          <p:cNvSpPr/>
          <p:nvPr>
            <p:ph idx="2" type="sldImg"/>
          </p:nvPr>
        </p:nvSpPr>
        <p:spPr>
          <a:xfrm>
            <a:off x="1782575" y="567200"/>
            <a:ext cx="7129200" cy="28362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1487a6571ca_0_13:notes"/>
          <p:cNvSpPr txBox="1"/>
          <p:nvPr>
            <p:ph idx="1" type="body"/>
          </p:nvPr>
        </p:nvSpPr>
        <p:spPr>
          <a:xfrm>
            <a:off x="1069325" y="3592350"/>
            <a:ext cx="8554800" cy="3403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 name="Shape 11"/>
        <p:cNvGrpSpPr/>
        <p:nvPr/>
      </p:nvGrpSpPr>
      <p:grpSpPr>
        <a:xfrm>
          <a:off x="0" y="0"/>
          <a:ext cx="0" cy="0"/>
          <a:chOff x="0" y="0"/>
          <a:chExt cx="0" cy="0"/>
        </a:xfrm>
      </p:grpSpPr>
      <p:sp>
        <p:nvSpPr>
          <p:cNvPr id="12" name="Google Shape;12;p12"/>
          <p:cNvSpPr txBox="1"/>
          <p:nvPr>
            <p:ph type="title"/>
          </p:nvPr>
        </p:nvSpPr>
        <p:spPr>
          <a:xfrm>
            <a:off x="4694907" y="2870651"/>
            <a:ext cx="1365885" cy="4826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3000">
                <a:solidFill>
                  <a:srgbClr val="FF0000"/>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2"/>
          <p:cNvSpPr txBox="1"/>
          <p:nvPr>
            <p:ph idx="1" type="body"/>
          </p:nvPr>
        </p:nvSpPr>
        <p:spPr>
          <a:xfrm>
            <a:off x="1204131" y="2396746"/>
            <a:ext cx="8285136" cy="226314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0" i="0" sz="1400">
                <a:solidFill>
                  <a:schemeClr val="dk1"/>
                </a:solidFill>
                <a:latin typeface="Calibri"/>
                <a:ea typeface="Calibri"/>
                <a:cs typeface="Calibri"/>
                <a:sym typeface="Calibri"/>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4" name="Google Shape;14;p12"/>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2"/>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2"/>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7" name="Shape 17"/>
        <p:cNvGrpSpPr/>
        <p:nvPr/>
      </p:nvGrpSpPr>
      <p:grpSpPr>
        <a:xfrm>
          <a:off x="0" y="0"/>
          <a:ext cx="0" cy="0"/>
          <a:chOff x="0" y="0"/>
          <a:chExt cx="0" cy="0"/>
        </a:xfrm>
      </p:grpSpPr>
      <p:sp>
        <p:nvSpPr>
          <p:cNvPr id="18" name="Google Shape;18;p13"/>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3"/>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3"/>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showMasterSp="0">
  <p:cSld name="Title Only">
    <p:bg>
      <p:bgPr>
        <a:solidFill>
          <a:schemeClr val="lt1"/>
        </a:solidFill>
      </p:bgPr>
    </p:bg>
    <p:spTree>
      <p:nvGrpSpPr>
        <p:cNvPr id="21" name="Shape 21"/>
        <p:cNvGrpSpPr/>
        <p:nvPr/>
      </p:nvGrpSpPr>
      <p:grpSpPr>
        <a:xfrm>
          <a:off x="0" y="0"/>
          <a:ext cx="0" cy="0"/>
          <a:chOff x="0" y="0"/>
          <a:chExt cx="0" cy="0"/>
        </a:xfrm>
      </p:grpSpPr>
      <p:pic>
        <p:nvPicPr>
          <p:cNvPr id="22" name="Google Shape;22;p14"/>
          <p:cNvPicPr preferRelativeResize="0"/>
          <p:nvPr/>
        </p:nvPicPr>
        <p:blipFill rotWithShape="1">
          <a:blip r:embed="rId2">
            <a:alphaModFix/>
          </a:blip>
          <a:srcRect b="0" l="0" r="0" t="0"/>
          <a:stretch/>
        </p:blipFill>
        <p:spPr>
          <a:xfrm>
            <a:off x="8552688" y="5580888"/>
            <a:ext cx="1243583" cy="624839"/>
          </a:xfrm>
          <a:prstGeom prst="rect">
            <a:avLst/>
          </a:prstGeom>
          <a:noFill/>
          <a:ln>
            <a:noFill/>
          </a:ln>
        </p:spPr>
      </p:pic>
      <p:sp>
        <p:nvSpPr>
          <p:cNvPr id="23" name="Google Shape;23;p14"/>
          <p:cNvSpPr txBox="1"/>
          <p:nvPr>
            <p:ph type="title"/>
          </p:nvPr>
        </p:nvSpPr>
        <p:spPr>
          <a:xfrm>
            <a:off x="4694907" y="2870651"/>
            <a:ext cx="1365885" cy="4826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3000">
                <a:solidFill>
                  <a:srgbClr val="FF0000"/>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14"/>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4"/>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4"/>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7" name="Shape 27"/>
        <p:cNvGrpSpPr/>
        <p:nvPr/>
      </p:nvGrpSpPr>
      <p:grpSpPr>
        <a:xfrm>
          <a:off x="0" y="0"/>
          <a:ext cx="0" cy="0"/>
          <a:chOff x="0" y="0"/>
          <a:chExt cx="0" cy="0"/>
        </a:xfrm>
      </p:grpSpPr>
      <p:sp>
        <p:nvSpPr>
          <p:cNvPr id="28" name="Google Shape;28;p15"/>
          <p:cNvSpPr txBox="1"/>
          <p:nvPr>
            <p:ph type="ctrTitle"/>
          </p:nvPr>
        </p:nvSpPr>
        <p:spPr>
          <a:xfrm>
            <a:off x="802005" y="2344483"/>
            <a:ext cx="9089390" cy="1588198"/>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5"/>
          <p:cNvSpPr txBox="1"/>
          <p:nvPr>
            <p:ph idx="1" type="subTitle"/>
          </p:nvPr>
        </p:nvSpPr>
        <p:spPr>
          <a:xfrm>
            <a:off x="1604010" y="4235196"/>
            <a:ext cx="7485380" cy="189071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5"/>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5"/>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5"/>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33" name="Shape 33"/>
        <p:cNvGrpSpPr/>
        <p:nvPr/>
      </p:nvGrpSpPr>
      <p:grpSpPr>
        <a:xfrm>
          <a:off x="0" y="0"/>
          <a:ext cx="0" cy="0"/>
          <a:chOff x="0" y="0"/>
          <a:chExt cx="0" cy="0"/>
        </a:xfrm>
      </p:grpSpPr>
      <p:sp>
        <p:nvSpPr>
          <p:cNvPr id="34" name="Google Shape;34;p16"/>
          <p:cNvSpPr txBox="1"/>
          <p:nvPr>
            <p:ph type="title"/>
          </p:nvPr>
        </p:nvSpPr>
        <p:spPr>
          <a:xfrm>
            <a:off x="4694907" y="2870651"/>
            <a:ext cx="1365885" cy="4826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3000">
                <a:solidFill>
                  <a:srgbClr val="FF0000"/>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6"/>
          <p:cNvSpPr txBox="1"/>
          <p:nvPr>
            <p:ph idx="1" type="body"/>
          </p:nvPr>
        </p:nvSpPr>
        <p:spPr>
          <a:xfrm>
            <a:off x="534670" y="1739455"/>
            <a:ext cx="4651629" cy="4991481"/>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6" name="Google Shape;36;p16"/>
          <p:cNvSpPr txBox="1"/>
          <p:nvPr>
            <p:ph idx="2" type="body"/>
          </p:nvPr>
        </p:nvSpPr>
        <p:spPr>
          <a:xfrm>
            <a:off x="5507101" y="1739455"/>
            <a:ext cx="4651629" cy="4991481"/>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7" name="Google Shape;37;p16"/>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6"/>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6"/>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1"/>
          <p:cNvSpPr txBox="1"/>
          <p:nvPr>
            <p:ph type="title"/>
          </p:nvPr>
        </p:nvSpPr>
        <p:spPr>
          <a:xfrm>
            <a:off x="4694907" y="2870651"/>
            <a:ext cx="1365885" cy="482600"/>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0" sz="3000" u="none" cap="none" strike="noStrike">
                <a:solidFill>
                  <a:srgbClr val="FF0000"/>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1"/>
          <p:cNvSpPr txBox="1"/>
          <p:nvPr>
            <p:ph idx="1" type="body"/>
          </p:nvPr>
        </p:nvSpPr>
        <p:spPr>
          <a:xfrm>
            <a:off x="1204131" y="2396746"/>
            <a:ext cx="8285136" cy="2263140"/>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0" i="0" sz="14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8" name="Google Shape;8;p11"/>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marR="0" rtl="0" algn="ctr">
              <a:spcBef>
                <a:spcPts val="0"/>
              </a:spcBef>
              <a:spcAft>
                <a:spcPts val="0"/>
              </a:spcAft>
              <a:buSzPts val="1400"/>
              <a:buNone/>
              <a:defRPr b="0" i="0" sz="1800" u="none" cap="none" strike="noStrike">
                <a:solidFill>
                  <a:srgbClr val="888888"/>
                </a:solidFill>
              </a:defRPr>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9" name="Google Shape;9;p11"/>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0" i="0" sz="1800" u="none" cap="none" strike="noStrike">
                <a:solidFill>
                  <a:srgbClr val="888888"/>
                </a:solidFill>
              </a:defRPr>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0" name="Google Shape;10;p11"/>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marL="0" marR="0" rtl="0" algn="r">
              <a:spcBef>
                <a:spcPts val="0"/>
              </a:spcBef>
              <a:buNone/>
              <a:defRPr b="0" i="0" sz="1800" u="none" cap="none" strike="noStrike">
                <a:solidFill>
                  <a:srgbClr val="888888"/>
                </a:solidFill>
              </a:defRPr>
            </a:lvl1pPr>
            <a:lvl2pPr indent="0" lvl="1" marL="0" marR="0" rtl="0" algn="r">
              <a:spcBef>
                <a:spcPts val="0"/>
              </a:spcBef>
              <a:buNone/>
              <a:defRPr b="0" i="0" sz="1800" u="none" cap="none" strike="noStrike">
                <a:solidFill>
                  <a:srgbClr val="888888"/>
                </a:solidFill>
              </a:defRPr>
            </a:lvl2pPr>
            <a:lvl3pPr indent="0" lvl="2" marL="0" marR="0" rtl="0" algn="r">
              <a:spcBef>
                <a:spcPts val="0"/>
              </a:spcBef>
              <a:buNone/>
              <a:defRPr b="0" i="0" sz="1800" u="none" cap="none" strike="noStrike">
                <a:solidFill>
                  <a:srgbClr val="888888"/>
                </a:solidFill>
              </a:defRPr>
            </a:lvl3pPr>
            <a:lvl4pPr indent="0" lvl="3" marL="0" marR="0" rtl="0" algn="r">
              <a:spcBef>
                <a:spcPts val="0"/>
              </a:spcBef>
              <a:buNone/>
              <a:defRPr b="0" i="0" sz="1800" u="none" cap="none" strike="noStrike">
                <a:solidFill>
                  <a:srgbClr val="888888"/>
                </a:solidFill>
              </a:defRPr>
            </a:lvl4pPr>
            <a:lvl5pPr indent="0" lvl="4" marL="0" marR="0" rtl="0" algn="r">
              <a:spcBef>
                <a:spcPts val="0"/>
              </a:spcBef>
              <a:buNone/>
              <a:defRPr b="0" i="0" sz="1800" u="none" cap="none" strike="noStrike">
                <a:solidFill>
                  <a:srgbClr val="888888"/>
                </a:solidFill>
              </a:defRPr>
            </a:lvl5pPr>
            <a:lvl6pPr indent="0" lvl="5" marL="0" marR="0" rtl="0" algn="r">
              <a:spcBef>
                <a:spcPts val="0"/>
              </a:spcBef>
              <a:buNone/>
              <a:defRPr b="0" i="0" sz="1800" u="none" cap="none" strike="noStrike">
                <a:solidFill>
                  <a:srgbClr val="888888"/>
                </a:solidFill>
              </a:defRPr>
            </a:lvl6pPr>
            <a:lvl7pPr indent="0" lvl="6" marL="0" marR="0" rtl="0" algn="r">
              <a:spcBef>
                <a:spcPts val="0"/>
              </a:spcBef>
              <a:buNone/>
              <a:defRPr b="0" i="0" sz="1800" u="none" cap="none" strike="noStrike">
                <a:solidFill>
                  <a:srgbClr val="888888"/>
                </a:solidFill>
              </a:defRPr>
            </a:lvl7pPr>
            <a:lvl8pPr indent="0" lvl="7" marL="0" marR="0" rtl="0" algn="r">
              <a:spcBef>
                <a:spcPts val="0"/>
              </a:spcBef>
              <a:buNone/>
              <a:defRPr b="0" i="0" sz="1800" u="none" cap="none" strike="noStrike">
                <a:solidFill>
                  <a:srgbClr val="888888"/>
                </a:solidFill>
              </a:defRPr>
            </a:lvl8pPr>
            <a:lvl9pPr indent="0" lvl="8" marL="0" marR="0" rtl="0" algn="r">
              <a:spcBef>
                <a:spcPts val="0"/>
              </a:spcBef>
              <a:buNone/>
              <a:defRPr b="0" i="0" sz="1800" u="none" cap="none" strike="noStrike">
                <a:solidFill>
                  <a:srgbClr val="888888"/>
                </a:solidFil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5.jp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6.jpg"/><Relationship Id="rId4" Type="http://schemas.openxmlformats.org/officeDocument/2006/relationships/image" Target="../media/image1.jpg"/><Relationship Id="rId5"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3" name="Shape 43"/>
        <p:cNvGrpSpPr/>
        <p:nvPr/>
      </p:nvGrpSpPr>
      <p:grpSpPr>
        <a:xfrm>
          <a:off x="0" y="0"/>
          <a:ext cx="0" cy="0"/>
          <a:chOff x="0" y="0"/>
          <a:chExt cx="0" cy="0"/>
        </a:xfrm>
      </p:grpSpPr>
      <p:pic>
        <p:nvPicPr>
          <p:cNvPr id="44" name="Google Shape;44;p1"/>
          <p:cNvPicPr preferRelativeResize="0"/>
          <p:nvPr/>
        </p:nvPicPr>
        <p:blipFill rotWithShape="1">
          <a:blip r:embed="rId3">
            <a:alphaModFix/>
          </a:blip>
          <a:srcRect b="0" l="0" r="0" t="0"/>
          <a:stretch/>
        </p:blipFill>
        <p:spPr>
          <a:xfrm>
            <a:off x="0" y="6348929"/>
            <a:ext cx="10735702" cy="1222296"/>
          </a:xfrm>
          <a:prstGeom prst="rect">
            <a:avLst/>
          </a:prstGeom>
          <a:noFill/>
          <a:ln>
            <a:noFill/>
          </a:ln>
        </p:spPr>
      </p:pic>
      <p:sp>
        <p:nvSpPr>
          <p:cNvPr id="45" name="Google Shape;45;p1"/>
          <p:cNvSpPr txBox="1"/>
          <p:nvPr>
            <p:ph type="title"/>
          </p:nvPr>
        </p:nvSpPr>
        <p:spPr>
          <a:xfrm>
            <a:off x="3652240" y="1803850"/>
            <a:ext cx="2582400" cy="12135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aseline="-25000" lang="en-US" sz="7800"/>
              <a:t>BEEHIVE</a:t>
            </a:r>
            <a:endParaRPr baseline="-25000" sz="7800"/>
          </a:p>
        </p:txBody>
      </p:sp>
      <p:sp>
        <p:nvSpPr>
          <p:cNvPr id="46" name="Google Shape;46;p1"/>
          <p:cNvSpPr txBox="1"/>
          <p:nvPr/>
        </p:nvSpPr>
        <p:spPr>
          <a:xfrm>
            <a:off x="1275651" y="3332448"/>
            <a:ext cx="8328300" cy="2355600"/>
          </a:xfrm>
          <a:prstGeom prst="rect">
            <a:avLst/>
          </a:prstGeom>
          <a:noFill/>
          <a:ln>
            <a:noFill/>
          </a:ln>
        </p:spPr>
        <p:txBody>
          <a:bodyPr anchorCtr="0" anchor="t" bIns="0" lIns="0" spcFirstLastPara="1" rIns="0" wrap="square" tIns="12050">
            <a:spAutoFit/>
          </a:bodyPr>
          <a:lstStyle/>
          <a:p>
            <a:pPr indent="257810" lvl="0" marL="2942590" marR="0" rtl="0" algn="l">
              <a:lnSpc>
                <a:spcPct val="100000"/>
              </a:lnSpc>
              <a:spcBef>
                <a:spcPts val="0"/>
              </a:spcBef>
              <a:spcAft>
                <a:spcPts val="0"/>
              </a:spcAft>
              <a:buNone/>
            </a:pPr>
            <a:r>
              <a:rPr b="0" baseline="-25000" i="0" lang="en-US" sz="4400" u="none" cap="none" strike="noStrike">
                <a:latin typeface="Calibri"/>
                <a:ea typeface="Calibri"/>
                <a:cs typeface="Calibri"/>
                <a:sym typeface="Calibri"/>
              </a:rPr>
              <a:t>STD-IX</a:t>
            </a:r>
            <a:endParaRPr b="0" baseline="-25000" i="0" sz="4400" u="none" cap="none" strike="noStrike">
              <a:latin typeface="Calibri"/>
              <a:ea typeface="Calibri"/>
              <a:cs typeface="Calibri"/>
              <a:sym typeface="Calibri"/>
            </a:endParaRPr>
          </a:p>
          <a:p>
            <a:pPr indent="0" lvl="0" marL="12700" marR="2486025" rtl="0" algn="l">
              <a:lnSpc>
                <a:spcPct val="100000"/>
              </a:lnSpc>
              <a:spcBef>
                <a:spcPts val="1110"/>
              </a:spcBef>
              <a:spcAft>
                <a:spcPts val="0"/>
              </a:spcAft>
              <a:buNone/>
            </a:pPr>
            <a:r>
              <a:rPr b="1" baseline="-25000" i="0" lang="en-US" sz="3300" u="none" cap="none" strike="noStrike">
                <a:latin typeface="Arial"/>
                <a:ea typeface="Arial"/>
                <a:cs typeface="Arial"/>
                <a:sym typeface="Arial"/>
              </a:rPr>
              <a:t>SUBJECT : ENGLISH  CHAPTER NUMBER: 5</a:t>
            </a:r>
            <a:endParaRPr b="0" baseline="-25000" i="0" sz="3300" u="none" cap="none" strike="noStrike">
              <a:latin typeface="Arial"/>
              <a:ea typeface="Arial"/>
              <a:cs typeface="Arial"/>
              <a:sym typeface="Arial"/>
            </a:endParaRPr>
          </a:p>
          <a:p>
            <a:pPr indent="0" lvl="0" marL="12700" marR="5080" rtl="0" algn="l">
              <a:lnSpc>
                <a:spcPct val="100000"/>
              </a:lnSpc>
              <a:spcBef>
                <a:spcPts val="0"/>
              </a:spcBef>
              <a:spcAft>
                <a:spcPts val="0"/>
              </a:spcAft>
              <a:buNone/>
            </a:pPr>
            <a:r>
              <a:rPr b="1" baseline="-25000" i="0" lang="en-US" sz="3300" u="none" cap="none" strike="noStrike">
                <a:latin typeface="Arial"/>
                <a:ea typeface="Arial"/>
                <a:cs typeface="Arial"/>
                <a:sym typeface="Arial"/>
              </a:rPr>
              <a:t>CHAPTER NAME : A LEGEND OF THE NORTHLAND  BY PHOEBE CARY</a:t>
            </a:r>
            <a:endParaRPr b="0" baseline="-25000" i="0" sz="3300" u="none" cap="none" strike="noStrike">
              <a:latin typeface="Arial"/>
              <a:ea typeface="Arial"/>
              <a:cs typeface="Arial"/>
              <a:sym typeface="Arial"/>
            </a:endParaRPr>
          </a:p>
        </p:txBody>
      </p:sp>
      <p:pic>
        <p:nvPicPr>
          <p:cNvPr id="47" name="Google Shape;47;p1"/>
          <p:cNvPicPr preferRelativeResize="0"/>
          <p:nvPr/>
        </p:nvPicPr>
        <p:blipFill rotWithShape="1">
          <a:blip r:embed="rId4">
            <a:alphaModFix/>
          </a:blip>
          <a:srcRect b="0" l="0" r="0" t="0"/>
          <a:stretch/>
        </p:blipFill>
        <p:spPr>
          <a:xfrm>
            <a:off x="8382000" y="0"/>
            <a:ext cx="2286000" cy="11430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51" name="Shape 51"/>
        <p:cNvGrpSpPr/>
        <p:nvPr/>
      </p:nvGrpSpPr>
      <p:grpSpPr>
        <a:xfrm>
          <a:off x="0" y="0"/>
          <a:ext cx="0" cy="0"/>
          <a:chOff x="0" y="0"/>
          <a:chExt cx="0" cy="0"/>
        </a:xfrm>
      </p:grpSpPr>
      <p:sp>
        <p:nvSpPr>
          <p:cNvPr id="52" name="Google Shape;52;p2"/>
          <p:cNvSpPr txBox="1"/>
          <p:nvPr>
            <p:ph type="title"/>
          </p:nvPr>
        </p:nvSpPr>
        <p:spPr>
          <a:xfrm>
            <a:off x="-25400" y="1566125"/>
            <a:ext cx="7497000" cy="5355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sz="3400">
                <a:latin typeface="Arial"/>
                <a:ea typeface="Arial"/>
                <a:cs typeface="Arial"/>
                <a:sym typeface="Arial"/>
              </a:rPr>
              <a:t>INTRODUCTION TO THE POET</a:t>
            </a:r>
            <a:endParaRPr sz="3300">
              <a:latin typeface="Arial"/>
              <a:ea typeface="Arial"/>
              <a:cs typeface="Arial"/>
              <a:sym typeface="Arial"/>
            </a:endParaRPr>
          </a:p>
        </p:txBody>
      </p:sp>
      <p:sp>
        <p:nvSpPr>
          <p:cNvPr id="53" name="Google Shape;53;p2"/>
          <p:cNvSpPr txBox="1"/>
          <p:nvPr/>
        </p:nvSpPr>
        <p:spPr>
          <a:xfrm>
            <a:off x="-25379" y="3344718"/>
            <a:ext cx="7877100" cy="3230400"/>
          </a:xfrm>
          <a:prstGeom prst="rect">
            <a:avLst/>
          </a:prstGeom>
          <a:noFill/>
          <a:ln>
            <a:noFill/>
          </a:ln>
        </p:spPr>
        <p:txBody>
          <a:bodyPr anchorCtr="0" anchor="t" bIns="0" lIns="0" spcFirstLastPara="1" rIns="0" wrap="square" tIns="13325">
            <a:spAutoFit/>
          </a:bodyPr>
          <a:lstStyle/>
          <a:p>
            <a:pPr indent="0" lvl="0" marL="12700" marR="114300" rtl="0" algn="l">
              <a:lnSpc>
                <a:spcPct val="100000"/>
              </a:lnSpc>
              <a:spcBef>
                <a:spcPts val="0"/>
              </a:spcBef>
              <a:spcAft>
                <a:spcPts val="0"/>
              </a:spcAft>
              <a:buNone/>
            </a:pPr>
            <a:r>
              <a:rPr b="1" i="0" lang="en-US" sz="1900" u="none" cap="none" strike="noStrike">
                <a:latin typeface="Arial"/>
                <a:ea typeface="Arial"/>
                <a:cs typeface="Arial"/>
                <a:sym typeface="Arial"/>
              </a:rPr>
              <a:t>Phoebe Cary </a:t>
            </a:r>
            <a:r>
              <a:rPr b="0" i="0" lang="en-US" sz="1900" u="none" cap="none" strike="noStrike">
                <a:latin typeface="Helvetica Neue"/>
                <a:ea typeface="Helvetica Neue"/>
                <a:cs typeface="Helvetica Neue"/>
                <a:sym typeface="Helvetica Neue"/>
              </a:rPr>
              <a:t>(September 4, 1824–July 31, 1871) was an American poetess,  and the younger sister of poetess Alice Cary (1820–1871). Cary was born on  September 4, 1824,in Mount Healthy, Ohio near Cincinnati. While they  occasionally attended school, the sisters were often needed to work at home  and so were largely self-educated. The sisters' mother died in 1835 and two  years afterwards their father married again. Their stepmother was wholly  unsympathetic regarding their literary aspirations.</a:t>
            </a:r>
            <a:endParaRPr b="0" i="0" sz="1900" u="none" cap="none" strike="noStrike">
              <a:latin typeface="Helvetica Neue"/>
              <a:ea typeface="Helvetica Neue"/>
              <a:cs typeface="Helvetica Neue"/>
              <a:sym typeface="Helvetica Neue"/>
            </a:endParaRPr>
          </a:p>
          <a:p>
            <a:pPr indent="0" lvl="0" marL="12700" marR="5080" rtl="0" algn="l">
              <a:lnSpc>
                <a:spcPct val="100000"/>
              </a:lnSpc>
              <a:spcBef>
                <a:spcPts val="0"/>
              </a:spcBef>
              <a:spcAft>
                <a:spcPts val="0"/>
              </a:spcAft>
              <a:buNone/>
            </a:pPr>
            <a:r>
              <a:rPr b="0" i="0" lang="en-US" sz="1900" u="none" cap="none" strike="noStrike">
                <a:latin typeface="Helvetica Neue"/>
                <a:ea typeface="Helvetica Neue"/>
                <a:cs typeface="Helvetica Neue"/>
                <a:sym typeface="Helvetica Neue"/>
              </a:rPr>
              <a:t>Alice died in 1871 from tuberculosis; Phoebe died five months later of hepatitis  on July 31, 1871, in Newport, Rhode Island.</a:t>
            </a:r>
            <a:endParaRPr b="0" i="0" sz="1900" u="none" cap="none" strike="noStrike">
              <a:latin typeface="Helvetica Neue"/>
              <a:ea typeface="Helvetica Neue"/>
              <a:cs typeface="Helvetica Neue"/>
              <a:sym typeface="Helvetica Neue"/>
            </a:endParaRPr>
          </a:p>
          <a:p>
            <a:pPr indent="0" lvl="0" marL="12700" marR="0" rtl="0" algn="l">
              <a:lnSpc>
                <a:spcPct val="117499"/>
              </a:lnSpc>
              <a:spcBef>
                <a:spcPts val="0"/>
              </a:spcBef>
              <a:spcAft>
                <a:spcPts val="0"/>
              </a:spcAft>
              <a:buNone/>
            </a:pPr>
            <a:r>
              <a:rPr b="0" i="0" lang="en-US" sz="1900" u="none" cap="none" strike="noStrike">
                <a:latin typeface="Helvetica Neue"/>
                <a:ea typeface="Helvetica Neue"/>
                <a:cs typeface="Helvetica Neue"/>
                <a:sym typeface="Helvetica Neue"/>
              </a:rPr>
              <a:t>Both were buried in Green-Wood Cemetery, Brooklyn, New York.</a:t>
            </a:r>
            <a:endParaRPr b="0" i="0" sz="1900" u="none" cap="none" strike="noStrike">
              <a:latin typeface="Helvetica Neue"/>
              <a:ea typeface="Helvetica Neue"/>
              <a:cs typeface="Helvetica Neue"/>
              <a:sym typeface="Helvetica Neue"/>
            </a:endParaRPr>
          </a:p>
        </p:txBody>
      </p:sp>
      <p:pic>
        <p:nvPicPr>
          <p:cNvPr id="54" name="Google Shape;54;p2"/>
          <p:cNvPicPr preferRelativeResize="0"/>
          <p:nvPr/>
        </p:nvPicPr>
        <p:blipFill rotWithShape="1">
          <a:blip r:embed="rId3">
            <a:alphaModFix/>
          </a:blip>
          <a:srcRect b="0" l="0" r="0" t="0"/>
          <a:stretch/>
        </p:blipFill>
        <p:spPr>
          <a:xfrm>
            <a:off x="8354213" y="2962548"/>
            <a:ext cx="2313787" cy="4600303"/>
          </a:xfrm>
          <a:prstGeom prst="rect">
            <a:avLst/>
          </a:prstGeom>
          <a:noFill/>
          <a:ln>
            <a:noFill/>
          </a:ln>
        </p:spPr>
      </p:pic>
      <p:sp>
        <p:nvSpPr>
          <p:cNvPr id="55" name="Google Shape;55;p2"/>
          <p:cNvSpPr txBox="1"/>
          <p:nvPr/>
        </p:nvSpPr>
        <p:spPr>
          <a:xfrm>
            <a:off x="10288523" y="1199388"/>
            <a:ext cx="113030" cy="253365"/>
          </a:xfrm>
          <a:prstGeom prst="rect">
            <a:avLst/>
          </a:prstGeom>
          <a:solidFill>
            <a:srgbClr val="FFFFD6"/>
          </a:solidFill>
          <a:ln cap="flat" cmpd="sng" w="9525">
            <a:solidFill>
              <a:srgbClr val="A3A000"/>
            </a:solidFill>
            <a:prstDash val="solid"/>
            <a:round/>
            <a:headEnd len="sm" w="sm" type="none"/>
            <a:tailEnd len="sm" w="sm" type="none"/>
          </a:ln>
        </p:spPr>
        <p:txBody>
          <a:bodyPr anchorCtr="0" anchor="t" bIns="0" lIns="0" spcFirstLastPara="1" rIns="0" wrap="square" tIns="21575">
            <a:spAutoFit/>
          </a:bodyPr>
          <a:lstStyle/>
          <a:p>
            <a:pPr indent="0" lvl="0" marL="8890" marR="0" rtl="0" algn="l">
              <a:lnSpc>
                <a:spcPct val="100000"/>
              </a:lnSpc>
              <a:spcBef>
                <a:spcPts val="0"/>
              </a:spcBef>
              <a:spcAft>
                <a:spcPts val="0"/>
              </a:spcAft>
              <a:buNone/>
            </a:pPr>
            <a:r>
              <a:rPr b="0" i="0" lang="en-US" sz="1400" u="none" cap="none" strike="noStrike">
                <a:latin typeface="Arial"/>
                <a:ea typeface="Arial"/>
                <a:cs typeface="Arial"/>
                <a:sym typeface="Arial"/>
              </a:rPr>
              <a:t>1</a:t>
            </a:r>
            <a:endParaRPr b="0" i="0" sz="1400" u="none" cap="none" strike="noStrike">
              <a:latin typeface="Arial"/>
              <a:ea typeface="Arial"/>
              <a:cs typeface="Arial"/>
              <a:sym typeface="Arial"/>
            </a:endParaRPr>
          </a:p>
        </p:txBody>
      </p:sp>
      <p:pic>
        <p:nvPicPr>
          <p:cNvPr id="56" name="Google Shape;56;p2"/>
          <p:cNvPicPr preferRelativeResize="0"/>
          <p:nvPr/>
        </p:nvPicPr>
        <p:blipFill rotWithShape="1">
          <a:blip r:embed="rId4">
            <a:alphaModFix/>
          </a:blip>
          <a:srcRect b="0" l="0" r="0" t="0"/>
          <a:stretch/>
        </p:blipFill>
        <p:spPr>
          <a:xfrm>
            <a:off x="8382000" y="0"/>
            <a:ext cx="2286000" cy="1143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60" name="Shape 60"/>
        <p:cNvGrpSpPr/>
        <p:nvPr/>
      </p:nvGrpSpPr>
      <p:grpSpPr>
        <a:xfrm>
          <a:off x="0" y="0"/>
          <a:ext cx="0" cy="0"/>
          <a:chOff x="0" y="0"/>
          <a:chExt cx="0" cy="0"/>
        </a:xfrm>
      </p:grpSpPr>
      <p:sp>
        <p:nvSpPr>
          <p:cNvPr id="61" name="Google Shape;61;p4"/>
          <p:cNvSpPr txBox="1"/>
          <p:nvPr>
            <p:ph type="title"/>
          </p:nvPr>
        </p:nvSpPr>
        <p:spPr>
          <a:xfrm>
            <a:off x="1163783" y="1713999"/>
            <a:ext cx="2760980" cy="3911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2400"/>
              <a:t>THEME OF THE POEM</a:t>
            </a:r>
            <a:endParaRPr sz="2400"/>
          </a:p>
        </p:txBody>
      </p:sp>
      <p:sp>
        <p:nvSpPr>
          <p:cNvPr id="62" name="Google Shape;62;p4"/>
          <p:cNvSpPr txBox="1"/>
          <p:nvPr/>
        </p:nvSpPr>
        <p:spPr>
          <a:xfrm>
            <a:off x="1620982" y="2407417"/>
            <a:ext cx="7884159" cy="2233930"/>
          </a:xfrm>
          <a:prstGeom prst="rect">
            <a:avLst/>
          </a:prstGeom>
          <a:noFill/>
          <a:ln>
            <a:noFill/>
          </a:ln>
        </p:spPr>
        <p:txBody>
          <a:bodyPr anchorCtr="0" anchor="t" bIns="0" lIns="0" spcFirstLastPara="1" rIns="0" wrap="square" tIns="12700">
            <a:spAutoFit/>
          </a:bodyPr>
          <a:lstStyle/>
          <a:p>
            <a:pPr indent="0" lvl="0" marL="12700" marR="5080" rtl="0" algn="l">
              <a:lnSpc>
                <a:spcPct val="114999"/>
              </a:lnSpc>
              <a:spcBef>
                <a:spcPts val="0"/>
              </a:spcBef>
              <a:spcAft>
                <a:spcPts val="0"/>
              </a:spcAft>
              <a:buNone/>
            </a:pPr>
            <a:r>
              <a:rPr lang="en-US" sz="1800">
                <a:latin typeface="Helvetica Neue"/>
                <a:ea typeface="Helvetica Neue"/>
                <a:cs typeface="Helvetica Neue"/>
                <a:sym typeface="Helvetica Neue"/>
              </a:rPr>
              <a:t>A Legend of the Northland is a Ballad. A Ballad is a poem narrating a story in  short stanzas. Ballads are a part of folk culture or popular culture and are  passed on orally from one generation to another. This poem is a legend about  an old lady who angered Saint Peter because of her greed. The poem is  simple but teaches us a moral lesson that we should not be greedy. We must  help the poor and hungry people. Human city is above all. It is the only quality  that differentiates us from the animals.</a:t>
            </a:r>
            <a:endParaRPr sz="1800">
              <a:latin typeface="Helvetica Neue"/>
              <a:ea typeface="Helvetica Neue"/>
              <a:cs typeface="Helvetica Neue"/>
              <a:sym typeface="Helvetica Neue"/>
            </a:endParaRPr>
          </a:p>
        </p:txBody>
      </p:sp>
      <p:pic>
        <p:nvPicPr>
          <p:cNvPr id="63" name="Google Shape;63;p4"/>
          <p:cNvPicPr preferRelativeResize="0"/>
          <p:nvPr/>
        </p:nvPicPr>
        <p:blipFill rotWithShape="1">
          <a:blip r:embed="rId3">
            <a:alphaModFix/>
          </a:blip>
          <a:srcRect b="0" l="0" r="0" t="0"/>
          <a:stretch/>
        </p:blipFill>
        <p:spPr>
          <a:xfrm>
            <a:off x="8382000" y="0"/>
            <a:ext cx="2286000" cy="11430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67" name="Shape 67"/>
        <p:cNvGrpSpPr/>
        <p:nvPr/>
      </p:nvGrpSpPr>
      <p:grpSpPr>
        <a:xfrm>
          <a:off x="0" y="0"/>
          <a:ext cx="0" cy="0"/>
          <a:chOff x="0" y="0"/>
          <a:chExt cx="0" cy="0"/>
        </a:xfrm>
      </p:grpSpPr>
      <p:sp>
        <p:nvSpPr>
          <p:cNvPr id="68" name="Google Shape;68;p5"/>
          <p:cNvSpPr txBox="1"/>
          <p:nvPr>
            <p:ph type="title"/>
          </p:nvPr>
        </p:nvSpPr>
        <p:spPr>
          <a:xfrm>
            <a:off x="1163783" y="1713999"/>
            <a:ext cx="3413760" cy="3911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2400"/>
              <a:t>A Legend of The Northland</a:t>
            </a:r>
            <a:endParaRPr sz="2400"/>
          </a:p>
        </p:txBody>
      </p:sp>
      <p:sp>
        <p:nvSpPr>
          <p:cNvPr id="69" name="Google Shape;69;p5"/>
          <p:cNvSpPr txBox="1"/>
          <p:nvPr/>
        </p:nvSpPr>
        <p:spPr>
          <a:xfrm>
            <a:off x="1278083" y="2407417"/>
            <a:ext cx="7915909" cy="1918335"/>
          </a:xfrm>
          <a:prstGeom prst="rect">
            <a:avLst/>
          </a:prstGeom>
          <a:noFill/>
          <a:ln>
            <a:noFill/>
          </a:ln>
        </p:spPr>
        <p:txBody>
          <a:bodyPr anchorCtr="0" anchor="t" bIns="0" lIns="0" spcFirstLastPara="1" rIns="0" wrap="square" tIns="53325">
            <a:spAutoFit/>
          </a:bodyPr>
          <a:lstStyle/>
          <a:p>
            <a:pPr indent="0" lvl="0" marL="12700" marR="0" rtl="0" algn="l">
              <a:lnSpc>
                <a:spcPct val="100000"/>
              </a:lnSpc>
              <a:spcBef>
                <a:spcPts val="0"/>
              </a:spcBef>
              <a:spcAft>
                <a:spcPts val="0"/>
              </a:spcAft>
              <a:buNone/>
            </a:pPr>
            <a:r>
              <a:rPr lang="en-US" sz="1800">
                <a:latin typeface="Calibri"/>
                <a:ea typeface="Calibri"/>
                <a:cs typeface="Calibri"/>
                <a:sym typeface="Calibri"/>
              </a:rPr>
              <a:t>Which Countries lie around the North pole?</a:t>
            </a:r>
            <a:endParaRPr sz="1800">
              <a:latin typeface="Calibri"/>
              <a:ea typeface="Calibri"/>
              <a:cs typeface="Calibri"/>
              <a:sym typeface="Calibri"/>
            </a:endParaRPr>
          </a:p>
          <a:p>
            <a:pPr indent="-342900" lvl="0" marL="354965" marR="673100" rtl="0" algn="l">
              <a:lnSpc>
                <a:spcPct val="114999"/>
              </a:lnSpc>
              <a:spcBef>
                <a:spcPts val="0"/>
              </a:spcBef>
              <a:spcAft>
                <a:spcPts val="0"/>
              </a:spcAft>
              <a:buNone/>
            </a:pPr>
            <a:r>
              <a:rPr lang="en-US" sz="1800">
                <a:solidFill>
                  <a:srgbClr val="595959"/>
                </a:solidFill>
                <a:latin typeface="Calibri"/>
                <a:ea typeface="Calibri"/>
                <a:cs typeface="Calibri"/>
                <a:sym typeface="Calibri"/>
              </a:rPr>
              <a:t>-	</a:t>
            </a:r>
            <a:r>
              <a:rPr lang="en-US" sz="1800">
                <a:latin typeface="Calibri"/>
                <a:ea typeface="Calibri"/>
                <a:cs typeface="Calibri"/>
                <a:sym typeface="Calibri"/>
              </a:rPr>
              <a:t>They are Finland, Denmark and Netherland. These countries are known as  Northland.</a:t>
            </a:r>
            <a:endParaRPr sz="1800">
              <a:latin typeface="Calibri"/>
              <a:ea typeface="Calibri"/>
              <a:cs typeface="Calibri"/>
              <a:sym typeface="Calibri"/>
            </a:endParaRPr>
          </a:p>
          <a:p>
            <a:pPr indent="0" lvl="0" marL="0" marR="0" rtl="0" algn="l">
              <a:lnSpc>
                <a:spcPct val="100000"/>
              </a:lnSpc>
              <a:spcBef>
                <a:spcPts val="45"/>
              </a:spcBef>
              <a:spcAft>
                <a:spcPts val="0"/>
              </a:spcAft>
              <a:buNone/>
            </a:pPr>
            <a:r>
              <a:t/>
            </a:r>
            <a:endParaRPr sz="2000">
              <a:latin typeface="Calibri"/>
              <a:ea typeface="Calibri"/>
              <a:cs typeface="Calibri"/>
              <a:sym typeface="Calibri"/>
            </a:endParaRPr>
          </a:p>
          <a:p>
            <a:pPr indent="-342900" lvl="0" marL="354965" marR="5080" rtl="0" algn="l">
              <a:lnSpc>
                <a:spcPct val="114999"/>
              </a:lnSpc>
              <a:spcBef>
                <a:spcPts val="0"/>
              </a:spcBef>
              <a:spcAft>
                <a:spcPts val="0"/>
              </a:spcAft>
              <a:buNone/>
            </a:pPr>
            <a:r>
              <a:rPr lang="en-US" sz="1800">
                <a:latin typeface="Calibri"/>
                <a:ea typeface="Calibri"/>
                <a:cs typeface="Calibri"/>
                <a:sym typeface="Calibri"/>
              </a:rPr>
              <a:t>This poem also enables us to know and understand the culture, lifestyle and belief of  the people living in the region.</a:t>
            </a:r>
            <a:endParaRPr sz="1800">
              <a:latin typeface="Calibri"/>
              <a:ea typeface="Calibri"/>
              <a:cs typeface="Calibri"/>
              <a:sym typeface="Calibri"/>
            </a:endParaRPr>
          </a:p>
        </p:txBody>
      </p:sp>
      <p:pic>
        <p:nvPicPr>
          <p:cNvPr id="70" name="Google Shape;70;p5"/>
          <p:cNvPicPr preferRelativeResize="0"/>
          <p:nvPr/>
        </p:nvPicPr>
        <p:blipFill rotWithShape="1">
          <a:blip r:embed="rId3">
            <a:alphaModFix/>
          </a:blip>
          <a:srcRect b="0" l="0" r="0" t="0"/>
          <a:stretch/>
        </p:blipFill>
        <p:spPr>
          <a:xfrm>
            <a:off x="8382000" y="0"/>
            <a:ext cx="2286000" cy="11430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74" name="Shape 74"/>
        <p:cNvGrpSpPr/>
        <p:nvPr/>
      </p:nvGrpSpPr>
      <p:grpSpPr>
        <a:xfrm>
          <a:off x="0" y="0"/>
          <a:ext cx="0" cy="0"/>
          <a:chOff x="0" y="0"/>
          <a:chExt cx="0" cy="0"/>
        </a:xfrm>
      </p:grpSpPr>
      <p:sp>
        <p:nvSpPr>
          <p:cNvPr id="75" name="Google Shape;75;p6"/>
          <p:cNvSpPr txBox="1"/>
          <p:nvPr>
            <p:ph type="title"/>
          </p:nvPr>
        </p:nvSpPr>
        <p:spPr>
          <a:xfrm>
            <a:off x="1163783" y="1713999"/>
            <a:ext cx="1842135" cy="3911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2400"/>
              <a:t>EXPLANATION</a:t>
            </a:r>
            <a:endParaRPr sz="2400"/>
          </a:p>
        </p:txBody>
      </p:sp>
      <p:sp>
        <p:nvSpPr>
          <p:cNvPr id="76" name="Google Shape;76;p6"/>
          <p:cNvSpPr txBox="1"/>
          <p:nvPr/>
        </p:nvSpPr>
        <p:spPr>
          <a:xfrm>
            <a:off x="1278083" y="2526952"/>
            <a:ext cx="8224520" cy="2724785"/>
          </a:xfrm>
          <a:prstGeom prst="rect">
            <a:avLst/>
          </a:prstGeom>
          <a:noFill/>
          <a:ln>
            <a:noFill/>
          </a:ln>
        </p:spPr>
        <p:txBody>
          <a:bodyPr anchorCtr="0" anchor="t" bIns="0" lIns="0" spcFirstLastPara="1" rIns="0" wrap="square" tIns="12700">
            <a:spAutoFit/>
          </a:bodyPr>
          <a:lstStyle/>
          <a:p>
            <a:pPr indent="-343535" lvl="0" marL="355600" marR="5080" rtl="0" algn="l">
              <a:lnSpc>
                <a:spcPct val="114999"/>
              </a:lnSpc>
              <a:spcBef>
                <a:spcPts val="0"/>
              </a:spcBef>
              <a:spcAft>
                <a:spcPts val="0"/>
              </a:spcAft>
              <a:buClr>
                <a:srgbClr val="595959"/>
              </a:buClr>
              <a:buSzPts val="1800"/>
              <a:buFont typeface="Helvetica Neue"/>
              <a:buChar char="●"/>
            </a:pPr>
            <a:r>
              <a:rPr lang="en-US" sz="1400">
                <a:latin typeface="Helvetica Neue"/>
                <a:ea typeface="Helvetica Neue"/>
                <a:cs typeface="Helvetica Neue"/>
                <a:sym typeface="Helvetica Neue"/>
              </a:rPr>
              <a:t>In this poem, the poetess tells us a story of the Northland. At that time Saint Peter lived on the earth.  He used to go round the world to preach people whom he met on the way. One day, he came to the  door of a cottage where a little woman was making cakes and baking them on the hearth. Saint  Peter had eaten nothing the whole day. So, he was fainting with hunger.</a:t>
            </a:r>
            <a:endParaRPr sz="1400">
              <a:latin typeface="Helvetica Neue"/>
              <a:ea typeface="Helvetica Neue"/>
              <a:cs typeface="Helvetica Neue"/>
              <a:sym typeface="Helvetica Neue"/>
            </a:endParaRPr>
          </a:p>
          <a:p>
            <a:pPr indent="0" lvl="0" marL="0" marR="0" rtl="0" algn="l">
              <a:lnSpc>
                <a:spcPct val="100000"/>
              </a:lnSpc>
              <a:spcBef>
                <a:spcPts val="5"/>
              </a:spcBef>
              <a:spcAft>
                <a:spcPts val="0"/>
              </a:spcAft>
              <a:buClr>
                <a:srgbClr val="595959"/>
              </a:buClr>
              <a:buSzPts val="1700"/>
              <a:buFont typeface="Helvetica Neue"/>
              <a:buNone/>
            </a:pPr>
            <a:r>
              <a:t/>
            </a:r>
            <a:endParaRPr sz="1700">
              <a:latin typeface="Helvetica Neue"/>
              <a:ea typeface="Helvetica Neue"/>
              <a:cs typeface="Helvetica Neue"/>
              <a:sym typeface="Helvetica Neue"/>
            </a:endParaRPr>
          </a:p>
          <a:p>
            <a:pPr indent="-343535" lvl="0" marL="355600" marR="97790" rtl="0" algn="l">
              <a:lnSpc>
                <a:spcPct val="114999"/>
              </a:lnSpc>
              <a:spcBef>
                <a:spcPts val="0"/>
              </a:spcBef>
              <a:spcAft>
                <a:spcPts val="0"/>
              </a:spcAft>
              <a:buClr>
                <a:srgbClr val="595959"/>
              </a:buClr>
              <a:buSzPts val="1800"/>
              <a:buFont typeface="Helvetica Neue"/>
              <a:buChar char="●"/>
            </a:pPr>
            <a:r>
              <a:rPr lang="en-US" sz="1400">
                <a:latin typeface="Helvetica Neue"/>
                <a:ea typeface="Helvetica Neue"/>
                <a:cs typeface="Helvetica Neue"/>
                <a:sym typeface="Helvetica Neue"/>
              </a:rPr>
              <a:t>He asked the lady to give him a piece of cake. The woman was greedy and selfish. Giving  something to anyone was a very difficult task for her. The cake that she was baking appeared to be  too big. So she made a small cake for the hungry saint. But that also appeared to be too big to give  away. So she made another one which was smaller even than the first. But when it was ready, it  appeared to be big so she did not give him that also. Then she took an extremely little scrap of  dough and rolled it flat.</a:t>
            </a:r>
            <a:endParaRPr sz="1400">
              <a:latin typeface="Helvetica Neue"/>
              <a:ea typeface="Helvetica Neue"/>
              <a:cs typeface="Helvetica Neue"/>
              <a:sym typeface="Helvetica Neue"/>
            </a:endParaRPr>
          </a:p>
        </p:txBody>
      </p:sp>
      <p:pic>
        <p:nvPicPr>
          <p:cNvPr id="77" name="Google Shape;77;p6"/>
          <p:cNvPicPr preferRelativeResize="0"/>
          <p:nvPr/>
        </p:nvPicPr>
        <p:blipFill rotWithShape="1">
          <a:blip r:embed="rId3">
            <a:alphaModFix/>
          </a:blip>
          <a:srcRect b="0" l="0" r="0" t="0"/>
          <a:stretch/>
        </p:blipFill>
        <p:spPr>
          <a:xfrm>
            <a:off x="8382000" y="0"/>
            <a:ext cx="2286000" cy="11430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81" name="Shape 81"/>
        <p:cNvGrpSpPr/>
        <p:nvPr/>
      </p:nvGrpSpPr>
      <p:grpSpPr>
        <a:xfrm>
          <a:off x="0" y="0"/>
          <a:ext cx="0" cy="0"/>
          <a:chOff x="0" y="0"/>
          <a:chExt cx="0" cy="0"/>
        </a:xfrm>
      </p:grpSpPr>
      <p:sp>
        <p:nvSpPr>
          <p:cNvPr id="82" name="Google Shape;82;p7"/>
          <p:cNvSpPr txBox="1"/>
          <p:nvPr>
            <p:ph type="title"/>
          </p:nvPr>
        </p:nvSpPr>
        <p:spPr>
          <a:xfrm>
            <a:off x="1163783" y="1713999"/>
            <a:ext cx="1842135" cy="3911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2400"/>
              <a:t>EXPLANATION</a:t>
            </a:r>
            <a:endParaRPr sz="2400"/>
          </a:p>
        </p:txBody>
      </p:sp>
      <p:sp>
        <p:nvSpPr>
          <p:cNvPr id="83" name="Google Shape;83;p7"/>
          <p:cNvSpPr txBox="1"/>
          <p:nvPr/>
        </p:nvSpPr>
        <p:spPr>
          <a:xfrm>
            <a:off x="1278083" y="2415648"/>
            <a:ext cx="8103234" cy="1252855"/>
          </a:xfrm>
          <a:prstGeom prst="rect">
            <a:avLst/>
          </a:prstGeom>
          <a:noFill/>
          <a:ln>
            <a:noFill/>
          </a:ln>
        </p:spPr>
        <p:txBody>
          <a:bodyPr anchorCtr="0" anchor="t" bIns="0" lIns="0" spcFirstLastPara="1" rIns="0" wrap="square" tIns="12700">
            <a:spAutoFit/>
          </a:bodyPr>
          <a:lstStyle/>
          <a:p>
            <a:pPr indent="-343535" lvl="0" marL="355600" marR="5080" rtl="0" algn="l">
              <a:lnSpc>
                <a:spcPct val="114999"/>
              </a:lnSpc>
              <a:spcBef>
                <a:spcPts val="0"/>
              </a:spcBef>
              <a:spcAft>
                <a:spcPts val="0"/>
              </a:spcAft>
              <a:buClr>
                <a:srgbClr val="595959"/>
              </a:buClr>
              <a:buSzPts val="1800"/>
              <a:buFont typeface="Helvetica Neue"/>
              <a:buChar char="●"/>
            </a:pPr>
            <a:r>
              <a:rPr lang="en-US" sz="1400">
                <a:latin typeface="Helvetica Neue"/>
                <a:ea typeface="Helvetica Neue"/>
                <a:cs typeface="Helvetica Neue"/>
                <a:sym typeface="Helvetica Neue"/>
              </a:rPr>
              <a:t>She had it as thin as a wafer but she was too greedy to part with even this cake and put it on the  shelf. This angered Saint Peter a lot. He told the greedy lady that she was not fit to live in the world  in human form and enjoy food and shelter and warmth of fire. He cursed her and transformed her  into a woodpecker who has to bore in the dry wood hard to get its scanty food. She can be seen in  the wood where she still lives and keeps boring trees for her food all the day.</a:t>
            </a:r>
            <a:endParaRPr sz="1400">
              <a:latin typeface="Helvetica Neue"/>
              <a:ea typeface="Helvetica Neue"/>
              <a:cs typeface="Helvetica Neue"/>
              <a:sym typeface="Helvetica Neue"/>
            </a:endParaRPr>
          </a:p>
        </p:txBody>
      </p:sp>
      <p:pic>
        <p:nvPicPr>
          <p:cNvPr id="84" name="Google Shape;84;p7"/>
          <p:cNvPicPr preferRelativeResize="0"/>
          <p:nvPr/>
        </p:nvPicPr>
        <p:blipFill rotWithShape="1">
          <a:blip r:embed="rId3">
            <a:alphaModFix/>
          </a:blip>
          <a:srcRect b="0" l="0" r="0" t="0"/>
          <a:stretch/>
        </p:blipFill>
        <p:spPr>
          <a:xfrm>
            <a:off x="1463040" y="4027932"/>
            <a:ext cx="2656332" cy="1714500"/>
          </a:xfrm>
          <a:prstGeom prst="rect">
            <a:avLst/>
          </a:prstGeom>
          <a:noFill/>
          <a:ln>
            <a:noFill/>
          </a:ln>
        </p:spPr>
      </p:pic>
      <p:pic>
        <p:nvPicPr>
          <p:cNvPr id="85" name="Google Shape;85;p7"/>
          <p:cNvPicPr preferRelativeResize="0"/>
          <p:nvPr/>
        </p:nvPicPr>
        <p:blipFill rotWithShape="1">
          <a:blip r:embed="rId4">
            <a:alphaModFix/>
          </a:blip>
          <a:srcRect b="0" l="0" r="0" t="0"/>
          <a:stretch/>
        </p:blipFill>
        <p:spPr>
          <a:xfrm>
            <a:off x="5303520" y="4254703"/>
            <a:ext cx="2039112" cy="1390886"/>
          </a:xfrm>
          <a:prstGeom prst="rect">
            <a:avLst/>
          </a:prstGeom>
          <a:noFill/>
          <a:ln>
            <a:noFill/>
          </a:ln>
        </p:spPr>
      </p:pic>
      <p:pic>
        <p:nvPicPr>
          <p:cNvPr id="86" name="Google Shape;86;p7"/>
          <p:cNvPicPr preferRelativeResize="0"/>
          <p:nvPr/>
        </p:nvPicPr>
        <p:blipFill rotWithShape="1">
          <a:blip r:embed="rId5">
            <a:alphaModFix/>
          </a:blip>
          <a:srcRect b="0" l="0" r="0" t="0"/>
          <a:stretch/>
        </p:blipFill>
        <p:spPr>
          <a:xfrm>
            <a:off x="8382000" y="0"/>
            <a:ext cx="2286000" cy="11430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90" name="Shape 90"/>
        <p:cNvGrpSpPr/>
        <p:nvPr/>
      </p:nvGrpSpPr>
      <p:grpSpPr>
        <a:xfrm>
          <a:off x="0" y="0"/>
          <a:ext cx="0" cy="0"/>
          <a:chOff x="0" y="0"/>
          <a:chExt cx="0" cy="0"/>
        </a:xfrm>
      </p:grpSpPr>
      <p:sp>
        <p:nvSpPr>
          <p:cNvPr id="91" name="Google Shape;91;p8"/>
          <p:cNvSpPr txBox="1"/>
          <p:nvPr>
            <p:ph type="title"/>
          </p:nvPr>
        </p:nvSpPr>
        <p:spPr>
          <a:xfrm>
            <a:off x="1163783" y="1713999"/>
            <a:ext cx="1772285" cy="3911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2400"/>
              <a:t>VOCABULARY</a:t>
            </a:r>
            <a:endParaRPr sz="2400"/>
          </a:p>
        </p:txBody>
      </p:sp>
      <p:sp>
        <p:nvSpPr>
          <p:cNvPr id="92" name="Google Shape;92;p8"/>
          <p:cNvSpPr txBox="1"/>
          <p:nvPr>
            <p:ph idx="1" type="body"/>
          </p:nvPr>
        </p:nvSpPr>
        <p:spPr>
          <a:xfrm>
            <a:off x="1204131" y="2396746"/>
            <a:ext cx="8285136" cy="2263140"/>
          </a:xfrm>
          <a:prstGeom prst="rect">
            <a:avLst/>
          </a:prstGeom>
          <a:noFill/>
          <a:ln>
            <a:noFill/>
          </a:ln>
        </p:spPr>
        <p:txBody>
          <a:bodyPr anchorCtr="0" anchor="t" bIns="0" lIns="0" spcFirstLastPara="1" rIns="0" wrap="square" tIns="12700">
            <a:spAutoFit/>
          </a:bodyPr>
          <a:lstStyle/>
          <a:p>
            <a:pPr indent="-343535" lvl="0" marL="429259" rtl="0" algn="l">
              <a:lnSpc>
                <a:spcPct val="146071"/>
              </a:lnSpc>
              <a:spcBef>
                <a:spcPts val="0"/>
              </a:spcBef>
              <a:spcAft>
                <a:spcPts val="0"/>
              </a:spcAft>
              <a:buClr>
                <a:srgbClr val="595959"/>
              </a:buClr>
              <a:buSzPts val="1800"/>
              <a:buFont typeface="Calibri"/>
              <a:buAutoNum type="arabicPeriod"/>
            </a:pPr>
            <a:r>
              <a:rPr lang="en-US"/>
              <a:t>Legend- old traditional story</a:t>
            </a:r>
            <a:endParaRPr/>
          </a:p>
          <a:p>
            <a:pPr indent="-343535" lvl="0" marL="429259" rtl="0" algn="l">
              <a:lnSpc>
                <a:spcPct val="137857"/>
              </a:lnSpc>
              <a:spcBef>
                <a:spcPts val="0"/>
              </a:spcBef>
              <a:spcAft>
                <a:spcPts val="0"/>
              </a:spcAft>
              <a:buClr>
                <a:srgbClr val="595959"/>
              </a:buClr>
              <a:buSzPts val="1800"/>
              <a:buFont typeface="Calibri"/>
              <a:buAutoNum type="arabicPeriod"/>
            </a:pPr>
            <a:r>
              <a:rPr lang="en-US"/>
              <a:t>St. Peter- an apostle of Christ</a:t>
            </a:r>
            <a:endParaRPr/>
          </a:p>
          <a:p>
            <a:pPr indent="-343535" lvl="0" marL="429259" rtl="0" algn="l">
              <a:lnSpc>
                <a:spcPct val="137857"/>
              </a:lnSpc>
              <a:spcBef>
                <a:spcPts val="0"/>
              </a:spcBef>
              <a:spcAft>
                <a:spcPts val="0"/>
              </a:spcAft>
              <a:buClr>
                <a:srgbClr val="595959"/>
              </a:buClr>
              <a:buSzPts val="1800"/>
              <a:buFont typeface="Calibri"/>
              <a:buAutoNum type="arabicPeriod"/>
            </a:pPr>
            <a:r>
              <a:rPr lang="en-US"/>
              <a:t>Apostle- </a:t>
            </a:r>
            <a:r>
              <a:rPr lang="en-US">
                <a:latin typeface="Helvetica Neue"/>
                <a:ea typeface="Helvetica Neue"/>
                <a:cs typeface="Helvetica Neue"/>
                <a:sym typeface="Helvetica Neue"/>
              </a:rPr>
              <a:t>an important early Christian teacher or pioneering missionary. (One who advocates)</a:t>
            </a:r>
            <a:endParaRPr/>
          </a:p>
          <a:p>
            <a:pPr indent="-343535" lvl="0" marL="429259" rtl="0" algn="l">
              <a:lnSpc>
                <a:spcPct val="137857"/>
              </a:lnSpc>
              <a:spcBef>
                <a:spcPts val="0"/>
              </a:spcBef>
              <a:spcAft>
                <a:spcPts val="0"/>
              </a:spcAft>
              <a:buClr>
                <a:srgbClr val="595959"/>
              </a:buClr>
              <a:buSzPts val="1800"/>
              <a:buFont typeface="Calibri"/>
              <a:buAutoNum type="arabicPeriod"/>
            </a:pPr>
            <a:r>
              <a:rPr lang="en-US"/>
              <a:t>Provoke- make angry</a:t>
            </a:r>
            <a:endParaRPr/>
          </a:p>
          <a:p>
            <a:pPr indent="-343535" lvl="0" marL="429259" marR="247015" rtl="0" algn="l">
              <a:lnSpc>
                <a:spcPct val="137857"/>
              </a:lnSpc>
              <a:spcBef>
                <a:spcPts val="140"/>
              </a:spcBef>
              <a:spcAft>
                <a:spcPts val="0"/>
              </a:spcAft>
              <a:buClr>
                <a:srgbClr val="595959"/>
              </a:buClr>
              <a:buSzPts val="1800"/>
              <a:buFont typeface="Calibri"/>
              <a:buAutoNum type="arabicPeriod"/>
            </a:pPr>
            <a:r>
              <a:rPr lang="en-US"/>
              <a:t>Harness- </a:t>
            </a:r>
            <a:r>
              <a:rPr lang="en-US">
                <a:latin typeface="Helvetica Neue"/>
                <a:ea typeface="Helvetica Neue"/>
                <a:cs typeface="Helvetica Neue"/>
                <a:sym typeface="Helvetica Neue"/>
              </a:rPr>
              <a:t>a set of straps and fittings by which a horse or other draught animal is fastened to a cart,  plough, etc. and is controlled by its driver.</a:t>
            </a:r>
            <a:endParaRPr/>
          </a:p>
          <a:p>
            <a:pPr indent="-343535" lvl="0" marL="429259" marR="5080" rtl="0" algn="l">
              <a:lnSpc>
                <a:spcPct val="137857"/>
              </a:lnSpc>
              <a:spcBef>
                <a:spcPts val="5"/>
              </a:spcBef>
              <a:spcAft>
                <a:spcPts val="0"/>
              </a:spcAft>
              <a:buClr>
                <a:srgbClr val="595959"/>
              </a:buClr>
              <a:buSzPts val="1800"/>
              <a:buFont typeface="Calibri"/>
              <a:buAutoNum type="arabicPeriod"/>
            </a:pPr>
            <a:r>
              <a:rPr lang="en-US"/>
              <a:t>Preaching- </a:t>
            </a:r>
            <a:r>
              <a:rPr lang="en-US">
                <a:latin typeface="Helvetica Neue"/>
                <a:ea typeface="Helvetica Neue"/>
                <a:cs typeface="Helvetica Neue"/>
                <a:sym typeface="Helvetica Neue"/>
              </a:rPr>
              <a:t>the delivery of a sermon or religious address to an assembled group of people, typically in  church.</a:t>
            </a:r>
            <a:endParaRPr/>
          </a:p>
          <a:p>
            <a:pPr indent="-343535" lvl="0" marL="429259" rtl="0" algn="l">
              <a:lnSpc>
                <a:spcPct val="136428"/>
              </a:lnSpc>
              <a:spcBef>
                <a:spcPts val="0"/>
              </a:spcBef>
              <a:spcAft>
                <a:spcPts val="0"/>
              </a:spcAft>
              <a:buClr>
                <a:srgbClr val="595959"/>
              </a:buClr>
              <a:buSzPts val="1800"/>
              <a:buFont typeface="Calibri"/>
              <a:buAutoNum type="arabicPeriod"/>
            </a:pPr>
            <a:r>
              <a:rPr lang="en-US"/>
              <a:t>Hearth- </a:t>
            </a:r>
            <a:r>
              <a:rPr lang="en-US">
                <a:latin typeface="Helvetica Neue"/>
                <a:ea typeface="Helvetica Neue"/>
                <a:cs typeface="Helvetica Neue"/>
                <a:sym typeface="Helvetica Neue"/>
              </a:rPr>
              <a:t>the floor of a fireplace.</a:t>
            </a:r>
            <a:endParaRPr/>
          </a:p>
        </p:txBody>
      </p:sp>
      <p:pic>
        <p:nvPicPr>
          <p:cNvPr id="93" name="Google Shape;93;p8"/>
          <p:cNvPicPr preferRelativeResize="0"/>
          <p:nvPr/>
        </p:nvPicPr>
        <p:blipFill rotWithShape="1">
          <a:blip r:embed="rId3">
            <a:alphaModFix/>
          </a:blip>
          <a:srcRect b="0" l="0" r="0" t="0"/>
          <a:stretch/>
        </p:blipFill>
        <p:spPr>
          <a:xfrm>
            <a:off x="8382000" y="0"/>
            <a:ext cx="2286000" cy="11430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97" name="Shape 97"/>
        <p:cNvGrpSpPr/>
        <p:nvPr/>
      </p:nvGrpSpPr>
      <p:grpSpPr>
        <a:xfrm>
          <a:off x="0" y="0"/>
          <a:ext cx="0" cy="0"/>
          <a:chOff x="0" y="0"/>
          <a:chExt cx="0" cy="0"/>
        </a:xfrm>
      </p:grpSpPr>
      <p:sp>
        <p:nvSpPr>
          <p:cNvPr id="98" name="Google Shape;98;p9"/>
          <p:cNvSpPr txBox="1"/>
          <p:nvPr>
            <p:ph type="title"/>
          </p:nvPr>
        </p:nvSpPr>
        <p:spPr>
          <a:xfrm>
            <a:off x="1163783" y="1713999"/>
            <a:ext cx="4577715" cy="39116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2400"/>
              <a:t>POETIC DEVICES USED IN THE POEM</a:t>
            </a:r>
            <a:endParaRPr sz="2400"/>
          </a:p>
        </p:txBody>
      </p:sp>
      <p:sp>
        <p:nvSpPr>
          <p:cNvPr id="99" name="Google Shape;99;p9"/>
          <p:cNvSpPr txBox="1"/>
          <p:nvPr/>
        </p:nvSpPr>
        <p:spPr>
          <a:xfrm>
            <a:off x="1278083" y="2415648"/>
            <a:ext cx="6119495" cy="2969895"/>
          </a:xfrm>
          <a:prstGeom prst="rect">
            <a:avLst/>
          </a:prstGeom>
          <a:noFill/>
          <a:ln>
            <a:noFill/>
          </a:ln>
        </p:spPr>
        <p:txBody>
          <a:bodyPr anchorCtr="0" anchor="t" bIns="0" lIns="0" spcFirstLastPara="1" rIns="0" wrap="square" tIns="44450">
            <a:spAutoFit/>
          </a:bodyPr>
          <a:lstStyle/>
          <a:p>
            <a:pPr indent="-343535" lvl="0" marL="355600" marR="0" rtl="0" algn="l">
              <a:lnSpc>
                <a:spcPct val="100000"/>
              </a:lnSpc>
              <a:spcBef>
                <a:spcPts val="0"/>
              </a:spcBef>
              <a:spcAft>
                <a:spcPts val="0"/>
              </a:spcAft>
              <a:buClr>
                <a:srgbClr val="595959"/>
              </a:buClr>
              <a:buSzPts val="1800"/>
              <a:buFont typeface="Helvetica Neue"/>
              <a:buChar char="●"/>
            </a:pPr>
            <a:r>
              <a:rPr b="1" lang="en-US" sz="1400">
                <a:latin typeface="Arial"/>
                <a:ea typeface="Arial"/>
                <a:cs typeface="Arial"/>
                <a:sym typeface="Arial"/>
              </a:rPr>
              <a:t>Repetition-</a:t>
            </a:r>
            <a:endParaRPr sz="1400">
              <a:latin typeface="Arial"/>
              <a:ea typeface="Arial"/>
              <a:cs typeface="Arial"/>
              <a:sym typeface="Arial"/>
            </a:endParaRPr>
          </a:p>
          <a:p>
            <a:pPr indent="-205104" lvl="0" marL="217170" marR="0" rtl="0" algn="l">
              <a:lnSpc>
                <a:spcPct val="100000"/>
              </a:lnSpc>
              <a:spcBef>
                <a:spcPts val="250"/>
              </a:spcBef>
              <a:spcAft>
                <a:spcPts val="0"/>
              </a:spcAft>
              <a:buSzPts val="1400"/>
              <a:buFont typeface="Helvetica Neue"/>
              <a:buAutoNum type="alphaLcParenR"/>
            </a:pPr>
            <a:r>
              <a:rPr lang="en-US" sz="1400">
                <a:latin typeface="Helvetica Neue"/>
                <a:ea typeface="Helvetica Neue"/>
                <a:cs typeface="Helvetica Neue"/>
                <a:sym typeface="Helvetica Neue"/>
              </a:rPr>
              <a:t>“Away, away in the Northland,"</a:t>
            </a:r>
            <a:endParaRPr sz="1400">
              <a:latin typeface="Helvetica Neue"/>
              <a:ea typeface="Helvetica Neue"/>
              <a:cs typeface="Helvetica Neue"/>
              <a:sym typeface="Helvetica Neue"/>
            </a:endParaRPr>
          </a:p>
          <a:p>
            <a:pPr indent="-205104" lvl="0" marL="217170" marR="0" rtl="0" algn="l">
              <a:lnSpc>
                <a:spcPct val="100000"/>
              </a:lnSpc>
              <a:spcBef>
                <a:spcPts val="254"/>
              </a:spcBef>
              <a:spcAft>
                <a:spcPts val="0"/>
              </a:spcAft>
              <a:buSzPts val="1400"/>
              <a:buFont typeface="Helvetica Neue"/>
              <a:buAutoNum type="alphaLcParenR"/>
            </a:pPr>
            <a:r>
              <a:rPr lang="en-US" sz="1400">
                <a:latin typeface="Helvetica Neue"/>
                <a:ea typeface="Helvetica Neue"/>
                <a:cs typeface="Helvetica Neue"/>
                <a:sym typeface="Helvetica Neue"/>
              </a:rPr>
              <a:t>"And rolled and rolled it flat;"</a:t>
            </a:r>
            <a:endParaRPr sz="1400">
              <a:latin typeface="Helvetica Neue"/>
              <a:ea typeface="Helvetica Neue"/>
              <a:cs typeface="Helvetica Neue"/>
              <a:sym typeface="Helvetica Neue"/>
            </a:endParaRPr>
          </a:p>
          <a:p>
            <a:pPr indent="-196215" lvl="0" marL="208279" marR="0" rtl="0" algn="l">
              <a:lnSpc>
                <a:spcPct val="100000"/>
              </a:lnSpc>
              <a:spcBef>
                <a:spcPts val="250"/>
              </a:spcBef>
              <a:spcAft>
                <a:spcPts val="0"/>
              </a:spcAft>
              <a:buSzPts val="1400"/>
              <a:buFont typeface="Helvetica Neue"/>
              <a:buAutoNum type="alphaLcParenR"/>
            </a:pPr>
            <a:r>
              <a:rPr lang="en-US" sz="1400">
                <a:latin typeface="Helvetica Neue"/>
                <a:ea typeface="Helvetica Neue"/>
                <a:cs typeface="Helvetica Neue"/>
                <a:sym typeface="Helvetica Neue"/>
              </a:rPr>
              <a:t>"By boring, and boring, and boring,"</a:t>
            </a:r>
            <a:endParaRPr sz="1400">
              <a:latin typeface="Helvetica Neue"/>
              <a:ea typeface="Helvetica Neue"/>
              <a:cs typeface="Helvetica Neue"/>
              <a:sym typeface="Helvetica Neue"/>
            </a:endParaRPr>
          </a:p>
          <a:p>
            <a:pPr indent="-205104" lvl="0" marL="217170" marR="0" rtl="0" algn="l">
              <a:lnSpc>
                <a:spcPct val="100000"/>
              </a:lnSpc>
              <a:spcBef>
                <a:spcPts val="254"/>
              </a:spcBef>
              <a:spcAft>
                <a:spcPts val="0"/>
              </a:spcAft>
              <a:buSzPts val="1400"/>
              <a:buFont typeface="Helvetica Neue"/>
              <a:buAutoNum type="alphaLcParenR"/>
            </a:pPr>
            <a:r>
              <a:rPr lang="en-US" sz="1400">
                <a:latin typeface="Helvetica Neue"/>
                <a:ea typeface="Helvetica Neue"/>
                <a:cs typeface="Helvetica Neue"/>
                <a:sym typeface="Helvetica Neue"/>
              </a:rPr>
              <a:t>"Boring and boring for food."</a:t>
            </a:r>
            <a:endParaRPr sz="1400">
              <a:latin typeface="Helvetica Neue"/>
              <a:ea typeface="Helvetica Neue"/>
              <a:cs typeface="Helvetica Neue"/>
              <a:sym typeface="Helvetica Neue"/>
            </a:endParaRPr>
          </a:p>
          <a:p>
            <a:pPr indent="-343535" lvl="0" marL="355600" marR="0" rtl="0" algn="l">
              <a:lnSpc>
                <a:spcPct val="100000"/>
              </a:lnSpc>
              <a:spcBef>
                <a:spcPts val="250"/>
              </a:spcBef>
              <a:spcAft>
                <a:spcPts val="0"/>
              </a:spcAft>
              <a:buClr>
                <a:srgbClr val="595959"/>
              </a:buClr>
              <a:buSzPts val="1800"/>
              <a:buFont typeface="Helvetica Neue"/>
              <a:buChar char="●"/>
            </a:pPr>
            <a:r>
              <a:rPr b="1" lang="en-US" sz="1400">
                <a:latin typeface="Arial"/>
                <a:ea typeface="Arial"/>
                <a:cs typeface="Arial"/>
                <a:sym typeface="Arial"/>
              </a:rPr>
              <a:t>Alliteration</a:t>
            </a:r>
            <a:endParaRPr sz="1400">
              <a:latin typeface="Arial"/>
              <a:ea typeface="Arial"/>
              <a:cs typeface="Arial"/>
              <a:sym typeface="Arial"/>
            </a:endParaRPr>
          </a:p>
          <a:p>
            <a:pPr indent="-205104" lvl="0" marL="217170" marR="0" rtl="0" algn="l">
              <a:lnSpc>
                <a:spcPct val="100000"/>
              </a:lnSpc>
              <a:spcBef>
                <a:spcPts val="250"/>
              </a:spcBef>
              <a:spcAft>
                <a:spcPts val="0"/>
              </a:spcAft>
              <a:buSzPts val="1400"/>
              <a:buFont typeface="Helvetica Neue"/>
              <a:buAutoNum type="alphaLcParenR"/>
            </a:pPr>
            <a:r>
              <a:rPr lang="en-US" sz="1400">
                <a:latin typeface="Helvetica Neue"/>
                <a:ea typeface="Helvetica Neue"/>
                <a:cs typeface="Helvetica Neue"/>
                <a:sym typeface="Helvetica Neue"/>
              </a:rPr>
              <a:t>funny, furry - ‘f’ sound is repeating  in the line "In their funny, furry clothes: "</a:t>
            </a:r>
            <a:endParaRPr sz="1400">
              <a:latin typeface="Helvetica Neue"/>
              <a:ea typeface="Helvetica Neue"/>
              <a:cs typeface="Helvetica Neue"/>
              <a:sym typeface="Helvetica Neue"/>
            </a:endParaRPr>
          </a:p>
          <a:p>
            <a:pPr indent="-205104" lvl="0" marL="217170" marR="0" rtl="0" algn="l">
              <a:lnSpc>
                <a:spcPct val="100000"/>
              </a:lnSpc>
              <a:spcBef>
                <a:spcPts val="254"/>
              </a:spcBef>
              <a:spcAft>
                <a:spcPts val="0"/>
              </a:spcAft>
              <a:buSzPts val="1400"/>
              <a:buFont typeface="Helvetica Neue"/>
              <a:buAutoNum type="alphaLcParenR"/>
            </a:pPr>
            <a:r>
              <a:rPr lang="en-US" sz="1400">
                <a:latin typeface="Helvetica Neue"/>
                <a:ea typeface="Helvetica Neue"/>
                <a:cs typeface="Helvetica Neue"/>
                <a:sym typeface="Helvetica Neue"/>
              </a:rPr>
              <a:t>still, smaller - ‘s’ sound is repeating in the line "And still a smaller one;“</a:t>
            </a:r>
            <a:endParaRPr sz="1400">
              <a:latin typeface="Helvetica Neue"/>
              <a:ea typeface="Helvetica Neue"/>
              <a:cs typeface="Helvetica Neue"/>
              <a:sym typeface="Helvetica Neue"/>
            </a:endParaRPr>
          </a:p>
          <a:p>
            <a:pPr indent="-391794" lvl="0" marL="403860" marR="0" rtl="0" algn="l">
              <a:lnSpc>
                <a:spcPct val="100000"/>
              </a:lnSpc>
              <a:spcBef>
                <a:spcPts val="250"/>
              </a:spcBef>
              <a:spcAft>
                <a:spcPts val="0"/>
              </a:spcAft>
              <a:buClr>
                <a:srgbClr val="595959"/>
              </a:buClr>
              <a:buSzPts val="1800"/>
              <a:buFont typeface="Helvetica Neue"/>
              <a:buChar char="●"/>
            </a:pPr>
            <a:r>
              <a:rPr b="1" lang="en-US" sz="1400">
                <a:latin typeface="Arial"/>
                <a:ea typeface="Arial"/>
                <a:cs typeface="Arial"/>
                <a:sym typeface="Arial"/>
              </a:rPr>
              <a:t>Simile</a:t>
            </a:r>
            <a:endParaRPr sz="1400">
              <a:latin typeface="Arial"/>
              <a:ea typeface="Arial"/>
              <a:cs typeface="Arial"/>
              <a:sym typeface="Arial"/>
            </a:endParaRPr>
          </a:p>
          <a:p>
            <a:pPr indent="-205104" lvl="0" marL="217170" marR="0" rtl="0" algn="l">
              <a:lnSpc>
                <a:spcPct val="100000"/>
              </a:lnSpc>
              <a:spcBef>
                <a:spcPts val="254"/>
              </a:spcBef>
              <a:spcAft>
                <a:spcPts val="0"/>
              </a:spcAft>
              <a:buSzPts val="1400"/>
              <a:buFont typeface="Helvetica Neue"/>
              <a:buAutoNum type="alphaLcParenR"/>
            </a:pPr>
            <a:r>
              <a:rPr lang="en-US" sz="1400">
                <a:latin typeface="Helvetica Neue"/>
                <a:ea typeface="Helvetica Neue"/>
                <a:cs typeface="Helvetica Neue"/>
                <a:sym typeface="Helvetica Neue"/>
              </a:rPr>
              <a:t>"And the children look like bear’s cubs "</a:t>
            </a:r>
            <a:endParaRPr sz="1400">
              <a:latin typeface="Helvetica Neue"/>
              <a:ea typeface="Helvetica Neue"/>
              <a:cs typeface="Helvetica Neue"/>
              <a:sym typeface="Helvetica Neue"/>
            </a:endParaRPr>
          </a:p>
          <a:p>
            <a:pPr indent="-88900" lvl="0" marL="12700" marR="2543810" rtl="0" algn="l">
              <a:lnSpc>
                <a:spcPct val="114999"/>
              </a:lnSpc>
              <a:spcBef>
                <a:spcPts val="0"/>
              </a:spcBef>
              <a:spcAft>
                <a:spcPts val="0"/>
              </a:spcAft>
              <a:buSzPts val="1400"/>
              <a:buFont typeface="Helvetica Neue"/>
              <a:buAutoNum type="alphaLcParenR"/>
            </a:pPr>
            <a:r>
              <a:rPr lang="en-US" sz="1400">
                <a:latin typeface="Helvetica Neue"/>
                <a:ea typeface="Helvetica Neue"/>
                <a:cs typeface="Helvetica Neue"/>
                <a:sym typeface="Helvetica Neue"/>
              </a:rPr>
              <a:t>"But all the rest of her clothes were burned  Black as a coal in the flame."</a:t>
            </a:r>
            <a:endParaRPr sz="1400">
              <a:latin typeface="Helvetica Neue"/>
              <a:ea typeface="Helvetica Neue"/>
              <a:cs typeface="Helvetica Neue"/>
              <a:sym typeface="Helvetica Neue"/>
            </a:endParaRPr>
          </a:p>
        </p:txBody>
      </p:sp>
      <p:pic>
        <p:nvPicPr>
          <p:cNvPr id="100" name="Google Shape;100;p9"/>
          <p:cNvPicPr preferRelativeResize="0"/>
          <p:nvPr/>
        </p:nvPicPr>
        <p:blipFill rotWithShape="1">
          <a:blip r:embed="rId3">
            <a:alphaModFix/>
          </a:blip>
          <a:srcRect b="0" l="0" r="0" t="0"/>
          <a:stretch/>
        </p:blipFill>
        <p:spPr>
          <a:xfrm>
            <a:off x="8382000" y="0"/>
            <a:ext cx="2286000" cy="11430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g1487a6571ca_0_13"/>
          <p:cNvSpPr txBox="1"/>
          <p:nvPr>
            <p:ph type="title"/>
          </p:nvPr>
        </p:nvSpPr>
        <p:spPr>
          <a:xfrm>
            <a:off x="-3300" y="3544950"/>
            <a:ext cx="10693500" cy="1847100"/>
          </a:xfrm>
          <a:prstGeom prst="rect">
            <a:avLst/>
          </a:prstGeom>
        </p:spPr>
        <p:txBody>
          <a:bodyPr anchorCtr="0" anchor="t" bIns="0" lIns="0" spcFirstLastPara="1" rIns="0" wrap="square" tIns="0">
            <a:spAutoFit/>
          </a:bodyPr>
          <a:lstStyle/>
          <a:p>
            <a:pPr indent="0" lvl="0" marL="0" rtl="0" algn="ctr">
              <a:spcBef>
                <a:spcPts val="0"/>
              </a:spcBef>
              <a:spcAft>
                <a:spcPts val="0"/>
              </a:spcAft>
              <a:buNone/>
            </a:pPr>
            <a:r>
              <a:rPr lang="en-US" sz="6000"/>
              <a:t>THANKING YOU</a:t>
            </a:r>
            <a:endParaRPr sz="6000"/>
          </a:p>
          <a:p>
            <a:pPr indent="0" lvl="0" marL="0" rtl="0" algn="ctr">
              <a:spcBef>
                <a:spcPts val="0"/>
              </a:spcBef>
              <a:spcAft>
                <a:spcPts val="0"/>
              </a:spcAft>
              <a:buNone/>
            </a:pPr>
            <a:r>
              <a:rPr lang="en-US" sz="6000"/>
              <a:t>ODM EDUCATIONAL GROUP</a:t>
            </a:r>
            <a:endParaRPr sz="6000"/>
          </a:p>
        </p:txBody>
      </p:sp>
      <p:pic>
        <p:nvPicPr>
          <p:cNvPr id="106" name="Google Shape;106;g1487a6571ca_0_13"/>
          <p:cNvPicPr preferRelativeResize="0"/>
          <p:nvPr/>
        </p:nvPicPr>
        <p:blipFill rotWithShape="1">
          <a:blip r:embed="rId3">
            <a:alphaModFix/>
          </a:blip>
          <a:srcRect b="0" l="0" r="0" t="0"/>
          <a:stretch/>
        </p:blipFill>
        <p:spPr>
          <a:xfrm>
            <a:off x="8382000" y="0"/>
            <a:ext cx="2286000" cy="11430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2022-04-01T17:37:00Z</dcterms:created>
  <dc:creator>hp</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2020-07-26T00:00:00Z</vt:filetime>
  </property>
  <property fmtid="{D5CDD505-2E9C-101B-9397-08002B2CF9AE}" pid="3" name="LastSaved">
    <vt:filetime>2022-04-01T00:00:00Z</vt:filetime>
  </property>
</Properties>
</file>