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57" r:id="rId5"/>
    <p:sldId id="271" r:id="rId6"/>
    <p:sldId id="258" r:id="rId7"/>
    <p:sldId id="265" r:id="rId8"/>
    <p:sldId id="259" r:id="rId9"/>
    <p:sldId id="260" r:id="rId10"/>
    <p:sldId id="261" r:id="rId11"/>
    <p:sldId id="262" r:id="rId12"/>
    <p:sldId id="264"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CA442-6404-4B15-A956-4D6FB89DB8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83E726D-6AA0-4A45-8A1F-4AC9A516A3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74BC396-236A-44DF-A958-3093019E8913}"/>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5" name="Footer Placeholder 4">
            <a:extLst>
              <a:ext uri="{FF2B5EF4-FFF2-40B4-BE49-F238E27FC236}">
                <a16:creationId xmlns:a16="http://schemas.microsoft.com/office/drawing/2014/main" id="{29C938B7-65A9-4776-A733-FB93E18340C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FB51586-14F1-486E-85E1-432DC62679D1}"/>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2399210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ECF8F-E9D2-462E-A9EC-CA1D3BBD069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61989C0-235B-4349-B081-FD2627F3B5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7C32D89-6BDE-403D-AB7D-02AA72610F8C}"/>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5" name="Footer Placeholder 4">
            <a:extLst>
              <a:ext uri="{FF2B5EF4-FFF2-40B4-BE49-F238E27FC236}">
                <a16:creationId xmlns:a16="http://schemas.microsoft.com/office/drawing/2014/main" id="{442D8F04-D818-49F4-ABBF-819EF98EC1D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BCB0A5D-DE07-4847-BBD1-42ED4D376E5F}"/>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3805160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CDDE7C-924B-4BA5-B95F-2B40A15124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9702439-09DA-4769-A707-669B54D63D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B5FBF60-8D49-4BF6-BA95-7372F121E126}"/>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5" name="Footer Placeholder 4">
            <a:extLst>
              <a:ext uri="{FF2B5EF4-FFF2-40B4-BE49-F238E27FC236}">
                <a16:creationId xmlns:a16="http://schemas.microsoft.com/office/drawing/2014/main" id="{F643770A-0B3D-407D-A81B-9F8343F519F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038F4AA-A632-4B3D-89DA-235690BF26C2}"/>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1755468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7477A-6BB6-4F88-8174-D6C3E2369CA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393975E-6545-461A-9A28-28C44B131D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B34D044-0868-4ACF-8E3A-BA5505150F8D}"/>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5" name="Footer Placeholder 4">
            <a:extLst>
              <a:ext uri="{FF2B5EF4-FFF2-40B4-BE49-F238E27FC236}">
                <a16:creationId xmlns:a16="http://schemas.microsoft.com/office/drawing/2014/main" id="{B1DE617A-EC82-4CA8-BBFA-25704FB8A3F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140B3FA-F604-4B81-B749-8D12F616B83F}"/>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3791441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01A4B-C426-4273-BF1D-3414C92624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916903E-7808-4585-B918-5FF0378A81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13E615-D6A8-4341-824F-0E38E075B44B}"/>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5" name="Footer Placeholder 4">
            <a:extLst>
              <a:ext uri="{FF2B5EF4-FFF2-40B4-BE49-F238E27FC236}">
                <a16:creationId xmlns:a16="http://schemas.microsoft.com/office/drawing/2014/main" id="{BA2A2FDE-1E93-4909-9CD4-8B36B985B36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4DDA45D-6F3E-410F-9463-D2E56F8B16B9}"/>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3672587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A3E5C-A895-4DAB-B86B-3D2340BD298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AC6DDC0-3D2F-42BD-A2DD-5F4E5044C1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AB4D446B-9C35-4425-9FED-441C9765F7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DA407F1-A80A-4F0F-A095-FE40B10AC50A}"/>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6" name="Footer Placeholder 5">
            <a:extLst>
              <a:ext uri="{FF2B5EF4-FFF2-40B4-BE49-F238E27FC236}">
                <a16:creationId xmlns:a16="http://schemas.microsoft.com/office/drawing/2014/main" id="{5BC2953C-6CC2-4A9D-BD26-7CCF0DB47B4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B19E225-B5D5-4D69-A6FD-9792FADC8E56}"/>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3219694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EE00C-0C99-4C4A-9486-1DB6E1B1748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9549B5A-BC40-485F-B288-804EDC66A6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4A9BE7-98AB-465A-A3E7-ECCDFC3C70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5D3CA6B-E5AF-415D-BEBB-EB433F8E8A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0BDB41-0029-4025-BE6B-46FAE2480F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54110FF-4F43-441E-8EA1-C113D4F56475}"/>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8" name="Footer Placeholder 7">
            <a:extLst>
              <a:ext uri="{FF2B5EF4-FFF2-40B4-BE49-F238E27FC236}">
                <a16:creationId xmlns:a16="http://schemas.microsoft.com/office/drawing/2014/main" id="{A44C450B-8901-4D2A-A23C-398111D7AE1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ED64EBB-1DD0-44AD-A4C2-0909A1A8BAAA}"/>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337074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D55A2-33F4-4AA0-84DE-090C0A3E6B9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441BE77-F827-45D3-B510-F47DD4918CCC}"/>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4" name="Footer Placeholder 3">
            <a:extLst>
              <a:ext uri="{FF2B5EF4-FFF2-40B4-BE49-F238E27FC236}">
                <a16:creationId xmlns:a16="http://schemas.microsoft.com/office/drawing/2014/main" id="{D3A493B2-60C9-4C14-8C22-CB6A54E92DA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27496ED-0AB0-4183-93F8-A0CFEF6AC76A}"/>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4148721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4D9C42-988D-408F-8019-28523A6119AF}"/>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3" name="Footer Placeholder 2">
            <a:extLst>
              <a:ext uri="{FF2B5EF4-FFF2-40B4-BE49-F238E27FC236}">
                <a16:creationId xmlns:a16="http://schemas.microsoft.com/office/drawing/2014/main" id="{AA02DD5B-5E37-448F-9CC6-6C6B7E520B5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E91747E0-556A-472E-BFAF-55D131289714}"/>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3295687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58FB8-442D-43A4-91EB-9294A1FC39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6B3779A-EDD9-4853-B3B5-22E466CE02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DFA2440-8D69-4355-940A-55FB3C1D05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DD91A0-0614-45D1-8195-6F42F2D80194}"/>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6" name="Footer Placeholder 5">
            <a:extLst>
              <a:ext uri="{FF2B5EF4-FFF2-40B4-BE49-F238E27FC236}">
                <a16:creationId xmlns:a16="http://schemas.microsoft.com/office/drawing/2014/main" id="{6AFFDF6C-75EE-42DE-AFCE-F056642E449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D7BC16B-65F9-44C7-B6CD-6571D394D1DF}"/>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573180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46FD2-0CD2-4743-8B38-9D7253CA42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C9A8C0B-528B-4CED-9425-5238792754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B6C065E-022A-407E-8537-DA3E913EB5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D2A0C6-FB79-48E9-872B-3A2F4CA96645}"/>
              </a:ext>
            </a:extLst>
          </p:cNvPr>
          <p:cNvSpPr>
            <a:spLocks noGrp="1"/>
          </p:cNvSpPr>
          <p:nvPr>
            <p:ph type="dt" sz="half" idx="10"/>
          </p:nvPr>
        </p:nvSpPr>
        <p:spPr/>
        <p:txBody>
          <a:bodyPr/>
          <a:lstStyle/>
          <a:p>
            <a:fld id="{BDDA6B67-F3C6-4569-B817-E620E3932A48}" type="datetimeFigureOut">
              <a:rPr lang="en-IN" smtClean="0"/>
              <a:t>18-12-2021</a:t>
            </a:fld>
            <a:endParaRPr lang="en-IN"/>
          </a:p>
        </p:txBody>
      </p:sp>
      <p:sp>
        <p:nvSpPr>
          <p:cNvPr id="6" name="Footer Placeholder 5">
            <a:extLst>
              <a:ext uri="{FF2B5EF4-FFF2-40B4-BE49-F238E27FC236}">
                <a16:creationId xmlns:a16="http://schemas.microsoft.com/office/drawing/2014/main" id="{9071B041-F4CF-4940-80F7-84AFEFC814F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D65EB7-C1E2-4B58-85C0-D09356ED01EA}"/>
              </a:ext>
            </a:extLst>
          </p:cNvPr>
          <p:cNvSpPr>
            <a:spLocks noGrp="1"/>
          </p:cNvSpPr>
          <p:nvPr>
            <p:ph type="sldNum" sz="quarter" idx="12"/>
          </p:nvPr>
        </p:nvSpPr>
        <p:spPr/>
        <p:txBody>
          <a:bodyPr/>
          <a:lstStyle/>
          <a:p>
            <a:fld id="{7848C678-75E4-4848-B2BB-016E594B10F4}" type="slidenum">
              <a:rPr lang="en-IN" smtClean="0"/>
              <a:t>‹#›</a:t>
            </a:fld>
            <a:endParaRPr lang="en-IN"/>
          </a:p>
        </p:txBody>
      </p:sp>
    </p:spTree>
    <p:extLst>
      <p:ext uri="{BB962C8B-B14F-4D97-AF65-F5344CB8AC3E}">
        <p14:creationId xmlns:p14="http://schemas.microsoft.com/office/powerpoint/2010/main" val="1226817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889CF-11A5-4F22-A4F2-9A7A751EF9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C537C1C-11B6-405A-A429-7066242D3A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A8222A0-C818-4B54-AA43-01A252EB44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A6B67-F3C6-4569-B817-E620E3932A48}" type="datetimeFigureOut">
              <a:rPr lang="en-IN" smtClean="0"/>
              <a:t>18-12-2021</a:t>
            </a:fld>
            <a:endParaRPr lang="en-IN"/>
          </a:p>
        </p:txBody>
      </p:sp>
      <p:sp>
        <p:nvSpPr>
          <p:cNvPr id="5" name="Footer Placeholder 4">
            <a:extLst>
              <a:ext uri="{FF2B5EF4-FFF2-40B4-BE49-F238E27FC236}">
                <a16:creationId xmlns:a16="http://schemas.microsoft.com/office/drawing/2014/main" id="{F816DBDC-13A5-4B22-8496-8A4EACF718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CFA57AC-DF4F-4A13-87D7-7FBB33687B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48C678-75E4-4848-B2BB-016E594B10F4}" type="slidenum">
              <a:rPr lang="en-IN" smtClean="0"/>
              <a:t>‹#›</a:t>
            </a:fld>
            <a:endParaRPr lang="en-IN"/>
          </a:p>
        </p:txBody>
      </p:sp>
    </p:spTree>
    <p:extLst>
      <p:ext uri="{BB962C8B-B14F-4D97-AF65-F5344CB8AC3E}">
        <p14:creationId xmlns:p14="http://schemas.microsoft.com/office/powerpoint/2010/main" val="2052891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TEGvWNFrvq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6AF6F-4DF2-424A-AD03-20B54B364B17}"/>
              </a:ext>
            </a:extLst>
          </p:cNvPr>
          <p:cNvSpPr>
            <a:spLocks noGrp="1"/>
          </p:cNvSpPr>
          <p:nvPr>
            <p:ph type="ctrTitle"/>
          </p:nvPr>
        </p:nvSpPr>
        <p:spPr>
          <a:xfrm>
            <a:off x="1524000" y="342901"/>
            <a:ext cx="9144000" cy="876299"/>
          </a:xfrm>
        </p:spPr>
        <p:txBody>
          <a:bodyPr>
            <a:normAutofit/>
          </a:bodyPr>
          <a:lstStyle/>
          <a:p>
            <a:r>
              <a:rPr lang="en-US" sz="2500" b="1" dirty="0">
                <a:solidFill>
                  <a:srgbClr val="FF0000"/>
                </a:solidFill>
                <a:latin typeface="+mn-lt"/>
              </a:rPr>
              <a:t>IS MATTER AROUND US PURE</a:t>
            </a:r>
            <a:endParaRPr lang="en-IN" sz="2500" dirty="0">
              <a:solidFill>
                <a:srgbClr val="FF0000"/>
              </a:solidFill>
            </a:endParaRPr>
          </a:p>
        </p:txBody>
      </p:sp>
      <p:sp>
        <p:nvSpPr>
          <p:cNvPr id="3" name="Subtitle 2">
            <a:extLst>
              <a:ext uri="{FF2B5EF4-FFF2-40B4-BE49-F238E27FC236}">
                <a16:creationId xmlns:a16="http://schemas.microsoft.com/office/drawing/2014/main" id="{7F716E89-1A17-40E4-9A36-EAC1AC85EE2F}"/>
              </a:ext>
            </a:extLst>
          </p:cNvPr>
          <p:cNvSpPr>
            <a:spLocks noGrp="1"/>
          </p:cNvSpPr>
          <p:nvPr>
            <p:ph type="subTitle" idx="1"/>
          </p:nvPr>
        </p:nvSpPr>
        <p:spPr>
          <a:xfrm>
            <a:off x="1524000" y="1413013"/>
            <a:ext cx="9144000" cy="3844787"/>
          </a:xfrm>
        </p:spPr>
        <p:txBody>
          <a:bodyPr>
            <a:normAutofit fontScale="85000" lnSpcReduction="20000"/>
          </a:bodyPr>
          <a:lstStyle/>
          <a:p>
            <a:r>
              <a:rPr lang="en-US" sz="2600" b="1" dirty="0"/>
              <a:t>CLASS-IX</a:t>
            </a:r>
          </a:p>
          <a:p>
            <a:endParaRPr lang="en-US" sz="2600" b="1" dirty="0"/>
          </a:p>
          <a:p>
            <a:endParaRPr lang="en-US" sz="2600" b="1" dirty="0"/>
          </a:p>
          <a:p>
            <a:r>
              <a:rPr lang="en-US" sz="2600" b="1" dirty="0"/>
              <a:t>SUBJECT-CHEMISTRY</a:t>
            </a:r>
          </a:p>
          <a:p>
            <a:r>
              <a:rPr lang="en-US" sz="2600" b="1" dirty="0"/>
              <a:t>CHAPTER-02</a:t>
            </a:r>
          </a:p>
          <a:p>
            <a:r>
              <a:rPr lang="en-US" sz="2600" b="1" dirty="0"/>
              <a:t>DISCUSSION OF THE PROCESS AND PRINCIPLE OF CENTRIFUGATION,CHROMATOGRAPHY AND WAY TO SEPARATE VARIOUS COMPONENTS OF AIR.</a:t>
            </a:r>
          </a:p>
          <a:p>
            <a:endParaRPr lang="en-US" sz="2600" b="1" dirty="0"/>
          </a:p>
          <a:p>
            <a:endParaRPr lang="en-US" sz="2600" b="1" dirty="0"/>
          </a:p>
          <a:p>
            <a:r>
              <a:rPr lang="en-US" sz="2600" b="1" dirty="0"/>
              <a:t>PERIOD-4</a:t>
            </a:r>
            <a:endParaRPr lang="en-IN" sz="2600" b="1" dirty="0"/>
          </a:p>
          <a:p>
            <a:endParaRPr lang="en-IN" dirty="0"/>
          </a:p>
        </p:txBody>
      </p:sp>
      <p:pic>
        <p:nvPicPr>
          <p:cNvPr id="4" name="Google Shape;54;p13">
            <a:extLst>
              <a:ext uri="{FF2B5EF4-FFF2-40B4-BE49-F238E27FC236}">
                <a16:creationId xmlns:a16="http://schemas.microsoft.com/office/drawing/2014/main" id="{6A312231-56E5-4266-8E74-EAF9C6899D76}"/>
              </a:ext>
            </a:extLst>
          </p:cNvPr>
          <p:cNvPicPr preferRelativeResize="0"/>
          <p:nvPr/>
        </p:nvPicPr>
        <p:blipFill rotWithShape="1">
          <a:blip r:embed="rId2">
            <a:alphaModFix/>
          </a:blip>
          <a:srcRect/>
          <a:stretch/>
        </p:blipFill>
        <p:spPr>
          <a:xfrm>
            <a:off x="0" y="5451613"/>
            <a:ext cx="12192000" cy="1406387"/>
          </a:xfrm>
          <a:prstGeom prst="rect">
            <a:avLst/>
          </a:prstGeom>
          <a:noFill/>
          <a:ln>
            <a:noFill/>
          </a:ln>
        </p:spPr>
      </p:pic>
      <p:pic>
        <p:nvPicPr>
          <p:cNvPr id="5" name="Picture 2">
            <a:extLst>
              <a:ext uri="{FF2B5EF4-FFF2-40B4-BE49-F238E27FC236}">
                <a16:creationId xmlns:a16="http://schemas.microsoft.com/office/drawing/2014/main" id="{9BFDBBB9-0234-4160-B233-45B5AF3025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71979" y="187189"/>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68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C7E9E-979D-4DC6-BE25-4E263C37923D}"/>
              </a:ext>
            </a:extLst>
          </p:cNvPr>
          <p:cNvSpPr>
            <a:spLocks noGrp="1"/>
          </p:cNvSpPr>
          <p:nvPr>
            <p:ph type="title"/>
          </p:nvPr>
        </p:nvSpPr>
        <p:spPr>
          <a:xfrm>
            <a:off x="838200" y="675861"/>
            <a:ext cx="10515600" cy="1014827"/>
          </a:xfrm>
        </p:spPr>
        <p:txBody>
          <a:bodyPr>
            <a:normAutofit/>
          </a:bodyPr>
          <a:lstStyle/>
          <a:p>
            <a:pPr algn="ctr"/>
            <a:r>
              <a:rPr lang="en-US" sz="2500" b="1" dirty="0">
                <a:solidFill>
                  <a:srgbClr val="FF0000"/>
                </a:solidFill>
                <a:latin typeface="+mn-lt"/>
              </a:rPr>
              <a:t>SEPARATION OF DIFFERENT CONSTITUENTS OF AIR</a:t>
            </a:r>
            <a:endParaRPr lang="en-IN" sz="2500" b="1" dirty="0">
              <a:solidFill>
                <a:srgbClr val="FF0000"/>
              </a:solidFill>
              <a:latin typeface="+mn-lt"/>
            </a:endParaRPr>
          </a:p>
        </p:txBody>
      </p:sp>
      <p:sp>
        <p:nvSpPr>
          <p:cNvPr id="3" name="Content Placeholder 2">
            <a:extLst>
              <a:ext uri="{FF2B5EF4-FFF2-40B4-BE49-F238E27FC236}">
                <a16:creationId xmlns:a16="http://schemas.microsoft.com/office/drawing/2014/main" id="{771DBFBC-3114-4F2C-AD88-0742C7AF7F85}"/>
              </a:ext>
            </a:extLst>
          </p:cNvPr>
          <p:cNvSpPr>
            <a:spLocks noGrp="1"/>
          </p:cNvSpPr>
          <p:nvPr>
            <p:ph idx="1"/>
          </p:nvPr>
        </p:nvSpPr>
        <p:spPr>
          <a:xfrm>
            <a:off x="331304" y="1825624"/>
            <a:ext cx="11529392" cy="4883287"/>
          </a:xfrm>
        </p:spPr>
        <p:txBody>
          <a:bodyPr>
            <a:noAutofit/>
          </a:bodyPr>
          <a:lstStyle/>
          <a:p>
            <a:pPr marL="0" indent="0">
              <a:buNone/>
            </a:pPr>
            <a:r>
              <a:rPr lang="en-IN" sz="2200" b="1" dirty="0">
                <a:solidFill>
                  <a:srgbClr val="696969"/>
                </a:solidFill>
                <a:effectLst/>
                <a:latin typeface="Calibri" panose="020F0502020204030204" pitchFamily="34" charset="0"/>
                <a:ea typeface="Times New Roman" panose="02020603050405020304" pitchFamily="18" charset="0"/>
              </a:rPr>
              <a:t>The gases in the air are separated from one another by the fractional distillation of liquid air.</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Air is made up of different gases like nitrogen, oxygen and carbon dioxide. These gases are separated from one another by the fractional distillation of liquid air.</a:t>
            </a:r>
            <a:br>
              <a:rPr lang="en-IN" sz="2200" b="1" dirty="0">
                <a:solidFill>
                  <a:srgbClr val="696969"/>
                </a:solidFill>
                <a:effectLst/>
                <a:latin typeface="Calibri" panose="020F0502020204030204" pitchFamily="34" charset="0"/>
                <a:ea typeface="Times New Roman" panose="02020603050405020304" pitchFamily="18" charset="0"/>
              </a:rPr>
            </a:br>
            <a:endParaRPr lang="en-IN" sz="2200" b="1" dirty="0">
              <a:solidFill>
                <a:srgbClr val="696969"/>
              </a:solidFill>
              <a:effectLst/>
              <a:latin typeface="Calibri" panose="020F0502020204030204" pitchFamily="34" charset="0"/>
              <a:ea typeface="Times New Roman" panose="02020603050405020304" pitchFamily="18" charset="0"/>
            </a:endParaRPr>
          </a:p>
          <a:p>
            <a:pPr marL="0" indent="0">
              <a:buNone/>
            </a:pPr>
            <a:endParaRPr lang="en-IN" sz="2200" b="1" dirty="0">
              <a:solidFill>
                <a:srgbClr val="696969"/>
              </a:solidFill>
              <a:latin typeface="Calibri" panose="020F0502020204030204" pitchFamily="34" charset="0"/>
              <a:ea typeface="Times New Roman" panose="02020603050405020304" pitchFamily="18" charset="0"/>
            </a:endParaRPr>
          </a:p>
          <a:p>
            <a:pPr marL="0" indent="0">
              <a:buNone/>
            </a:pP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Steps involved are,</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Air is compressed in the compressor and cooled in the refrigeration unit. Thus, the air gets liquefied.</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The liquid air is passed through a filter to remove impurities and then fed into a tall fractional distillation column.</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On warming, liquid nitrogen distils first because it has the lowest boiling point of -196</a:t>
            </a:r>
            <a:r>
              <a:rPr lang="en-IN" sz="2200" b="1" baseline="30000" dirty="0">
                <a:solidFill>
                  <a:srgbClr val="696969"/>
                </a:solidFill>
                <a:effectLst/>
                <a:latin typeface="Calibri" panose="020F0502020204030204" pitchFamily="34" charset="0"/>
                <a:ea typeface="Times New Roman" panose="02020603050405020304" pitchFamily="18" charset="0"/>
              </a:rPr>
              <a:t> 0</a:t>
            </a:r>
            <a:r>
              <a:rPr lang="en-IN" sz="2200" b="1" dirty="0">
                <a:solidFill>
                  <a:srgbClr val="696969"/>
                </a:solidFill>
                <a:effectLst/>
                <a:latin typeface="Calibri" panose="020F0502020204030204" pitchFamily="34" charset="0"/>
                <a:ea typeface="Times New Roman" panose="02020603050405020304" pitchFamily="18" charset="0"/>
              </a:rPr>
              <a:t>C. Liquid argon has a slightly higher boiling point of -186 </a:t>
            </a:r>
            <a:r>
              <a:rPr lang="en-IN" sz="2200" b="1" baseline="30000" dirty="0">
                <a:solidFill>
                  <a:srgbClr val="696969"/>
                </a:solidFill>
                <a:effectLst/>
                <a:latin typeface="Calibri" panose="020F0502020204030204" pitchFamily="34" charset="0"/>
                <a:ea typeface="Times New Roman" panose="02020603050405020304" pitchFamily="18" charset="0"/>
              </a:rPr>
              <a:t>0</a:t>
            </a:r>
            <a:r>
              <a:rPr lang="en-IN" sz="2200" b="1" dirty="0">
                <a:solidFill>
                  <a:srgbClr val="696969"/>
                </a:solidFill>
                <a:effectLst/>
                <a:latin typeface="Calibri" panose="020F0502020204030204" pitchFamily="34" charset="0"/>
                <a:ea typeface="Times New Roman" panose="02020603050405020304" pitchFamily="18" charset="0"/>
              </a:rPr>
              <a:t>C, so it distils next. Liquid oxygen has the highest boiling point of -183</a:t>
            </a:r>
            <a:r>
              <a:rPr lang="en-IN" sz="2200" b="1" baseline="30000" dirty="0">
                <a:solidFill>
                  <a:srgbClr val="696969"/>
                </a:solidFill>
                <a:effectLst/>
                <a:latin typeface="Calibri" panose="020F0502020204030204" pitchFamily="34" charset="0"/>
                <a:ea typeface="Times New Roman" panose="02020603050405020304" pitchFamily="18" charset="0"/>
              </a:rPr>
              <a:t>0</a:t>
            </a:r>
            <a:r>
              <a:rPr lang="en-IN" sz="2200" b="1" dirty="0">
                <a:solidFill>
                  <a:srgbClr val="696969"/>
                </a:solidFill>
                <a:effectLst/>
                <a:latin typeface="Calibri" panose="020F0502020204030204" pitchFamily="34" charset="0"/>
                <a:ea typeface="Times New Roman" panose="02020603050405020304" pitchFamily="18" charset="0"/>
              </a:rPr>
              <a:t>C, it left behind. </a:t>
            </a:r>
            <a:br>
              <a:rPr lang="en-IN" sz="2200" b="1" dirty="0">
                <a:solidFill>
                  <a:srgbClr val="696969"/>
                </a:solidFill>
                <a:effectLst/>
                <a:latin typeface="Calibri" panose="020F0502020204030204" pitchFamily="34" charset="0"/>
                <a:ea typeface="Times New Roman" panose="02020603050405020304" pitchFamily="18" charset="0"/>
              </a:rPr>
            </a:br>
            <a:endParaRPr lang="en-IN" sz="2200" dirty="0"/>
          </a:p>
        </p:txBody>
      </p:sp>
      <p:pic>
        <p:nvPicPr>
          <p:cNvPr id="4" name="Picture 2">
            <a:extLst>
              <a:ext uri="{FF2B5EF4-FFF2-40B4-BE49-F238E27FC236}">
                <a16:creationId xmlns:a16="http://schemas.microsoft.com/office/drawing/2014/main" id="{C12197FA-DE5A-4220-8100-AE51024F33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7179" y="149089"/>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8368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85832-1644-4ED0-A208-7C89193CCC41}"/>
              </a:ext>
            </a:extLst>
          </p:cNvPr>
          <p:cNvSpPr>
            <a:spLocks noGrp="1"/>
          </p:cNvSpPr>
          <p:nvPr>
            <p:ph type="title"/>
          </p:nvPr>
        </p:nvSpPr>
        <p:spPr>
          <a:xfrm>
            <a:off x="838200" y="1143000"/>
            <a:ext cx="10515600" cy="547688"/>
          </a:xfrm>
        </p:spPr>
        <p:txBody>
          <a:bodyPr>
            <a:normAutofit/>
          </a:bodyPr>
          <a:lstStyle/>
          <a:p>
            <a:pPr algn="ctr"/>
            <a:r>
              <a:rPr lang="en-US" sz="2500" b="1" dirty="0">
                <a:solidFill>
                  <a:srgbClr val="FF0000"/>
                </a:solidFill>
                <a:latin typeface="+mn-lt"/>
              </a:rPr>
              <a:t>DIAGRAM SHOWING SEPARATION OF DIFFERENT CONSTITUENTS OF AIR </a:t>
            </a:r>
            <a:endParaRPr lang="en-IN" sz="2500" b="1" dirty="0">
              <a:solidFill>
                <a:srgbClr val="FF0000"/>
              </a:solidFill>
              <a:latin typeface="+mn-lt"/>
            </a:endParaRPr>
          </a:p>
        </p:txBody>
      </p:sp>
      <p:pic>
        <p:nvPicPr>
          <p:cNvPr id="4" name="Content Placeholder 3">
            <a:extLst>
              <a:ext uri="{FF2B5EF4-FFF2-40B4-BE49-F238E27FC236}">
                <a16:creationId xmlns:a16="http://schemas.microsoft.com/office/drawing/2014/main" id="{49555E51-1E16-408C-B691-1F571C5FCA88}"/>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14500" y="2035244"/>
            <a:ext cx="8699500" cy="4060756"/>
          </a:xfrm>
          <a:prstGeom prst="rect">
            <a:avLst/>
          </a:prstGeom>
          <a:noFill/>
          <a:ln>
            <a:noFill/>
          </a:ln>
        </p:spPr>
      </p:pic>
      <p:pic>
        <p:nvPicPr>
          <p:cNvPr id="5" name="Picture 2">
            <a:extLst>
              <a:ext uri="{FF2B5EF4-FFF2-40B4-BE49-F238E27FC236}">
                <a16:creationId xmlns:a16="http://schemas.microsoft.com/office/drawing/2014/main" id="{B36C5B46-CD94-429B-8836-8FC823336C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18971"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1191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24B77-C7E0-417D-9A32-86E91C05A373}"/>
              </a:ext>
            </a:extLst>
          </p:cNvPr>
          <p:cNvSpPr>
            <a:spLocks noGrp="1"/>
          </p:cNvSpPr>
          <p:nvPr>
            <p:ph type="title"/>
          </p:nvPr>
        </p:nvSpPr>
        <p:spPr>
          <a:xfrm>
            <a:off x="838200" y="365125"/>
            <a:ext cx="10515600" cy="1768475"/>
          </a:xfrm>
        </p:spPr>
        <p:txBody>
          <a:bodyPr>
            <a:normAutofit/>
          </a:bodyPr>
          <a:lstStyle/>
          <a:p>
            <a:pPr algn="ctr"/>
            <a:r>
              <a:rPr lang="en-US" sz="2500" b="1" dirty="0">
                <a:solidFill>
                  <a:srgbClr val="FF0000"/>
                </a:solidFill>
                <a:latin typeface="+mn-lt"/>
              </a:rPr>
              <a:t>HOME ASSIGNMENT</a:t>
            </a:r>
            <a:endParaRPr lang="en-IN" sz="2500" b="1" dirty="0">
              <a:solidFill>
                <a:srgbClr val="FF0000"/>
              </a:solidFill>
              <a:latin typeface="+mn-lt"/>
            </a:endParaRPr>
          </a:p>
        </p:txBody>
      </p:sp>
      <p:graphicFrame>
        <p:nvGraphicFramePr>
          <p:cNvPr id="4" name="Content Placeholder 3">
            <a:extLst>
              <a:ext uri="{FF2B5EF4-FFF2-40B4-BE49-F238E27FC236}">
                <a16:creationId xmlns:a16="http://schemas.microsoft.com/office/drawing/2014/main" id="{B6169AEE-F5D5-449B-A852-D896B0DE0CE8}"/>
              </a:ext>
            </a:extLst>
          </p:cNvPr>
          <p:cNvGraphicFramePr>
            <a:graphicFrameLocks noGrp="1"/>
          </p:cNvGraphicFramePr>
          <p:nvPr>
            <p:ph idx="1"/>
            <p:extLst>
              <p:ext uri="{D42A27DB-BD31-4B8C-83A1-F6EECF244321}">
                <p14:modId xmlns:p14="http://schemas.microsoft.com/office/powerpoint/2010/main" val="2953282048"/>
              </p:ext>
            </p:extLst>
          </p:nvPr>
        </p:nvGraphicFramePr>
        <p:xfrm>
          <a:off x="874643" y="1955800"/>
          <a:ext cx="9793357" cy="3937000"/>
        </p:xfrm>
        <a:graphic>
          <a:graphicData uri="http://schemas.openxmlformats.org/drawingml/2006/table">
            <a:tbl>
              <a:tblPr>
                <a:tableStyleId>{5C22544A-7EE6-4342-B048-85BDC9FD1C3A}</a:tableStyleId>
              </a:tblPr>
              <a:tblGrid>
                <a:gridCol w="9793357">
                  <a:extLst>
                    <a:ext uri="{9D8B030D-6E8A-4147-A177-3AD203B41FA5}">
                      <a16:colId xmlns:a16="http://schemas.microsoft.com/office/drawing/2014/main" val="3870979973"/>
                    </a:ext>
                  </a:extLst>
                </a:gridCol>
              </a:tblGrid>
              <a:tr h="3937000">
                <a:tc>
                  <a:txBody>
                    <a:bodyPr/>
                    <a:lstStyle/>
                    <a:p>
                      <a:pPr marL="0" marR="0">
                        <a:lnSpc>
                          <a:spcPct val="115000"/>
                        </a:lnSpc>
                        <a:spcBef>
                          <a:spcPts val="0"/>
                        </a:spcBef>
                        <a:spcAft>
                          <a:spcPts val="800"/>
                        </a:spcAft>
                      </a:pPr>
                      <a:r>
                        <a:rPr lang="en-IN" sz="2200" b="1" dirty="0">
                          <a:effectLst/>
                        </a:rPr>
                        <a:t>Exercise-II Q13 to Q17</a:t>
                      </a:r>
                    </a:p>
                    <a:p>
                      <a:pPr marL="342900" marR="0" lvl="0" indent="-342900">
                        <a:lnSpc>
                          <a:spcPct val="115000"/>
                        </a:lnSpc>
                        <a:spcBef>
                          <a:spcPts val="0"/>
                        </a:spcBef>
                        <a:spcAft>
                          <a:spcPts val="1000"/>
                        </a:spcAft>
                        <a:buFont typeface="+mj-lt"/>
                        <a:buAutoNum type="arabicParenR"/>
                      </a:pPr>
                      <a:r>
                        <a:rPr lang="en-IN" sz="2200" b="1" dirty="0">
                          <a:effectLst/>
                        </a:rPr>
                        <a:t>Mention two application of centrifugation.</a:t>
                      </a:r>
                    </a:p>
                    <a:p>
                      <a:pPr marL="342900" marR="0" lvl="0" indent="-342900">
                        <a:lnSpc>
                          <a:spcPct val="115000"/>
                        </a:lnSpc>
                        <a:spcBef>
                          <a:spcPts val="0"/>
                        </a:spcBef>
                        <a:spcAft>
                          <a:spcPts val="1000"/>
                        </a:spcAft>
                        <a:buFont typeface="+mj-lt"/>
                        <a:buAutoNum type="arabicParenR"/>
                      </a:pPr>
                      <a:r>
                        <a:rPr lang="en-IN" sz="2200" b="1" dirty="0">
                          <a:effectLst/>
                        </a:rPr>
                        <a:t>Show with neat diagram how to separate different components of air.</a:t>
                      </a:r>
                    </a:p>
                    <a:p>
                      <a:pPr marL="342900" marR="0" lvl="0" indent="-342900">
                        <a:lnSpc>
                          <a:spcPct val="115000"/>
                        </a:lnSpc>
                        <a:spcBef>
                          <a:spcPts val="0"/>
                        </a:spcBef>
                        <a:spcAft>
                          <a:spcPts val="1000"/>
                        </a:spcAft>
                        <a:buFont typeface="+mj-lt"/>
                        <a:buAutoNum type="arabicParenR"/>
                      </a:pPr>
                      <a:r>
                        <a:rPr lang="en-IN" sz="2200" b="1" dirty="0">
                          <a:effectLst/>
                        </a:rPr>
                        <a:t>Explain paper Chromatography.</a:t>
                      </a:r>
                      <a:endParaRPr lang="en-IN" sz="2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3931226747"/>
                  </a:ext>
                </a:extLst>
              </a:tr>
            </a:tbl>
          </a:graphicData>
        </a:graphic>
      </p:graphicFrame>
      <p:pic>
        <p:nvPicPr>
          <p:cNvPr id="5" name="Picture 2">
            <a:extLst>
              <a:ext uri="{FF2B5EF4-FFF2-40B4-BE49-F238E27FC236}">
                <a16:creationId xmlns:a16="http://schemas.microsoft.com/office/drawing/2014/main" id="{FAB5D029-559E-4A9E-BF4D-B48FE85F3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59944" y="365125"/>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018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0FC08-7116-474C-BD32-227115AE4641}"/>
              </a:ext>
            </a:extLst>
          </p:cNvPr>
          <p:cNvSpPr>
            <a:spLocks noGrp="1"/>
          </p:cNvSpPr>
          <p:nvPr>
            <p:ph type="title"/>
          </p:nvPr>
        </p:nvSpPr>
        <p:spPr>
          <a:xfrm>
            <a:off x="838200" y="1041331"/>
            <a:ext cx="10515600" cy="1198285"/>
          </a:xfrm>
        </p:spPr>
        <p:txBody>
          <a:bodyPr>
            <a:normAutofit/>
          </a:bodyPr>
          <a:lstStyle/>
          <a:p>
            <a:pPr algn="ctr"/>
            <a:r>
              <a:rPr lang="en-US" sz="3000" b="1" dirty="0">
                <a:latin typeface="+mn-lt"/>
              </a:rPr>
              <a:t>THANKING YOU</a:t>
            </a:r>
            <a:endParaRPr lang="en-IN" sz="3000" b="1" dirty="0">
              <a:latin typeface="+mn-lt"/>
            </a:endParaRPr>
          </a:p>
        </p:txBody>
      </p:sp>
      <p:sp>
        <p:nvSpPr>
          <p:cNvPr id="3" name="Content Placeholder 2">
            <a:extLst>
              <a:ext uri="{FF2B5EF4-FFF2-40B4-BE49-F238E27FC236}">
                <a16:creationId xmlns:a16="http://schemas.microsoft.com/office/drawing/2014/main" id="{B8EF4DE8-EBC0-4F89-8BB3-F5B35540BF22}"/>
              </a:ext>
            </a:extLst>
          </p:cNvPr>
          <p:cNvSpPr>
            <a:spLocks noGrp="1"/>
          </p:cNvSpPr>
          <p:nvPr>
            <p:ph idx="1"/>
          </p:nvPr>
        </p:nvSpPr>
        <p:spPr/>
        <p:txBody>
          <a:bodyPr/>
          <a:lstStyle/>
          <a:p>
            <a:pPr marL="0" indent="0" algn="ctr">
              <a:buNone/>
            </a:pPr>
            <a:endParaRPr lang="en-US" dirty="0"/>
          </a:p>
          <a:p>
            <a:pPr marL="0" indent="0" algn="ctr">
              <a:buNone/>
            </a:pPr>
            <a:endParaRPr lang="en-IN" dirty="0"/>
          </a:p>
          <a:p>
            <a:pPr marL="0" indent="0" algn="ctr">
              <a:buNone/>
            </a:pPr>
            <a:endParaRPr lang="en-IN" dirty="0"/>
          </a:p>
          <a:p>
            <a:pPr marL="0" indent="0" algn="ctr">
              <a:buNone/>
            </a:pPr>
            <a:r>
              <a:rPr lang="en-IN" sz="3000" b="1" dirty="0">
                <a:solidFill>
                  <a:srgbClr val="FF0000"/>
                </a:solidFill>
              </a:rPr>
              <a:t>ODM EDUCATIONAL GROUP</a:t>
            </a:r>
          </a:p>
        </p:txBody>
      </p:sp>
      <p:pic>
        <p:nvPicPr>
          <p:cNvPr id="4" name="Picture 2">
            <a:extLst>
              <a:ext uri="{FF2B5EF4-FFF2-40B4-BE49-F238E27FC236}">
                <a16:creationId xmlns:a16="http://schemas.microsoft.com/office/drawing/2014/main" id="{03B9D8C6-4975-4B42-AABB-50FEEEBC6B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8483" y="314567"/>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1808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1391478"/>
            <a:ext cx="9657522" cy="4734686"/>
          </a:xfrm>
        </p:spPr>
        <p:txBody>
          <a:bodyPr>
            <a:normAutofit/>
          </a:bodyPr>
          <a:lstStyle/>
          <a:p>
            <a:pPr>
              <a:buNone/>
            </a:pPr>
            <a:r>
              <a:rPr lang="en-US" sz="2400" dirty="0"/>
              <a:t>                                      </a:t>
            </a:r>
            <a:r>
              <a:rPr lang="en-US" sz="2500" b="1" dirty="0">
                <a:solidFill>
                  <a:srgbClr val="FF0000"/>
                </a:solidFill>
              </a:rPr>
              <a:t>LEARNING  OBJECTIVE</a:t>
            </a:r>
          </a:p>
          <a:p>
            <a:pPr>
              <a:buNone/>
            </a:pPr>
            <a:endParaRPr lang="en-IN" sz="2400" dirty="0"/>
          </a:p>
          <a:p>
            <a:pPr>
              <a:buNone/>
            </a:pPr>
            <a:r>
              <a:rPr lang="en-IN" sz="2200" b="1" dirty="0"/>
              <a:t>Students will be able to</a:t>
            </a:r>
            <a:endParaRPr lang="en-US" sz="2200" b="1" dirty="0"/>
          </a:p>
          <a:p>
            <a:pPr lvl="0"/>
            <a:r>
              <a:rPr lang="en-IN" sz="2200" b="1" dirty="0"/>
              <a:t>Understand the process to separate the mixtures by centrifugation,.</a:t>
            </a:r>
            <a:endParaRPr lang="en-US" sz="2200" b="1" dirty="0"/>
          </a:p>
          <a:p>
            <a:pPr lvl="0"/>
            <a:r>
              <a:rPr lang="en-IN" sz="2200" b="1" dirty="0"/>
              <a:t>Familiarize  with the principle and process of chromatography.</a:t>
            </a:r>
            <a:endParaRPr lang="en-US" sz="2200" b="1" dirty="0"/>
          </a:p>
          <a:p>
            <a:r>
              <a:rPr lang="en-IN" sz="2200" b="1" dirty="0"/>
              <a:t>Sensitize the method of paper chromatography in detail.</a:t>
            </a:r>
            <a:endParaRPr lang="en-IN" sz="2400" b="1" dirty="0"/>
          </a:p>
          <a:p>
            <a:pPr>
              <a:buNone/>
            </a:pPr>
            <a:endParaRPr lang="en-US" sz="2400" dirty="0">
              <a:solidFill>
                <a:srgbClr val="FF0000"/>
              </a:solidFill>
            </a:endParaRPr>
          </a:p>
        </p:txBody>
      </p:sp>
      <p:pic>
        <p:nvPicPr>
          <p:cNvPr id="6" name="Picture 5" descr="source.gif"/>
          <p:cNvPicPr>
            <a:picLocks noChangeAspect="1"/>
          </p:cNvPicPr>
          <p:nvPr/>
        </p:nvPicPr>
        <p:blipFill>
          <a:blip r:embed="rId2" cstate="print"/>
          <a:stretch>
            <a:fillRect/>
          </a:stretch>
        </p:blipFill>
        <p:spPr>
          <a:xfrm>
            <a:off x="9627704" y="4674704"/>
            <a:ext cx="2209800" cy="1905000"/>
          </a:xfrm>
          <a:prstGeom prst="rect">
            <a:avLst/>
          </a:prstGeom>
        </p:spPr>
      </p:pic>
      <p:pic>
        <p:nvPicPr>
          <p:cNvPr id="5" name="Picture 2">
            <a:extLst>
              <a:ext uri="{FF2B5EF4-FFF2-40B4-BE49-F238E27FC236}">
                <a16:creationId xmlns:a16="http://schemas.microsoft.com/office/drawing/2014/main" id="{7AC909F5-89D2-4012-BD96-3CC9747C89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45462" y="278296"/>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1258957"/>
            <a:ext cx="8971722" cy="4867207"/>
          </a:xfrm>
        </p:spPr>
        <p:txBody>
          <a:bodyPr>
            <a:normAutofit/>
          </a:bodyPr>
          <a:lstStyle/>
          <a:p>
            <a:pPr lvl="0">
              <a:buNone/>
            </a:pPr>
            <a:endParaRPr lang="en-IN" sz="2400" dirty="0"/>
          </a:p>
          <a:p>
            <a:pPr lvl="0">
              <a:buNone/>
            </a:pPr>
            <a:r>
              <a:rPr lang="en-IN" sz="2500" b="1" dirty="0"/>
              <a:t>                                     </a:t>
            </a:r>
            <a:r>
              <a:rPr lang="en-IN" sz="2500" b="1" dirty="0">
                <a:solidFill>
                  <a:srgbClr val="FF0000"/>
                </a:solidFill>
              </a:rPr>
              <a:t>WARM UP QUESTION</a:t>
            </a:r>
          </a:p>
          <a:p>
            <a:pPr lvl="0">
              <a:buNone/>
            </a:pPr>
            <a:endParaRPr lang="en-US" sz="2200" b="1" dirty="0"/>
          </a:p>
          <a:p>
            <a:r>
              <a:rPr lang="en-US" sz="2400" dirty="0"/>
              <a:t> </a:t>
            </a:r>
            <a:r>
              <a:rPr lang="en-US" sz="2200" b="1" dirty="0"/>
              <a:t>Recapitulate the previous concept of the methods of distillation, fractional distillation and crystallisation etc.</a:t>
            </a:r>
          </a:p>
          <a:p>
            <a:r>
              <a:rPr lang="en-US" sz="2200" b="1" dirty="0"/>
              <a:t>Activate their minds by asking to justify the advantages of crystallisation over evaporation.</a:t>
            </a:r>
          </a:p>
          <a:p>
            <a:r>
              <a:rPr lang="en-US" sz="2200" b="1" dirty="0"/>
              <a:t>Ask them the principle involved in distillation.</a:t>
            </a:r>
          </a:p>
        </p:txBody>
      </p:sp>
      <p:pic>
        <p:nvPicPr>
          <p:cNvPr id="4" name="Picture 2">
            <a:extLst>
              <a:ext uri="{FF2B5EF4-FFF2-40B4-BE49-F238E27FC236}">
                <a16:creationId xmlns:a16="http://schemas.microsoft.com/office/drawing/2014/main" id="{81789729-9E66-40DF-A746-9BDCE5372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79214" y="241853"/>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243C0-B090-4471-BFEC-76F54C610263}"/>
              </a:ext>
            </a:extLst>
          </p:cNvPr>
          <p:cNvSpPr>
            <a:spLocks noGrp="1"/>
          </p:cNvSpPr>
          <p:nvPr>
            <p:ph type="title"/>
          </p:nvPr>
        </p:nvSpPr>
        <p:spPr>
          <a:xfrm>
            <a:off x="838200" y="1041332"/>
            <a:ext cx="10515600" cy="649356"/>
          </a:xfrm>
        </p:spPr>
        <p:txBody>
          <a:bodyPr>
            <a:normAutofit/>
          </a:bodyPr>
          <a:lstStyle/>
          <a:p>
            <a:pPr algn="ctr"/>
            <a:r>
              <a:rPr lang="en-US" sz="2500" b="1" dirty="0">
                <a:solidFill>
                  <a:srgbClr val="FF0000"/>
                </a:solidFill>
                <a:latin typeface="+mn-lt"/>
              </a:rPr>
              <a:t>CENTRIFUGATION</a:t>
            </a:r>
            <a:endParaRPr lang="en-IN" sz="2500" b="1" dirty="0">
              <a:solidFill>
                <a:srgbClr val="FF0000"/>
              </a:solidFill>
              <a:latin typeface="+mn-lt"/>
            </a:endParaRPr>
          </a:p>
        </p:txBody>
      </p:sp>
      <p:sp>
        <p:nvSpPr>
          <p:cNvPr id="3" name="Content Placeholder 2">
            <a:extLst>
              <a:ext uri="{FF2B5EF4-FFF2-40B4-BE49-F238E27FC236}">
                <a16:creationId xmlns:a16="http://schemas.microsoft.com/office/drawing/2014/main" id="{E15B91D2-54FA-4EF6-B01A-FE9E3E8985D0}"/>
              </a:ext>
            </a:extLst>
          </p:cNvPr>
          <p:cNvSpPr>
            <a:spLocks noGrp="1"/>
          </p:cNvSpPr>
          <p:nvPr>
            <p:ph idx="1"/>
          </p:nvPr>
        </p:nvSpPr>
        <p:spPr>
          <a:xfrm>
            <a:off x="838200" y="1825625"/>
            <a:ext cx="7404652" cy="4667940"/>
          </a:xfrm>
        </p:spPr>
        <p:txBody>
          <a:bodyPr>
            <a:normAutofit fontScale="92500" lnSpcReduction="20000"/>
          </a:bodyPr>
          <a:lstStyle/>
          <a:p>
            <a:pPr marL="0" marR="0" indent="0">
              <a:lnSpc>
                <a:spcPct val="115000"/>
              </a:lnSpc>
              <a:spcBef>
                <a:spcPts val="0"/>
              </a:spcBef>
              <a:spcAft>
                <a:spcPts val="0"/>
              </a:spcAft>
              <a:buNone/>
            </a:pPr>
            <a:r>
              <a:rPr lang="en-IN" sz="18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 </a:t>
            </a:r>
            <a: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If the solid particles are very small and pass through a filter paper, then centrifugation process is used for the separation of insoluble solid particles from a solid-liquid mixture.</a:t>
            </a:r>
          </a:p>
          <a:p>
            <a:pPr marL="0" marR="0" indent="0">
              <a:lnSpc>
                <a:spcPct val="115000"/>
              </a:lnSpc>
              <a:spcBef>
                <a:spcPts val="0"/>
              </a:spcBef>
              <a:spcAft>
                <a:spcPts val="0"/>
              </a:spcAft>
              <a:buNone/>
            </a:pPr>
            <a:b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br>
              <a:rPr lang="en-IN" sz="24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br>
            <a:r>
              <a:rPr lang="en-IN" sz="2400" b="1" dirty="0">
                <a:solidFill>
                  <a:srgbClr val="00B0F0"/>
                </a:solidFill>
                <a:effectLst/>
                <a:latin typeface="Calibri" panose="020F0502020204030204" pitchFamily="34" charset="0"/>
                <a:ea typeface="Times New Roman" panose="02020603050405020304" pitchFamily="18" charset="0"/>
                <a:cs typeface="Calibri" panose="020F0502020204030204" pitchFamily="34" charset="0"/>
              </a:rPr>
              <a:t>Principle involved in centrifugation: </a:t>
            </a:r>
          </a:p>
          <a:p>
            <a:pPr marL="0" marR="0" indent="0">
              <a:lnSpc>
                <a:spcPct val="115000"/>
              </a:lnSpc>
              <a:spcBef>
                <a:spcPts val="0"/>
              </a:spcBef>
              <a:spcAft>
                <a:spcPts val="0"/>
              </a:spcAft>
              <a:buNone/>
            </a:pPr>
            <a:endParaRPr lang="en-IN"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sz="2400" b="1" dirty="0">
                <a:solidFill>
                  <a:srgbClr val="696969"/>
                </a:solidFill>
                <a:effectLst/>
                <a:latin typeface="Calibri" panose="020F0502020204030204" pitchFamily="34" charset="0"/>
                <a:ea typeface="Times New Roman" panose="02020603050405020304" pitchFamily="18" charset="0"/>
              </a:rPr>
              <a:t> The principle is that when the liquid is spun rapidly, the denser particles are forced to the bottom and the lighter particles stay at the top.</a:t>
            </a:r>
            <a:br>
              <a:rPr lang="en-IN" sz="2400" b="1" dirty="0">
                <a:solidFill>
                  <a:srgbClr val="696969"/>
                </a:solidFill>
                <a:effectLst/>
                <a:latin typeface="Calibri" panose="020F0502020204030204" pitchFamily="34" charset="0"/>
                <a:ea typeface="Times New Roman" panose="02020603050405020304" pitchFamily="18" charset="0"/>
              </a:rPr>
            </a:br>
            <a:r>
              <a:rPr lang="en-IN" sz="2400" b="1" dirty="0">
                <a:solidFill>
                  <a:srgbClr val="696969"/>
                </a:solidFill>
                <a:effectLst/>
                <a:latin typeface="Calibri" panose="020F0502020204030204" pitchFamily="34" charset="0"/>
                <a:ea typeface="Times New Roman" panose="02020603050405020304" pitchFamily="18" charset="0"/>
              </a:rPr>
              <a:t>Example: Centrifugation is used for blood and urine testing in diagnostic laboratories, in dairies to separate butter from cream, and in washing machines to squeeze out water from clothes.</a:t>
            </a:r>
            <a:br>
              <a:rPr lang="en-IN" sz="2400" b="1" dirty="0">
                <a:solidFill>
                  <a:srgbClr val="696969"/>
                </a:solidFill>
                <a:effectLst/>
                <a:latin typeface="Calibri" panose="020F0502020204030204" pitchFamily="34" charset="0"/>
                <a:ea typeface="Times New Roman" panose="02020603050405020304" pitchFamily="18" charset="0"/>
              </a:rPr>
            </a:br>
            <a:endParaRPr lang="en-IN" sz="2400" b="1" dirty="0"/>
          </a:p>
        </p:txBody>
      </p:sp>
      <p:pic>
        <p:nvPicPr>
          <p:cNvPr id="4" name="Picture 3">
            <a:extLst>
              <a:ext uri="{FF2B5EF4-FFF2-40B4-BE49-F238E27FC236}">
                <a16:creationId xmlns:a16="http://schemas.microsoft.com/office/drawing/2014/main" id="{9B15DFFC-5E4C-4E50-AF9E-DEE3EB76B18D}"/>
              </a:ext>
            </a:extLst>
          </p:cNvPr>
          <p:cNvPicPr>
            <a:picLocks noChangeAspect="1"/>
          </p:cNvPicPr>
          <p:nvPr/>
        </p:nvPicPr>
        <p:blipFill>
          <a:blip r:embed="rId2"/>
          <a:stretch>
            <a:fillRect/>
          </a:stretch>
        </p:blipFill>
        <p:spPr>
          <a:xfrm>
            <a:off x="8242852" y="2213113"/>
            <a:ext cx="3657600" cy="3790812"/>
          </a:xfrm>
          <a:prstGeom prst="rect">
            <a:avLst/>
          </a:prstGeom>
        </p:spPr>
      </p:pic>
      <p:pic>
        <p:nvPicPr>
          <p:cNvPr id="5" name="Picture 2">
            <a:extLst>
              <a:ext uri="{FF2B5EF4-FFF2-40B4-BE49-F238E27FC236}">
                <a16:creationId xmlns:a16="http://schemas.microsoft.com/office/drawing/2014/main" id="{0B1C718C-FFDF-4373-9EAC-576E49AD35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91249" y="391976"/>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1651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FD187-A1DB-4FA0-BE6A-375D6F6F4A23}"/>
              </a:ext>
            </a:extLst>
          </p:cNvPr>
          <p:cNvSpPr>
            <a:spLocks noGrp="1"/>
          </p:cNvSpPr>
          <p:nvPr>
            <p:ph type="title"/>
          </p:nvPr>
        </p:nvSpPr>
        <p:spPr>
          <a:xfrm>
            <a:off x="838200" y="1033670"/>
            <a:ext cx="10515600" cy="1351721"/>
          </a:xfrm>
        </p:spPr>
        <p:txBody>
          <a:bodyPr>
            <a:normAutofit/>
          </a:bodyPr>
          <a:lstStyle/>
          <a:p>
            <a:pPr algn="ctr"/>
            <a:r>
              <a:rPr lang="en-US" sz="2500" b="1" dirty="0">
                <a:solidFill>
                  <a:srgbClr val="FF0000"/>
                </a:solidFill>
                <a:latin typeface="+mn-lt"/>
              </a:rPr>
              <a:t>VIDEO TIME</a:t>
            </a:r>
            <a:endParaRPr lang="en-IN" sz="2500" b="1" dirty="0">
              <a:solidFill>
                <a:srgbClr val="FF0000"/>
              </a:solidFill>
              <a:latin typeface="+mn-lt"/>
            </a:endParaRPr>
          </a:p>
        </p:txBody>
      </p:sp>
      <p:sp>
        <p:nvSpPr>
          <p:cNvPr id="3" name="Content Placeholder 2">
            <a:extLst>
              <a:ext uri="{FF2B5EF4-FFF2-40B4-BE49-F238E27FC236}">
                <a16:creationId xmlns:a16="http://schemas.microsoft.com/office/drawing/2014/main" id="{A88D4058-678E-4B18-9B34-3F218AE79593}"/>
              </a:ext>
            </a:extLst>
          </p:cNvPr>
          <p:cNvSpPr>
            <a:spLocks noGrp="1"/>
          </p:cNvSpPr>
          <p:nvPr>
            <p:ph idx="1"/>
          </p:nvPr>
        </p:nvSpPr>
        <p:spPr>
          <a:xfrm>
            <a:off x="838200" y="2756451"/>
            <a:ext cx="10515600" cy="3420511"/>
          </a:xfrm>
        </p:spPr>
        <p:txBody>
          <a:bodyPr>
            <a:normAutofit/>
          </a:bodyPr>
          <a:lstStyle/>
          <a:p>
            <a:r>
              <a:rPr lang="en-IN" sz="2200" b="0" i="0" dirty="0">
                <a:solidFill>
                  <a:srgbClr val="1155CC"/>
                </a:solidFill>
                <a:effectLst/>
                <a:latin typeface="Arial" panose="020B0604020202020204" pitchFamily="34" charset="0"/>
                <a:hlinkClick r:id="rId2"/>
              </a:rPr>
              <a:t>https://youtu.be/TEGvWNFrvqc</a:t>
            </a:r>
            <a:endParaRPr lang="en-IN" sz="2200" dirty="0"/>
          </a:p>
        </p:txBody>
      </p:sp>
      <p:pic>
        <p:nvPicPr>
          <p:cNvPr id="4" name="Picture 2">
            <a:extLst>
              <a:ext uri="{FF2B5EF4-FFF2-40B4-BE49-F238E27FC236}">
                <a16:creationId xmlns:a16="http://schemas.microsoft.com/office/drawing/2014/main" id="{E4657748-5DF6-451F-9933-095486E969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24988" y="198784"/>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0635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5CDD2-0954-4886-B439-FEA966C88AE4}"/>
              </a:ext>
            </a:extLst>
          </p:cNvPr>
          <p:cNvSpPr>
            <a:spLocks noGrp="1"/>
          </p:cNvSpPr>
          <p:nvPr>
            <p:ph type="title"/>
          </p:nvPr>
        </p:nvSpPr>
        <p:spPr>
          <a:xfrm>
            <a:off x="838200" y="463827"/>
            <a:ext cx="10515600" cy="1603512"/>
          </a:xfrm>
        </p:spPr>
        <p:txBody>
          <a:bodyPr>
            <a:normAutofit/>
          </a:bodyPr>
          <a:lstStyle/>
          <a:p>
            <a:pPr algn="ctr"/>
            <a:r>
              <a:rPr lang="en-US" sz="2500" b="1" dirty="0">
                <a:solidFill>
                  <a:srgbClr val="FF0000"/>
                </a:solidFill>
                <a:latin typeface="+mn-lt"/>
              </a:rPr>
              <a:t>CHROMATOGRAPHY</a:t>
            </a:r>
            <a:endParaRPr lang="en-IN" sz="2500" b="1" dirty="0">
              <a:solidFill>
                <a:srgbClr val="FF0000"/>
              </a:solidFill>
              <a:latin typeface="+mn-lt"/>
            </a:endParaRPr>
          </a:p>
        </p:txBody>
      </p:sp>
      <p:sp>
        <p:nvSpPr>
          <p:cNvPr id="3" name="Content Placeholder 2">
            <a:extLst>
              <a:ext uri="{FF2B5EF4-FFF2-40B4-BE49-F238E27FC236}">
                <a16:creationId xmlns:a16="http://schemas.microsoft.com/office/drawing/2014/main" id="{C79AE94A-4B50-4388-826B-F64A10103A50}"/>
              </a:ext>
            </a:extLst>
          </p:cNvPr>
          <p:cNvSpPr>
            <a:spLocks noGrp="1"/>
          </p:cNvSpPr>
          <p:nvPr>
            <p:ph idx="1"/>
          </p:nvPr>
        </p:nvSpPr>
        <p:spPr>
          <a:xfrm>
            <a:off x="344557" y="2067339"/>
            <a:ext cx="11502886" cy="4426226"/>
          </a:xfrm>
        </p:spPr>
        <p:txBody>
          <a:bodyPr>
            <a:noAutofit/>
          </a:bodyPr>
          <a:lstStyle/>
          <a:p>
            <a:pPr marL="0" marR="0" indent="0">
              <a:lnSpc>
                <a:spcPct val="115000"/>
              </a:lnSpc>
              <a:spcBef>
                <a:spcPts val="0"/>
              </a:spcBef>
              <a:spcAft>
                <a:spcPts val="0"/>
              </a:spcAft>
              <a:buNone/>
            </a:pPr>
            <a:r>
              <a:rPr lang="en-IN" sz="22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Chromatography is a method used to separate mixture that comprises solutes that dissolve in the same solvent. This method gets its name from the Greek word for colour —Kroma, as it was first used for separating colours.</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IN" sz="22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Principle: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IN" sz="2200" b="1" dirty="0">
                <a:solidFill>
                  <a:srgbClr val="696969"/>
                </a:solidFill>
                <a:effectLst/>
                <a:latin typeface="Calibri" panose="020F0502020204030204" pitchFamily="34" charset="0"/>
                <a:ea typeface="Times New Roman" panose="02020603050405020304" pitchFamily="18" charset="0"/>
                <a:cs typeface="Calibri" panose="020F0502020204030204" pitchFamily="34" charset="0"/>
              </a:rPr>
              <a:t>Chromatography is based on differential affinities of compounds towards two phases, i.e. stationary and mobile phase.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sz="2200" b="1" dirty="0">
                <a:solidFill>
                  <a:srgbClr val="696969"/>
                </a:solidFill>
                <a:effectLst/>
                <a:latin typeface="Calibri" panose="020F0502020204030204" pitchFamily="34" charset="0"/>
                <a:ea typeface="Times New Roman" panose="02020603050405020304" pitchFamily="18" charset="0"/>
              </a:rPr>
              <a:t>The fraction with greater affinity towards stationary phase travels shorter distance while the fraction with less affinity towards stationary phase travels longer distance.</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Chromatography is used for separating colours in a dye, pigments from natural colours and drugs from blood.</a:t>
            </a:r>
            <a:br>
              <a:rPr lang="en-IN" sz="2200" b="1" dirty="0">
                <a:solidFill>
                  <a:srgbClr val="696969"/>
                </a:solidFill>
                <a:effectLst/>
                <a:latin typeface="Calibri" panose="020F0502020204030204" pitchFamily="34" charset="0"/>
                <a:ea typeface="Times New Roman" panose="02020603050405020304" pitchFamily="18" charset="0"/>
              </a:rPr>
            </a:br>
            <a:br>
              <a:rPr lang="en-IN" sz="2200" b="1" dirty="0">
                <a:solidFill>
                  <a:srgbClr val="696969"/>
                </a:solidFill>
                <a:effectLst/>
                <a:latin typeface="Calibri" panose="020F0502020204030204" pitchFamily="34" charset="0"/>
                <a:ea typeface="Times New Roman" panose="02020603050405020304" pitchFamily="18" charset="0"/>
              </a:rPr>
            </a:br>
            <a:endParaRPr lang="en-IN" sz="2200" dirty="0"/>
          </a:p>
        </p:txBody>
      </p:sp>
      <p:pic>
        <p:nvPicPr>
          <p:cNvPr id="4" name="Picture 2">
            <a:extLst>
              <a:ext uri="{FF2B5EF4-FFF2-40B4-BE49-F238E27FC236}">
                <a16:creationId xmlns:a16="http://schemas.microsoft.com/office/drawing/2014/main" id="{4FD14475-6EF0-498C-AA2A-FA89E5D699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77997" y="139149"/>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6874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CBA3D-AA6D-447E-A0D4-A741986B5CA9}"/>
              </a:ext>
            </a:extLst>
          </p:cNvPr>
          <p:cNvSpPr>
            <a:spLocks noGrp="1"/>
          </p:cNvSpPr>
          <p:nvPr>
            <p:ph type="title"/>
          </p:nvPr>
        </p:nvSpPr>
        <p:spPr/>
        <p:txBody>
          <a:bodyPr>
            <a:normAutofit/>
          </a:bodyPr>
          <a:lstStyle/>
          <a:p>
            <a:pPr algn="ctr"/>
            <a:r>
              <a:rPr lang="en-US" sz="2500" b="1" dirty="0">
                <a:solidFill>
                  <a:srgbClr val="FF0000"/>
                </a:solidFill>
                <a:latin typeface="+mn-lt"/>
              </a:rPr>
              <a:t>TYPES OF CHROMATOGRAPHY</a:t>
            </a:r>
            <a:endParaRPr lang="en-IN" sz="2500" b="1" dirty="0">
              <a:solidFill>
                <a:srgbClr val="FF0000"/>
              </a:solidFill>
              <a:latin typeface="+mn-lt"/>
            </a:endParaRPr>
          </a:p>
        </p:txBody>
      </p:sp>
      <p:sp>
        <p:nvSpPr>
          <p:cNvPr id="3" name="Content Placeholder 2">
            <a:extLst>
              <a:ext uri="{FF2B5EF4-FFF2-40B4-BE49-F238E27FC236}">
                <a16:creationId xmlns:a16="http://schemas.microsoft.com/office/drawing/2014/main" id="{153BCD3F-1AF5-4DA7-A841-37B347072C30}"/>
              </a:ext>
            </a:extLst>
          </p:cNvPr>
          <p:cNvSpPr>
            <a:spLocks noGrp="1"/>
          </p:cNvSpPr>
          <p:nvPr>
            <p:ph idx="1"/>
          </p:nvPr>
        </p:nvSpPr>
        <p:spPr>
          <a:xfrm>
            <a:off x="838200" y="2226365"/>
            <a:ext cx="10515600" cy="3950598"/>
          </a:xfrm>
        </p:spPr>
        <p:txBody>
          <a:bodyPr/>
          <a:lstStyle/>
          <a:p>
            <a:r>
              <a:rPr lang="en-US" dirty="0"/>
              <a:t> </a:t>
            </a:r>
            <a:r>
              <a:rPr lang="en-IN" sz="2200" b="1" dirty="0">
                <a:solidFill>
                  <a:srgbClr val="696969"/>
                </a:solidFill>
                <a:effectLst/>
                <a:latin typeface="Calibri" panose="020F0502020204030204" pitchFamily="34" charset="0"/>
                <a:ea typeface="Times New Roman" panose="02020603050405020304" pitchFamily="18" charset="0"/>
              </a:rPr>
              <a:t>Based on nature of stationary and mobile phases chromatography is classified into following types</a:t>
            </a:r>
            <a:br>
              <a:rPr lang="en-IN" sz="2200" b="1" dirty="0">
                <a:solidFill>
                  <a:srgbClr val="696969"/>
                </a:solidFill>
                <a:effectLst/>
                <a:latin typeface="Calibri" panose="020F0502020204030204" pitchFamily="34" charset="0"/>
                <a:ea typeface="Times New Roman" panose="02020603050405020304" pitchFamily="18" charset="0"/>
              </a:rPr>
            </a:b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      •  Paper chromatography</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      •  Column chromatography</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      •  Thin layer chromatography</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      •  Gas chromatography</a:t>
            </a:r>
            <a:br>
              <a:rPr lang="en-IN" sz="2200" b="1" dirty="0">
                <a:solidFill>
                  <a:srgbClr val="696969"/>
                </a:solidFill>
                <a:effectLst/>
                <a:latin typeface="Calibri" panose="020F0502020204030204" pitchFamily="34" charset="0"/>
                <a:ea typeface="Times New Roman" panose="02020603050405020304" pitchFamily="18" charset="0"/>
              </a:rPr>
            </a:br>
            <a:endParaRPr lang="en-IN" sz="2200" dirty="0"/>
          </a:p>
        </p:txBody>
      </p:sp>
      <p:pic>
        <p:nvPicPr>
          <p:cNvPr id="4" name="Picture 2">
            <a:extLst>
              <a:ext uri="{FF2B5EF4-FFF2-40B4-BE49-F238E27FC236}">
                <a16:creationId xmlns:a16="http://schemas.microsoft.com/office/drawing/2014/main" id="{B37C6913-C9A5-4ACD-BBDF-D69F7965CE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45475" y="215349"/>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2489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6CEDD-5D4E-4DE3-BE43-E371546966B2}"/>
              </a:ext>
            </a:extLst>
          </p:cNvPr>
          <p:cNvSpPr>
            <a:spLocks noGrp="1"/>
          </p:cNvSpPr>
          <p:nvPr>
            <p:ph type="title"/>
          </p:nvPr>
        </p:nvSpPr>
        <p:spPr>
          <a:xfrm>
            <a:off x="838200" y="952500"/>
            <a:ext cx="10515600" cy="738188"/>
          </a:xfrm>
        </p:spPr>
        <p:txBody>
          <a:bodyPr>
            <a:normAutofit/>
          </a:bodyPr>
          <a:lstStyle/>
          <a:p>
            <a:pPr algn="ctr"/>
            <a:r>
              <a:rPr lang="en-US" sz="2500" b="1" dirty="0">
                <a:solidFill>
                  <a:srgbClr val="FF0000"/>
                </a:solidFill>
                <a:latin typeface="+mn-lt"/>
              </a:rPr>
              <a:t>PAPER CHROMATOGRAPHY</a:t>
            </a:r>
            <a:endParaRPr lang="en-IN" sz="2500" b="1" dirty="0">
              <a:solidFill>
                <a:srgbClr val="FF0000"/>
              </a:solidFill>
              <a:latin typeface="+mn-lt"/>
            </a:endParaRPr>
          </a:p>
        </p:txBody>
      </p:sp>
      <p:sp>
        <p:nvSpPr>
          <p:cNvPr id="3" name="Content Placeholder 2">
            <a:extLst>
              <a:ext uri="{FF2B5EF4-FFF2-40B4-BE49-F238E27FC236}">
                <a16:creationId xmlns:a16="http://schemas.microsoft.com/office/drawing/2014/main" id="{97170F66-F095-46CF-995F-321DAC605F9C}"/>
              </a:ext>
            </a:extLst>
          </p:cNvPr>
          <p:cNvSpPr>
            <a:spLocks noGrp="1"/>
          </p:cNvSpPr>
          <p:nvPr>
            <p:ph idx="1"/>
          </p:nvPr>
        </p:nvSpPr>
        <p:spPr>
          <a:xfrm>
            <a:off x="838200" y="2027582"/>
            <a:ext cx="10515600" cy="4681329"/>
          </a:xfrm>
        </p:spPr>
        <p:txBody>
          <a:bodyPr>
            <a:noAutofit/>
          </a:bodyPr>
          <a:lstStyle/>
          <a:p>
            <a:pPr marL="0" indent="0">
              <a:buNone/>
            </a:pPr>
            <a:r>
              <a:rPr lang="en-IN" sz="2200" b="1" dirty="0">
                <a:solidFill>
                  <a:srgbClr val="696969"/>
                </a:solidFill>
                <a:effectLst/>
                <a:latin typeface="Calibri" panose="020F0502020204030204" pitchFamily="34" charset="0"/>
                <a:ea typeface="Times New Roman" panose="02020603050405020304" pitchFamily="18" charset="0"/>
              </a:rPr>
              <a:t>In paper chromatography the stationary phase is paper and the mobile phase is any suitable liquid.</a:t>
            </a:r>
            <a:br>
              <a:rPr lang="en-IN" sz="2200" b="1" dirty="0">
                <a:solidFill>
                  <a:srgbClr val="696969"/>
                </a:solidFill>
                <a:effectLst/>
                <a:latin typeface="Calibri" panose="020F0502020204030204" pitchFamily="34" charset="0"/>
                <a:ea typeface="Times New Roman" panose="02020603050405020304" pitchFamily="18" charset="0"/>
              </a:rPr>
            </a:b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Separation of components of ink:</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      • First take a thin, long strip of filter paper. Use a pencil to draw a line on it, about 3 cm above the lower edge. Then, put a small drop of black ink.</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      • On the filter paper in the centre of the line and allow it to dry.</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      • Finally, lower the filter paper into a jar containing water so that the drop of ink on the paper is just above the water level. Don’t disturb the jar.</a:t>
            </a: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      • After some time you will observe different coloured spots on the paper.</a:t>
            </a:r>
            <a:br>
              <a:rPr lang="en-IN" sz="2200" b="1" dirty="0">
                <a:solidFill>
                  <a:srgbClr val="696969"/>
                </a:solidFill>
                <a:effectLst/>
                <a:latin typeface="Calibri" panose="020F0502020204030204" pitchFamily="34" charset="0"/>
                <a:ea typeface="Times New Roman" panose="02020603050405020304" pitchFamily="18" charset="0"/>
              </a:rPr>
            </a:br>
            <a:br>
              <a:rPr lang="en-IN" sz="2200" b="1" dirty="0">
                <a:solidFill>
                  <a:srgbClr val="696969"/>
                </a:solidFill>
                <a:effectLst/>
                <a:latin typeface="Calibri" panose="020F0502020204030204" pitchFamily="34" charset="0"/>
                <a:ea typeface="Times New Roman" panose="02020603050405020304" pitchFamily="18" charset="0"/>
              </a:rPr>
            </a:br>
            <a:r>
              <a:rPr lang="en-IN" sz="2200" b="1" dirty="0">
                <a:solidFill>
                  <a:srgbClr val="696969"/>
                </a:solidFill>
                <a:effectLst/>
                <a:latin typeface="Calibri" panose="020F0502020204030204" pitchFamily="34" charset="0"/>
                <a:ea typeface="Times New Roman" panose="02020603050405020304" pitchFamily="18" charset="0"/>
              </a:rPr>
              <a:t>The ink has water as the solvent and the dye is soluble in it. As the water rises, it takes the particles of dye along with it. Since a dye is made of two or more colours, the colour which is the most soluble rises faster and higher. This is why there are differently coloured spots on the paper.</a:t>
            </a:r>
            <a:endParaRPr lang="en-IN" sz="2200" dirty="0"/>
          </a:p>
        </p:txBody>
      </p:sp>
      <p:pic>
        <p:nvPicPr>
          <p:cNvPr id="4" name="Picture 2">
            <a:extLst>
              <a:ext uri="{FF2B5EF4-FFF2-40B4-BE49-F238E27FC236}">
                <a16:creationId xmlns:a16="http://schemas.microsoft.com/office/drawing/2014/main" id="{96AA80CC-E7E5-433F-87DA-B8C6CC29B3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9701" y="149089"/>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7182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A7DD9-F323-4A53-9768-E03BD8DFFD1E}"/>
              </a:ext>
            </a:extLst>
          </p:cNvPr>
          <p:cNvSpPr>
            <a:spLocks noGrp="1"/>
          </p:cNvSpPr>
          <p:nvPr>
            <p:ph type="title"/>
          </p:nvPr>
        </p:nvSpPr>
        <p:spPr>
          <a:xfrm>
            <a:off x="838200" y="990600"/>
            <a:ext cx="10515600" cy="700088"/>
          </a:xfrm>
        </p:spPr>
        <p:txBody>
          <a:bodyPr>
            <a:normAutofit/>
          </a:bodyPr>
          <a:lstStyle/>
          <a:p>
            <a:pPr algn="ctr"/>
            <a:r>
              <a:rPr lang="en-US" sz="2500" b="1" dirty="0">
                <a:solidFill>
                  <a:srgbClr val="FF0000"/>
                </a:solidFill>
                <a:latin typeface="+mn-lt"/>
              </a:rPr>
              <a:t>DIAGRAM SHOWING PAPER CHROMATOGRAPHY</a:t>
            </a:r>
            <a:endParaRPr lang="en-IN" sz="2500" b="1" dirty="0">
              <a:solidFill>
                <a:srgbClr val="FF0000"/>
              </a:solidFill>
              <a:latin typeface="+mn-lt"/>
            </a:endParaRPr>
          </a:p>
        </p:txBody>
      </p:sp>
      <p:pic>
        <p:nvPicPr>
          <p:cNvPr id="4" name="Content Placeholder 3">
            <a:extLst>
              <a:ext uri="{FF2B5EF4-FFF2-40B4-BE49-F238E27FC236}">
                <a16:creationId xmlns:a16="http://schemas.microsoft.com/office/drawing/2014/main" id="{71990ADA-3228-4171-9D53-719739B53B7B}"/>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47673" y="1882844"/>
            <a:ext cx="5290365" cy="4693340"/>
          </a:xfrm>
          <a:prstGeom prst="rect">
            <a:avLst/>
          </a:prstGeom>
          <a:noFill/>
          <a:ln>
            <a:noFill/>
          </a:ln>
        </p:spPr>
      </p:pic>
      <p:pic>
        <p:nvPicPr>
          <p:cNvPr id="5" name="Picture 2">
            <a:extLst>
              <a:ext uri="{FF2B5EF4-FFF2-40B4-BE49-F238E27FC236}">
                <a16:creationId xmlns:a16="http://schemas.microsoft.com/office/drawing/2014/main" id="{83FEF4B5-B304-4174-BEC5-1B47041D3D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5962" y="1490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4370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781</Words>
  <Application>Microsoft Office PowerPoint</Application>
  <PresentationFormat>Widescreen</PresentationFormat>
  <Paragraphs>54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IS MATTER AROUND US PURE</vt:lpstr>
      <vt:lpstr>PowerPoint Presentation</vt:lpstr>
      <vt:lpstr>PowerPoint Presentation</vt:lpstr>
      <vt:lpstr>CENTRIFUGATION</vt:lpstr>
      <vt:lpstr>VIDEO TIME</vt:lpstr>
      <vt:lpstr>CHROMATOGRAPHY</vt:lpstr>
      <vt:lpstr>TYPES OF CHROMATOGRAPHY</vt:lpstr>
      <vt:lpstr>PAPER CHROMATOGRAPHY</vt:lpstr>
      <vt:lpstr>DIAGRAM SHOWING PAPER CHROMATOGRAPHY</vt:lpstr>
      <vt:lpstr>SEPARATION OF DIFFERENT CONSTITUENTS OF AIR</vt:lpstr>
      <vt:lpstr>DIAGRAM SHOWING SEPARATION OF DIFFERENT CONSTITUENTS OF AIR </vt:lpstr>
      <vt:lpstr>HOME ASSIGNMENT</vt:lpstr>
      <vt:lpstr>THANKING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MATTER AROUND US PURE</dc:title>
  <dc:creator>Pradeep Pati</dc:creator>
  <cp:lastModifiedBy>Pradeep Pati</cp:lastModifiedBy>
  <cp:revision>5</cp:revision>
  <dcterms:created xsi:type="dcterms:W3CDTF">2021-03-23T07:56:29Z</dcterms:created>
  <dcterms:modified xsi:type="dcterms:W3CDTF">2021-12-18T11:55:46Z</dcterms:modified>
</cp:coreProperties>
</file>