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57" r:id="rId5"/>
    <p:sldId id="271" r:id="rId6"/>
    <p:sldId id="258" r:id="rId7"/>
    <p:sldId id="259" r:id="rId8"/>
    <p:sldId id="260" r:id="rId9"/>
    <p:sldId id="261" r:id="rId10"/>
    <p:sldId id="262" r:id="rId11"/>
    <p:sldId id="263" r:id="rId12"/>
    <p:sldId id="265" r:id="rId13"/>
    <p:sldId id="26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CB1D0-097E-4AB9-88E3-BAB07423DF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924BA7-0DE4-4484-B822-E26095DEB1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EF556D-FFFB-4396-A415-369B11004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F36A-81F1-4C35-A8F5-A952CA458B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D288A-6D35-44F4-B0FA-D2E21F19A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7BD5A-0A4F-4BA1-AD28-DA262F581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7939-6534-4AF1-875F-1BB574DF39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7884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F0AF8-4DE1-4E30-A934-EF2F4D1AB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2B92C5-366F-4749-8517-81DED55B15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C819BE-7AA3-4FE3-AA6A-48064796E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F36A-81F1-4C35-A8F5-A952CA458B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4F610-BFAC-4E9E-BB52-1702B9D72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93043-CE3B-404F-A0CE-A73FA3C1D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7939-6534-4AF1-875F-1BB574DF39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825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998EB-251B-4FFB-9C67-D767F69547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7721AB-2141-42CE-B8D3-53FECC8882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385B7-1F9B-4222-A0F7-3DB797E2B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F36A-81F1-4C35-A8F5-A952CA458B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91754C-5E6C-4858-8F10-95647B407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3AD82-C416-445C-84F7-526F7613B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7939-6534-4AF1-875F-1BB574DF39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3274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21028-3F27-40FE-AB2A-3AB93D138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8D818-4719-4E36-B725-90E519F38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643A4-5729-4C1A-8D26-3609642AB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F36A-81F1-4C35-A8F5-A952CA458B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C5B6E-0757-4B93-803E-F27869DED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4FB1D-4CF1-4D08-B962-3EDCB29B9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7939-6534-4AF1-875F-1BB574DF39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4080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2B8DD-8035-4F12-898C-90822BF1A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D09A81-DBFC-4C1D-BACF-47EE428D1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CDE7C8-AD99-4F4B-9DB8-90CD2852A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F36A-81F1-4C35-A8F5-A952CA458B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43F2-A368-4023-B58E-B79DB31B7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06956-27A9-44D8-98DA-3D33DCF06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7939-6534-4AF1-875F-1BB574DF39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7267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C6C7F-AAD2-4529-AB74-0163BF780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EE8E4-A9DD-4706-8B77-895B003360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83D42E-6943-4241-BE66-A97AA4E99E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B32D51-CD85-4BC2-B471-0F64D37F7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F36A-81F1-4C35-A8F5-A952CA458B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F17588-287A-4AB7-8E77-4705DE380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5094C1-A5AD-4978-9D30-812CE0956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7939-6534-4AF1-875F-1BB574DF39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733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E2FE-5106-4A54-84F4-DAB898889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76E1D8-AD4F-45F2-A9EC-8EB7CC0C3B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EA89E8-0DC7-4E2C-982D-8D62534588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2D6996-CEC8-4616-B42A-DA287C4EB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5278E7-4018-4741-8FB7-D05EF922CF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AA912B-2AE9-4BDF-A025-AA6A483AD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F36A-81F1-4C35-A8F5-A952CA458B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A887CD-57F0-4F6B-8802-9EBE1C6A4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338170-F3C7-4A6E-8E6C-0FF1FB1FD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7939-6534-4AF1-875F-1BB574DF39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4820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C6B29-CD07-4E01-9C20-0C2695912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2DCF28-1C00-45F8-B2EE-E6AEC8BE4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F36A-81F1-4C35-A8F5-A952CA458B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49ED51-5395-4432-BE21-E79C770BC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503BF2-EF33-454E-A4A3-8138D532A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7939-6534-4AF1-875F-1BB574DF39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9946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027A9C-9F93-417D-B06B-F1B0D75B1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F36A-81F1-4C35-A8F5-A952CA458B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EDCD40-CFCA-4513-8DE1-09B47CD47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109140-82FB-4CF5-B49E-AEDCF1647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7939-6534-4AF1-875F-1BB574DF39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5462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8AFBD-195F-42CF-BE4B-8085F588E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F2E29-7323-48E2-8651-21A57CC3B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AA09DB-92B0-4C14-B2BC-B94D66E152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CA18DB-DE76-408A-9155-C1AC26463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F36A-81F1-4C35-A8F5-A952CA458B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D9106A-3B6E-40CC-AA0C-5C2D07A25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2194B5-B130-417C-A797-77BCBB72B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7939-6534-4AF1-875F-1BB574DF39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74351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0314D-9D09-4060-85D0-F254220D2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98CE98-ED22-4EDB-80CD-E9D6BAB99C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BEEB8F-619B-4C44-8ED9-20424F03B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154CF-7189-4AF7-9DAA-0943F8F43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F36A-81F1-4C35-A8F5-A952CA458B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5D7A86-C61D-492A-B781-015906C2F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CE22FC-7968-418A-BC7A-65C44C68E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7939-6534-4AF1-875F-1BB574DF39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4548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9FCE1D-E4FF-436B-9038-CAED1A846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3A49C2-CE5B-4DD8-940B-1F0E16500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EC8FA-C61E-4FF6-ABCB-255FCE5774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BF36A-81F1-4C35-A8F5-A952CA458B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6432E-20C3-4CFF-907A-E3E5BB6DB4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16CFA-31BA-4AF3-88C5-E65E61E8E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57939-6534-4AF1-875F-1BB574DF39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1012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youtu.be/7oqLUIHpqO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CF578-02D7-421F-9956-308FF9D645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77079"/>
            <a:ext cx="9144000" cy="901147"/>
          </a:xfrm>
        </p:spPr>
        <p:txBody>
          <a:bodyPr>
            <a:normAutofit/>
          </a:bodyPr>
          <a:lstStyle/>
          <a:p>
            <a:r>
              <a:rPr lang="en-US" sz="2500" b="1" dirty="0">
                <a:solidFill>
                  <a:srgbClr val="FF0000"/>
                </a:solidFill>
                <a:latin typeface="+mn-lt"/>
              </a:rPr>
              <a:t>IS MATTER AROUND US PURE</a:t>
            </a:r>
            <a:endParaRPr lang="en-IN" sz="2500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375EBA-F55F-490E-96AC-106D45D88C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1877" y="1706217"/>
            <a:ext cx="10906539" cy="3551584"/>
          </a:xfrm>
        </p:spPr>
        <p:txBody>
          <a:bodyPr>
            <a:normAutofit fontScale="62500" lnSpcReduction="20000"/>
          </a:bodyPr>
          <a:lstStyle/>
          <a:p>
            <a:r>
              <a:rPr lang="en-US" sz="3500" b="1" dirty="0"/>
              <a:t>CLASS-IX</a:t>
            </a:r>
          </a:p>
          <a:p>
            <a:endParaRPr lang="en-US" sz="3500" b="1" dirty="0"/>
          </a:p>
          <a:p>
            <a:endParaRPr lang="en-US" sz="3500" b="1" dirty="0"/>
          </a:p>
          <a:p>
            <a:r>
              <a:rPr lang="en-US" sz="3500" b="1" dirty="0"/>
              <a:t>SUBJECT-CHEMISTRY</a:t>
            </a:r>
          </a:p>
          <a:p>
            <a:r>
              <a:rPr lang="en-US" sz="3500" b="1" dirty="0"/>
              <a:t>CHAPTER-02</a:t>
            </a:r>
          </a:p>
          <a:p>
            <a:r>
              <a:rPr lang="en-US" sz="3500" b="1" dirty="0"/>
              <a:t>CONCEPTUAL KNOWLEDGE ON THE SEPARATION PROCESS BY SEPARATING FUNNEL,SUBLIMATION,DISTILLATION,FRACTIONAL DISTILLATION AND CRYSTALISATION</a:t>
            </a:r>
          </a:p>
          <a:p>
            <a:endParaRPr lang="en-US" sz="3500" b="1" dirty="0"/>
          </a:p>
          <a:p>
            <a:r>
              <a:rPr lang="en-US" sz="3500" b="1" dirty="0"/>
              <a:t>PERIOD-3</a:t>
            </a:r>
            <a:endParaRPr lang="en-IN" sz="3500" b="1" dirty="0"/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95470F67-6BFE-4A2C-9D1E-5DE8765A073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479774"/>
            <a:ext cx="12192000" cy="1378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114E1554-6DC2-4366-BDC1-ED26618A17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5962" y="27829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8237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F9DDC-C43C-4FEA-ACE7-3C375289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401"/>
            <a:ext cx="10515600" cy="821634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DIAGRAM SHOWING FRACTIONAL DISTILLATION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0ED4136-7585-4810-98DA-6EE3B27E843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157" y="1908313"/>
            <a:ext cx="10399643" cy="4386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949BF80E-6268-4DE1-A136-FB1847B1E1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2222" y="9276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92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26877-095A-45A0-A2E4-51CA6BB6F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4157"/>
            <a:ext cx="10515600" cy="736531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CRYSTALLISATION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08FEF-5A08-4ED7-B195-94A962251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901069" cy="4351338"/>
          </a:xfrm>
        </p:spPr>
        <p:txBody>
          <a:bodyPr>
            <a:normAutofit fontScale="85000" lnSpcReduction="20000"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6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Crystallisation is a separation and purification method which involves the precipitating of solid crystals from its saturated solution on cooling.</a:t>
            </a:r>
            <a:br>
              <a:rPr lang="en-IN" sz="26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IN" sz="26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 this process the impure sample is dissolved in minimum amount of suitable solvent. The formed solution is heated to get a saturated solution. On cooling, this saturated solution produces pure crystals of the sample.</a:t>
            </a:r>
            <a:br>
              <a:rPr lang="en-IN" sz="26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br>
              <a:rPr lang="en-IN" sz="26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IN" sz="26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Crystallisation is used for</a:t>
            </a:r>
            <a:r>
              <a:rPr lang="en-IN" sz="26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N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6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Purification of salt that we get from sea water and separation of crystals of alum from impure samples.</a:t>
            </a:r>
            <a:endParaRPr lang="en-IN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IN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DA8BBEA5-ADBE-4A67-9AEB-28D3481FAF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9269" y="1947207"/>
            <a:ext cx="4094921" cy="4625871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7AB27FEB-3A78-43B3-B9A1-9256AE0075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79" y="24401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7840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5C027-B075-4AB8-88BD-BCC677CB6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3799"/>
            <a:ext cx="10515600" cy="1295399"/>
          </a:xfrm>
        </p:spPr>
        <p:txBody>
          <a:bodyPr>
            <a:no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2814F5C-373F-4123-9E3A-9CDF7D9BD1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6204104"/>
              </p:ext>
            </p:extLst>
          </p:nvPr>
        </p:nvGraphicFramePr>
        <p:xfrm>
          <a:off x="1086678" y="2489198"/>
          <a:ext cx="9780105" cy="25201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80105">
                  <a:extLst>
                    <a:ext uri="{9D8B030D-6E8A-4147-A177-3AD203B41FA5}">
                      <a16:colId xmlns:a16="http://schemas.microsoft.com/office/drawing/2014/main" val="4052287181"/>
                    </a:ext>
                  </a:extLst>
                </a:gridCol>
              </a:tblGrid>
              <a:tr h="25201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IN" sz="2200" dirty="0">
                          <a:effectLst/>
                        </a:rPr>
                        <a:t>Exercise-II Q1to Q12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2200" dirty="0">
                          <a:effectLst/>
                        </a:rPr>
                        <a:t>Which method is used to separate a mixture of mustard oil and water?</a:t>
                      </a:r>
                      <a:endParaRPr lang="en-IN" sz="22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2200" dirty="0">
                          <a:effectLst/>
                        </a:rPr>
                        <a:t>What are the advantages of Fractional distillation over simple distillation? </a:t>
                      </a:r>
                      <a:endParaRPr lang="en-IN" sz="22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AutoNum type="arabicParenR"/>
                      </a:pPr>
                      <a:r>
                        <a:rPr lang="en-US" sz="2200" dirty="0">
                          <a:effectLst/>
                        </a:rPr>
                        <a:t>Explain how can we separate a mixture of acetone and alcohol.</a:t>
                      </a:r>
                      <a:endParaRPr lang="en-IN" sz="2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618485828"/>
                  </a:ext>
                </a:extLst>
              </a:tr>
            </a:tbl>
          </a:graphicData>
        </a:graphic>
      </p:graphicFrame>
      <p:pic>
        <p:nvPicPr>
          <p:cNvPr id="5" name="Picture 2">
            <a:extLst>
              <a:ext uri="{FF2B5EF4-FFF2-40B4-BE49-F238E27FC236}">
                <a16:creationId xmlns:a16="http://schemas.microsoft.com/office/drawing/2014/main" id="{CE7486E4-267E-4EED-97F9-6C0761C99B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9214" y="22142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14181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F218D-4894-404B-8062-B49BED484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11965"/>
            <a:ext cx="10515600" cy="967409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latin typeface="+mn-lt"/>
              </a:rPr>
              <a:t>THANKING YOU</a:t>
            </a:r>
            <a:endParaRPr lang="en-IN" sz="3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9EEEA-A6D1-474F-8174-E9C9DBFE1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D635230-ACC0-4ABC-84AE-17C58B0C0A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5718" y="81101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669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391478"/>
            <a:ext cx="9657522" cy="473468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500" b="1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200" b="1" dirty="0"/>
              <a:t>Students will be able to</a:t>
            </a:r>
            <a:endParaRPr lang="en-US" sz="2200" b="1" dirty="0"/>
          </a:p>
          <a:p>
            <a:pPr lvl="0"/>
            <a:r>
              <a:rPr lang="en-IN" sz="2200" b="1" dirty="0"/>
              <a:t>Understand the process to separate the mixtures using separating funnel.</a:t>
            </a:r>
            <a:endParaRPr lang="en-US" sz="2200" b="1" dirty="0"/>
          </a:p>
          <a:p>
            <a:pPr lvl="0"/>
            <a:r>
              <a:rPr lang="en-IN" sz="2200" b="1" dirty="0"/>
              <a:t>Familiarize  with various separation processes like sublimation, distillation and fractional distillation</a:t>
            </a:r>
            <a:endParaRPr lang="en-US" sz="2200" b="1" dirty="0"/>
          </a:p>
          <a:p>
            <a:r>
              <a:rPr lang="en-IN" sz="2200" b="1" dirty="0"/>
              <a:t>Sensitize the method of crystallisation and get idea of its application.</a:t>
            </a:r>
            <a:endParaRPr lang="en-IN" sz="2400" b="1" dirty="0"/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627704" y="4674704"/>
            <a:ext cx="2209800" cy="1905000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7AC909F5-89D2-4012-BD96-3CC9747C8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5462" y="28858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258957"/>
            <a:ext cx="8971722" cy="4867207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/>
          </a:p>
          <a:p>
            <a:pPr lvl="0">
              <a:buNone/>
            </a:pPr>
            <a:r>
              <a:rPr lang="en-IN" sz="2500" b="1" dirty="0"/>
              <a:t>                                     </a:t>
            </a:r>
            <a:r>
              <a:rPr lang="en-IN" sz="2500" b="1" dirty="0">
                <a:solidFill>
                  <a:srgbClr val="FF0000"/>
                </a:solidFill>
              </a:rPr>
              <a:t>WARM UP QUESTION</a:t>
            </a:r>
          </a:p>
          <a:p>
            <a:pPr lvl="0">
              <a:buNone/>
            </a:pPr>
            <a:endParaRPr lang="en-US" sz="2200" b="1" dirty="0"/>
          </a:p>
          <a:p>
            <a:r>
              <a:rPr lang="en-US" sz="2400" dirty="0"/>
              <a:t> </a:t>
            </a:r>
            <a:r>
              <a:rPr lang="en-US" sz="2200" b="1" dirty="0"/>
              <a:t>Recapitulate the previous concept of the traditional methods like magnetic separation, winnowing etc.</a:t>
            </a:r>
          </a:p>
          <a:p>
            <a:r>
              <a:rPr lang="en-US" sz="2200" b="1" dirty="0"/>
              <a:t>Activate their minds with the uses of the traditional methods in our day today life.</a:t>
            </a:r>
          </a:p>
          <a:p>
            <a:r>
              <a:rPr lang="en-US" sz="2200" b="1" dirty="0"/>
              <a:t>Ask them the principle involved in various traditional methods of separation.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1789729-9E66-40DF-A746-9BDCE5372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9457" y="26835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0DDBE-899F-4AA1-8A34-E057193E5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4157"/>
            <a:ext cx="10515600" cy="1497495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SEPARATING FUNNEL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1351B-D88A-40D7-9AC4-086B54184B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44417"/>
            <a:ext cx="7099852" cy="36325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2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When two liquids do not mix, they form two separate layers and are known as immiscible liquids. These two liquids can be separated by using a separating funnel.</a:t>
            </a:r>
            <a:br>
              <a:rPr lang="en-IN" sz="22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en-IN" sz="22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IN" sz="22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Examples: Kerosene and water mixture is separated by using separating funnel method.</a:t>
            </a:r>
            <a:br>
              <a:rPr lang="en-IN" sz="22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IN" sz="22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This method is also used to extract iron from its ore.</a:t>
            </a:r>
            <a:br>
              <a:rPr lang="en-IN" sz="22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endParaRPr lang="en-IN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CABB0C-05BB-4904-B84A-1BE2132DE35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052" y="1643270"/>
            <a:ext cx="3843131" cy="4982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C0384C3F-0D05-4D56-A9BD-361AECA9FD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5450" y="32468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1994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0A48C-BD49-4A59-84FD-E00EAAB70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1331"/>
            <a:ext cx="10515600" cy="1357311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VIDEO TIME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37794-D041-4BFC-89B4-AC2AB36D5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29947"/>
            <a:ext cx="10515600" cy="3447015"/>
          </a:xfrm>
        </p:spPr>
        <p:txBody>
          <a:bodyPr>
            <a:normAutofit/>
          </a:bodyPr>
          <a:lstStyle/>
          <a:p>
            <a:r>
              <a:rPr lang="en-IN" sz="2200" b="0" i="0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2"/>
              </a:rPr>
              <a:t>https://youtu.be/7oqLUIHpqOc</a:t>
            </a:r>
            <a:endParaRPr lang="en-IN" sz="22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5E0A4F3-4016-413F-94BA-B4DAA41D2F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6692" y="226323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0290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2CF46-D795-410E-B576-F8EA6CC1B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0417"/>
            <a:ext cx="10515600" cy="954157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SUBLIMATION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0C99C-44A4-43E8-8CF7-364757EF0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399"/>
            <a:ext cx="6672470" cy="3738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2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Sublimation is the process in which solid directly changes to gaseous state.</a:t>
            </a:r>
            <a:br>
              <a:rPr lang="en-IN" sz="22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IN" sz="22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Example: Salt and a sublimable solid such as ammonium chloride, can be separated by the process of sublimation</a:t>
            </a:r>
            <a:endParaRPr lang="en-IN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7A001B-EEFA-477F-9B94-7230976261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0670" y="2160104"/>
            <a:ext cx="3740425" cy="4351338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17F4F0E5-C96B-4A48-9171-B5D5EC7325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0882" y="34655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0607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F2980-BEF9-4478-8299-8054DCE53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1332"/>
            <a:ext cx="10515600" cy="649356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DISTILLATION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A46EC-3187-495B-948B-45860C6CE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4217" y="1931643"/>
            <a:ext cx="10515600" cy="4351338"/>
          </a:xfrm>
        </p:spPr>
        <p:txBody>
          <a:bodyPr>
            <a:normAutofit lnSpcReduction="10000"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2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method is used for the separation of a mixture containing two miscible liquids that boil without decomposing and have a large difference between their boiling points.</a:t>
            </a:r>
            <a:br>
              <a:rPr lang="en-IN" sz="22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IN" sz="22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Process of conversion of a liquid into vapour by boiling, and then recondensing the vapour into liquid is called distillation. </a:t>
            </a:r>
            <a:br>
              <a:rPr lang="en-IN" sz="22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br>
              <a:rPr lang="en-IN" sz="20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IN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Apparatus: </a:t>
            </a:r>
            <a:endParaRPr lang="en-IN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N" sz="22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Distillation process requires a distillation flask, thermometer, heating assembly, a receiver flask and condenser as the apparatus. A distillation flask is a round-bottomed flask with a tube at its neck.  This tube is attached to a Liebig condenser. The Liebig condenser is a long glass tube within a glass jacket, with an inlet and outlet for water. The open end of the flask is fitted with a one-holed rubber cork through which a thermometer is introduced.</a:t>
            </a:r>
            <a:br>
              <a:rPr lang="en-IN" sz="22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endParaRPr lang="en-IN" sz="2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9C6D90F-6947-4BA5-B80D-A83E5CAF50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9701" y="250341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0070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2CF0E-1A36-4737-8B14-5A049504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7653"/>
            <a:ext cx="10515600" cy="649356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DIAGRAM SHOWING DISTILLATION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11D25A9-1246-4733-B92A-85CB6BFE664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27583"/>
            <a:ext cx="10889974" cy="4611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5ECAB140-3830-42C3-96CC-687782DC2C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79" y="21866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2078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21BC9-BC58-4F52-B043-5AA2558CC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33669"/>
            <a:ext cx="10515600" cy="1020417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FRACTIONAL DISTILLATION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50FC0-576D-4C29-B0A5-DCE67944B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6121"/>
            <a:ext cx="10515600" cy="3910841"/>
          </a:xfrm>
        </p:spPr>
        <p:txBody>
          <a:bodyPr/>
          <a:lstStyle/>
          <a:p>
            <a:pPr marL="0" indent="0">
              <a:buNone/>
            </a:pPr>
            <a:r>
              <a:rPr lang="en-IN" sz="18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22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In case the difference in the boiling points of the liquids is less than 25K temperature, we use the fractional distillation method.</a:t>
            </a:r>
            <a:br>
              <a:rPr lang="en-IN" sz="22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IN" sz="22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apparatus is almost the same as used in distillation. The only difference is that a fractioning column is fitted in between the distillation flask and the condenser. A simple fractioning column is made up of a tube packed with glass beads. The beads provide the surface for the vapours to cool and condense again and again. The fractioning columns obstruct the smooth upward flow of vapours.</a:t>
            </a:r>
            <a:br>
              <a:rPr lang="en-IN" sz="22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br>
              <a:rPr lang="en-IN" sz="22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IN" sz="22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Example: A mixture of n-hexane and n-heptane can be separated through the process of fractional distillation</a:t>
            </a:r>
            <a:endParaRPr lang="en-IN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129D761-971A-4A37-9180-048DEED1A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8971" y="135835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4581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631</Words>
  <Application>Microsoft Office PowerPoint</Application>
  <PresentationFormat>Widescreen</PresentationFormat>
  <Paragraphs>49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IS MATTER AROUND US PURE</vt:lpstr>
      <vt:lpstr>PowerPoint Presentation</vt:lpstr>
      <vt:lpstr>PowerPoint Presentation</vt:lpstr>
      <vt:lpstr>SEPARATING FUNNEL</vt:lpstr>
      <vt:lpstr>VIDEO TIME</vt:lpstr>
      <vt:lpstr>SUBLIMATION</vt:lpstr>
      <vt:lpstr>DISTILLATION</vt:lpstr>
      <vt:lpstr>DIAGRAM SHOWING DISTILLATION</vt:lpstr>
      <vt:lpstr>FRACTIONAL DISTILLATION</vt:lpstr>
      <vt:lpstr>DIAGRAM SHOWING FRACTIONAL DISTILLATION</vt:lpstr>
      <vt:lpstr>CRYSTALLISATION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MATTER AROUND US PURE</dc:title>
  <dc:creator>Pradeep Pati</dc:creator>
  <cp:lastModifiedBy>Pradeep Pati</cp:lastModifiedBy>
  <cp:revision>7</cp:revision>
  <dcterms:created xsi:type="dcterms:W3CDTF">2021-03-23T05:35:38Z</dcterms:created>
  <dcterms:modified xsi:type="dcterms:W3CDTF">2021-12-18T11:54:39Z</dcterms:modified>
</cp:coreProperties>
</file>