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9" r:id="rId3"/>
    <p:sldId id="270" r:id="rId4"/>
    <p:sldId id="258" r:id="rId5"/>
    <p:sldId id="271" r:id="rId6"/>
    <p:sldId id="264" r:id="rId7"/>
    <p:sldId id="259" r:id="rId8"/>
    <p:sldId id="265" r:id="rId9"/>
    <p:sldId id="266" r:id="rId10"/>
    <p:sldId id="267" r:id="rId11"/>
    <p:sldId id="268" r:id="rId12"/>
    <p:sldId id="261" r:id="rId13"/>
    <p:sldId id="263" r:id="rId14"/>
    <p:sldId id="262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04EAD5-F329-42E8-921B-45041E7288D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F8CD58C-9E4B-42F6-B220-2FAC72D714B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E661D8-AD9C-4C32-B62D-1E6EB01D24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982A9-1935-48EE-AE71-9515C3ABB485}" type="datetimeFigureOut">
              <a:rPr lang="en-IN" smtClean="0"/>
              <a:t>18-12-2021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23597B6-59B2-4928-9C16-21143F36561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558802-CF9E-41B1-A250-A89E9636FB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3A1A2-7E0E-4AB1-B736-71F843E3554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5171243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65FCA8-F867-4246-9D3C-A6411C2058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545D8CA-94BD-4BF5-836F-83A319B6A4E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D9C019-3F60-49C2-965D-B11B68ED5B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982A9-1935-48EE-AE71-9515C3ABB485}" type="datetimeFigureOut">
              <a:rPr lang="en-IN" smtClean="0"/>
              <a:t>18-12-2021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8998A7-1B77-4878-AA22-6F3A29CFD4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B0ABB43-46A2-4705-A852-B39481EA8E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3A1A2-7E0E-4AB1-B736-71F843E3554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7909487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7EEC800-D760-41C7-AA06-035E040040D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62F1237-A66A-4ED3-8AD3-2EC57723B24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66BCC1C-2D3E-4B17-85F3-B6459328E8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982A9-1935-48EE-AE71-9515C3ABB485}" type="datetimeFigureOut">
              <a:rPr lang="en-IN" smtClean="0"/>
              <a:t>18-12-2021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347FED5-DB85-44D6-902E-017C4DB6C9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CFD05F5-AF98-48B7-9347-B8AA3346AB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3A1A2-7E0E-4AB1-B736-71F843E3554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0462322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367218-9B77-49E7-9493-9F68F68893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65BC76-04D4-4D69-857F-AFE9948973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41CCEDC-CCDB-4E7C-80FA-8C7E8CD8A2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982A9-1935-48EE-AE71-9515C3ABB485}" type="datetimeFigureOut">
              <a:rPr lang="en-IN" smtClean="0"/>
              <a:t>18-12-2021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A75103D-74E7-4306-9654-1F1698A9B4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A6B4B6-D0D7-492E-AF6C-87024D9663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3A1A2-7E0E-4AB1-B736-71F843E3554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4957324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450656-DD22-4548-A4AA-214785830D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39DEA3F-B6C6-47E1-950E-AC85CFE4F77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6E18073-3CAF-482C-AD41-37FD3657F6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982A9-1935-48EE-AE71-9515C3ABB485}" type="datetimeFigureOut">
              <a:rPr lang="en-IN" smtClean="0"/>
              <a:t>18-12-2021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BE3AFB7-3C6D-4D0C-A9EA-E13270A30E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E9EE386-53B6-4C14-922F-1B84D20B6F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3A1A2-7E0E-4AB1-B736-71F843E3554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9556208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822256-05D8-4D1B-8A0F-A44BE18C46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153D6E-B8F9-4851-8FB9-ED1EAC7C5D7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6759F1C-E49B-4DB4-8B52-F2BEC525D49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427DD89-CEAA-48C8-B417-AAF0264057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982A9-1935-48EE-AE71-9515C3ABB485}" type="datetimeFigureOut">
              <a:rPr lang="en-IN" smtClean="0"/>
              <a:t>18-12-2021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7FCA941-1EA6-432A-B78C-3A8121EE0C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A83ADFD-5EF8-4CE0-B2EC-E057277DEA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3A1A2-7E0E-4AB1-B736-71F843E3554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5138782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9BC4C9-D63D-4469-94AB-0398F4821E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148CDB9-2D09-4DC8-A564-A398FF354B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A783462-0D90-4ECA-BA4B-20EF15F3B27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C83D77D-9EFC-439E-8437-FBEA9DCE3C5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F1D8797-C8BA-485C-909F-F6CDC6241ED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45EF75F-D89D-425B-AF61-78FA03BAE0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982A9-1935-48EE-AE71-9515C3ABB485}" type="datetimeFigureOut">
              <a:rPr lang="en-IN" smtClean="0"/>
              <a:t>18-12-2021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0E89D3B-7F6B-49BA-BA27-C4174FAAA4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94412B9-F5DA-4FBD-84EA-4907B4049B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3A1A2-7E0E-4AB1-B736-71F843E3554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6762925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1FFE54-9B22-47A3-A737-A52ABAC72A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ED20665-C05A-4FB0-9334-68815C92FA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982A9-1935-48EE-AE71-9515C3ABB485}" type="datetimeFigureOut">
              <a:rPr lang="en-IN" smtClean="0"/>
              <a:t>18-12-2021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47411A9-8CA3-4CFF-B23C-46E3E2D630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4CC6BBA-282F-455A-84C0-0C1ACE4D15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3A1A2-7E0E-4AB1-B736-71F843E3554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7049578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D72306C-24E5-4A16-A773-905D5B8ABC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982A9-1935-48EE-AE71-9515C3ABB485}" type="datetimeFigureOut">
              <a:rPr lang="en-IN" smtClean="0"/>
              <a:t>18-12-2021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EEEE344-7506-4B39-B7AF-367B10017F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FAEDC76-07BE-4879-AFE2-26361DE234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3A1A2-7E0E-4AB1-B736-71F843E3554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55164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BC1D36-ABC4-42ED-9EFD-E57B57D6FD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0B0B9C-86E6-4DF7-8622-053EEA8EBC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7FD3DCD-9A58-477C-BDA8-D9A2B046A16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4B8E5CB-C3D3-4F11-8C82-237FB43B73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982A9-1935-48EE-AE71-9515C3ABB485}" type="datetimeFigureOut">
              <a:rPr lang="en-IN" smtClean="0"/>
              <a:t>18-12-2021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8DFD95B-F65D-4FF5-B081-D545BCD782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98B2BF3-74E2-422F-9667-82173EA8C1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3A1A2-7E0E-4AB1-B736-71F843E3554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8068797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FD3CE2-15BC-4206-8F80-A4FEF624FE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A7B3DB6-21CF-4155-B389-73587E67D22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612F3E9-6DC2-4EA8-A0E7-DA757693138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F098CA0-B503-4934-877C-E9BCC6D2B8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C982A9-1935-48EE-AE71-9515C3ABB485}" type="datetimeFigureOut">
              <a:rPr lang="en-IN" smtClean="0"/>
              <a:t>18-12-2021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49AB640-E553-49A8-9644-763AA91D5B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495DD50-CDDC-496E-9AC1-6FA81DF701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43A1A2-7E0E-4AB1-B736-71F843E3554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1162300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7D19930-1D23-4118-AF29-9C18C62AF9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893E742-9BD8-4231-9B81-C5D35DB9F47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95AE35-BD86-47C9-8A35-61F884F4C29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C982A9-1935-48EE-AE71-9515C3ABB485}" type="datetimeFigureOut">
              <a:rPr lang="en-IN" smtClean="0"/>
              <a:t>18-12-2021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FB930BB-2D3F-4FE9-BF26-7D589702A43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509392-49C0-4510-B327-71171032E92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43A1A2-7E0E-4AB1-B736-71F843E3554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7514622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youtu.be/anuDPYoG4HM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EBE9DE-EBE6-4661-8CD2-CAF8612D14F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679933"/>
          </a:xfrm>
        </p:spPr>
        <p:txBody>
          <a:bodyPr>
            <a:normAutofit/>
          </a:bodyPr>
          <a:lstStyle/>
          <a:p>
            <a:r>
              <a:rPr lang="en-US" sz="3000" b="1" dirty="0">
                <a:solidFill>
                  <a:srgbClr val="FF0000"/>
                </a:solidFill>
                <a:latin typeface="+mn-lt"/>
              </a:rPr>
              <a:t>IS MATTER AROUND US PURE</a:t>
            </a:r>
            <a:endParaRPr lang="en-IN" sz="3000" b="1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4BC84C7-5FEA-46D3-943A-C1F90C0A7ED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656522" y="1982856"/>
            <a:ext cx="9144000" cy="3283226"/>
          </a:xfrm>
        </p:spPr>
        <p:txBody>
          <a:bodyPr>
            <a:normAutofit fontScale="92500" lnSpcReduction="10000"/>
          </a:bodyPr>
          <a:lstStyle/>
          <a:p>
            <a:r>
              <a:rPr lang="en-US" sz="2400" b="1" dirty="0"/>
              <a:t> </a:t>
            </a:r>
            <a:r>
              <a:rPr lang="en-US" b="1" dirty="0"/>
              <a:t>CLASS-IX</a:t>
            </a:r>
            <a:endParaRPr lang="en-US" sz="2400" b="1" dirty="0"/>
          </a:p>
          <a:p>
            <a:endParaRPr lang="en-US" sz="2400" b="1" dirty="0"/>
          </a:p>
          <a:p>
            <a:endParaRPr lang="en-US" sz="2700" b="1" dirty="0"/>
          </a:p>
          <a:p>
            <a:r>
              <a:rPr lang="en-US" sz="2400" b="1" dirty="0"/>
              <a:t>SUBJECT-CHEMISTRY</a:t>
            </a:r>
          </a:p>
          <a:p>
            <a:r>
              <a:rPr lang="en-US" sz="2400" b="1" dirty="0"/>
              <a:t>CHAPTER-02</a:t>
            </a:r>
          </a:p>
          <a:p>
            <a:r>
              <a:rPr lang="en-US" sz="2400" b="1" dirty="0"/>
              <a:t>CLASSIFICATION OF MATTER, CONCEPT OF PURE AND IMPURE SUBSTANCES</a:t>
            </a:r>
          </a:p>
          <a:p>
            <a:endParaRPr lang="en-US" sz="2400" b="1" dirty="0"/>
          </a:p>
          <a:p>
            <a:r>
              <a:rPr lang="en-US" b="1" dirty="0"/>
              <a:t>PERIOD-1</a:t>
            </a:r>
            <a:endParaRPr lang="en-IN" sz="2400" b="1" dirty="0"/>
          </a:p>
          <a:p>
            <a:endParaRPr lang="en-IN" dirty="0"/>
          </a:p>
        </p:txBody>
      </p:sp>
      <p:pic>
        <p:nvPicPr>
          <p:cNvPr id="4" name="Google Shape;54;p13">
            <a:extLst>
              <a:ext uri="{FF2B5EF4-FFF2-40B4-BE49-F238E27FC236}">
                <a16:creationId xmlns:a16="http://schemas.microsoft.com/office/drawing/2014/main" id="{79480F44-6DE0-4981-9B68-CE10D787219B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0" y="5446643"/>
            <a:ext cx="12192000" cy="1411357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2">
            <a:extLst>
              <a:ext uri="{FF2B5EF4-FFF2-40B4-BE49-F238E27FC236}">
                <a16:creationId xmlns:a16="http://schemas.microsoft.com/office/drawing/2014/main" id="{3FE2A5A9-5DED-4CCD-977B-141D29E8FEE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04501" y="292446"/>
            <a:ext cx="2592042" cy="6493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3832955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C0EE94-3CB9-4E23-9782-8C6490E17E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5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NOBLE GASES</a:t>
            </a:r>
            <a:endParaRPr lang="en-IN" sz="2500" b="1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806F4E-D8AE-4E60-A1F1-E8C495865C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451651"/>
            <a:ext cx="10515600" cy="3725311"/>
          </a:xfrm>
        </p:spPr>
        <p:txBody>
          <a:bodyPr>
            <a:normAutofit/>
          </a:bodyPr>
          <a:lstStyle/>
          <a:p>
            <a:pPr marL="0" marR="0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IN" sz="22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INERT OR NOBLE GASES</a:t>
            </a:r>
          </a:p>
          <a:p>
            <a:pPr marL="0" marR="0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IN" sz="2200" b="1" dirty="0">
              <a:solidFill>
                <a:srgbClr val="FF0000"/>
              </a:solidFill>
              <a:latin typeface="Calibri" panose="020F0502020204030204" pitchFamily="34" charset="0"/>
              <a:ea typeface="Arial" panose="020B0604020202020204" pitchFamily="34" charset="0"/>
              <a:cs typeface="Calibri" panose="020F0502020204030204" pitchFamily="34" charset="0"/>
            </a:endParaRPr>
          </a:p>
          <a:p>
            <a:pPr marL="0" marR="0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IN" sz="2200" dirty="0">
              <a:effectLst/>
              <a:latin typeface="Calibri" panose="020F0502020204030204" pitchFamily="34" charset="0"/>
              <a:ea typeface="Arial" panose="020B0604020202020204" pitchFamily="34" charset="0"/>
              <a:cs typeface="Calibri" panose="020F0502020204030204" pitchFamily="34" charset="0"/>
            </a:endParaRP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22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These Elements do not react chemically with other elements or compounds, so they are known as noble or inert gases.</a:t>
            </a:r>
            <a:endParaRPr lang="en-IN" sz="22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22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They are found in air in traces.</a:t>
            </a:r>
            <a:endParaRPr lang="en-IN" sz="22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r>
              <a:rPr lang="en-IN" sz="22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They are six in number-------- Helium, Neon, Argon, Krypton, Xenon, Radon</a:t>
            </a:r>
            <a:endParaRPr lang="en-IN" sz="2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436A5E61-9F25-4806-AC34-E4D4F0D990D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58726" y="378550"/>
            <a:ext cx="2592042" cy="6493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5726573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19EC0E-72EA-4CA7-8EEB-C97DC761AF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500" b="1" dirty="0">
                <a:solidFill>
                  <a:srgbClr val="FF0000"/>
                </a:solidFill>
                <a:latin typeface="+mn-lt"/>
              </a:rPr>
              <a:t>COMPOUNDS</a:t>
            </a:r>
            <a:endParaRPr lang="en-IN" sz="2500" b="1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5A59FB-2222-41C2-AD7F-08034911E2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133599"/>
            <a:ext cx="10515600" cy="4043363"/>
          </a:xfrm>
        </p:spPr>
        <p:txBody>
          <a:bodyPr/>
          <a:lstStyle/>
          <a:p>
            <a:pPr marL="0" marR="0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IN" sz="2200" b="1" dirty="0">
                <a:solidFill>
                  <a:srgbClr val="FF0000"/>
                </a:solidFill>
                <a:effectLst/>
                <a:ea typeface="Times New Roman" panose="02020603050405020304" pitchFamily="18" charset="0"/>
              </a:rPr>
              <a:t>Compounds:</a:t>
            </a:r>
          </a:p>
          <a:p>
            <a:pPr marL="0" marR="0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IN" sz="2200" b="1" dirty="0">
              <a:solidFill>
                <a:srgbClr val="FF0000"/>
              </a:solidFill>
              <a:ea typeface="Arial" panose="020B0604020202020204" pitchFamily="34" charset="0"/>
            </a:endParaRPr>
          </a:p>
          <a:p>
            <a:pPr marL="0" marR="0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IN" sz="2200" dirty="0">
              <a:effectLst/>
              <a:ea typeface="Arial" panose="020B0604020202020204" pitchFamily="34" charset="0"/>
            </a:endParaRP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IN" sz="2200" b="1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It is a form of matter formed by combining two or more elements in a definite ratio by mass.</a:t>
            </a:r>
            <a:endParaRPr lang="en-IN" sz="2200" dirty="0">
              <a:solidFill>
                <a:srgbClr val="000000"/>
              </a:solidFill>
              <a:effectLst/>
              <a:ea typeface="Arial" panose="020B0604020202020204" pitchFamily="34" charset="0"/>
            </a:endParaRP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IN" sz="2200" b="1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It Can be decomposed into its constituent elements by suitable chemical methods.</a:t>
            </a:r>
            <a:endParaRPr lang="en-IN" sz="2200" dirty="0">
              <a:solidFill>
                <a:srgbClr val="000000"/>
              </a:solidFill>
              <a:effectLst/>
              <a:ea typeface="Arial" panose="020B0604020202020204" pitchFamily="34" charset="0"/>
            </a:endParaRP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IN" sz="2200" b="1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For example: Water (H</a:t>
            </a:r>
            <a:r>
              <a:rPr lang="en-IN" sz="2200" b="1" baseline="-250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2</a:t>
            </a:r>
            <a:r>
              <a:rPr lang="en-IN" sz="2200" b="1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O), oxygen (O</a:t>
            </a:r>
            <a:r>
              <a:rPr lang="en-IN" sz="2200" b="1" baseline="-250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2</a:t>
            </a:r>
            <a:r>
              <a:rPr lang="en-IN" sz="2200" b="1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), Nitrogen dioxide (NO</a:t>
            </a:r>
            <a:r>
              <a:rPr lang="en-IN" sz="2200" b="1" baseline="-25000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2</a:t>
            </a:r>
            <a:r>
              <a:rPr lang="en-IN" sz="2200" b="1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), etc.</a:t>
            </a:r>
            <a:endParaRPr lang="en-IN" sz="2200" dirty="0">
              <a:solidFill>
                <a:srgbClr val="000000"/>
              </a:solidFill>
              <a:effectLst/>
              <a:ea typeface="Arial" panose="020B0604020202020204" pitchFamily="34" charset="0"/>
            </a:endParaRPr>
          </a:p>
          <a:p>
            <a:pPr marL="0" marR="0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IN" sz="2200" b="1" dirty="0">
                <a:solidFill>
                  <a:srgbClr val="FF0000"/>
                </a:solidFill>
                <a:effectLst/>
                <a:ea typeface="Arial" panose="020B0604020202020204" pitchFamily="34" charset="0"/>
              </a:rPr>
              <a:t> </a:t>
            </a:r>
            <a:endParaRPr lang="en-IN" sz="2200" dirty="0">
              <a:effectLst/>
              <a:ea typeface="Arial" panose="020B0604020202020204" pitchFamily="34" charset="0"/>
            </a:endParaRPr>
          </a:p>
          <a:p>
            <a:endParaRPr lang="en-IN" dirty="0"/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55679BE0-6D4D-4ACD-BA3E-AEBEB465A5B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98483" y="378550"/>
            <a:ext cx="2592042" cy="6493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3556351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5A85FD-78E8-4AEB-B17E-54E2D1222D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41332"/>
            <a:ext cx="10515600" cy="649356"/>
          </a:xfrm>
        </p:spPr>
        <p:txBody>
          <a:bodyPr>
            <a:normAutofit/>
          </a:bodyPr>
          <a:lstStyle/>
          <a:p>
            <a:r>
              <a:rPr lang="en-US" sz="2500" b="1" dirty="0">
                <a:solidFill>
                  <a:srgbClr val="FF0000"/>
                </a:solidFill>
                <a:latin typeface="+mn-lt"/>
              </a:rPr>
              <a:t>DIFFERENCE BETWEEN MIXTURE AND COMPOUNDS</a:t>
            </a:r>
            <a:endParaRPr lang="en-IN" sz="2500" b="1" dirty="0">
              <a:solidFill>
                <a:srgbClr val="FF0000"/>
              </a:solidFill>
              <a:latin typeface="+mn-lt"/>
            </a:endParaRP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AB9D9F2E-2603-433A-8E2D-AE590D378F4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07235054"/>
              </p:ext>
            </p:extLst>
          </p:nvPr>
        </p:nvGraphicFramePr>
        <p:xfrm>
          <a:off x="838200" y="1879600"/>
          <a:ext cx="8724899" cy="480059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15959">
                  <a:extLst>
                    <a:ext uri="{9D8B030D-6E8A-4147-A177-3AD203B41FA5}">
                      <a16:colId xmlns:a16="http://schemas.microsoft.com/office/drawing/2014/main" val="3042043831"/>
                    </a:ext>
                  </a:extLst>
                </a:gridCol>
                <a:gridCol w="3710411">
                  <a:extLst>
                    <a:ext uri="{9D8B030D-6E8A-4147-A177-3AD203B41FA5}">
                      <a16:colId xmlns:a16="http://schemas.microsoft.com/office/drawing/2014/main" val="4209225430"/>
                    </a:ext>
                  </a:extLst>
                </a:gridCol>
                <a:gridCol w="4098529">
                  <a:extLst>
                    <a:ext uri="{9D8B030D-6E8A-4147-A177-3AD203B41FA5}">
                      <a16:colId xmlns:a16="http://schemas.microsoft.com/office/drawing/2014/main" val="2041505223"/>
                    </a:ext>
                  </a:extLst>
                </a:gridCol>
              </a:tblGrid>
              <a:tr h="43479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1200">
                          <a:effectLst/>
                        </a:rPr>
                        <a:t>S. No.</a:t>
                      </a:r>
                      <a:endParaRPr lang="en-IN" sz="1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0" marR="76200" marT="47625" marB="47625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1200">
                          <a:effectLst/>
                        </a:rPr>
                        <a:t>Mixtures</a:t>
                      </a:r>
                      <a:endParaRPr lang="en-IN" sz="1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0" marR="76200" marT="47625" marB="47625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1200">
                          <a:effectLst/>
                        </a:rPr>
                        <a:t>Compounds</a:t>
                      </a:r>
                      <a:endParaRPr lang="en-IN" sz="1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0" marR="76200" marT="47625" marB="47625"/>
                </a:tc>
                <a:extLst>
                  <a:ext uri="{0D108BD9-81ED-4DB2-BD59-A6C34878D82A}">
                    <a16:rowId xmlns:a16="http://schemas.microsoft.com/office/drawing/2014/main" val="266996856"/>
                  </a:ext>
                </a:extLst>
              </a:tr>
              <a:tr h="106103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1200">
                          <a:effectLst/>
                        </a:rPr>
                        <a:t>1.</a:t>
                      </a:r>
                      <a:endParaRPr lang="en-IN" sz="1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0" marR="76200" marT="47625" marB="47625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1500" dirty="0">
                          <a:effectLst/>
                        </a:rPr>
                        <a:t>Various elements just mix together to form a mixture and no new compound is formed.</a:t>
                      </a:r>
                      <a:endParaRPr lang="en-IN" sz="15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0" marR="76200" marT="47625" marB="47625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1500" dirty="0">
                          <a:effectLst/>
                        </a:rPr>
                        <a:t>Elements react to form new compounds.</a:t>
                      </a:r>
                      <a:endParaRPr lang="en-IN" sz="15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0" marR="76200" marT="47625" marB="47625"/>
                </a:tc>
                <a:extLst>
                  <a:ext uri="{0D108BD9-81ED-4DB2-BD59-A6C34878D82A}">
                    <a16:rowId xmlns:a16="http://schemas.microsoft.com/office/drawing/2014/main" val="1490803154"/>
                  </a:ext>
                </a:extLst>
              </a:tr>
              <a:tr h="747913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1200">
                          <a:effectLst/>
                        </a:rPr>
                        <a:t>2.</a:t>
                      </a:r>
                      <a:endParaRPr lang="en-IN" sz="1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0" marR="76200" marT="47625" marB="47625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1500" dirty="0">
                          <a:effectLst/>
                        </a:rPr>
                        <a:t>A mixture has a variable composition.</a:t>
                      </a:r>
                      <a:endParaRPr lang="en-IN" sz="15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0" marR="76200" marT="47625" marB="47625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1500">
                          <a:effectLst/>
                        </a:rPr>
                        <a:t>The compound has a fixed composition.</a:t>
                      </a:r>
                      <a:endParaRPr lang="en-IN" sz="1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0" marR="76200" marT="47625" marB="47625"/>
                </a:tc>
                <a:extLst>
                  <a:ext uri="{0D108BD9-81ED-4DB2-BD59-A6C34878D82A}">
                    <a16:rowId xmlns:a16="http://schemas.microsoft.com/office/drawing/2014/main" val="578811148"/>
                  </a:ext>
                </a:extLst>
              </a:tr>
              <a:tr h="106103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1200">
                          <a:effectLst/>
                        </a:rPr>
                        <a:t>3.</a:t>
                      </a:r>
                      <a:endParaRPr lang="en-IN" sz="1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0" marR="76200" marT="47625" marB="47625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1500" dirty="0">
                          <a:effectLst/>
                        </a:rPr>
                        <a:t>A mixture shows the properties of its constituents.</a:t>
                      </a:r>
                      <a:endParaRPr lang="en-IN" sz="15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0" marR="76200" marT="47625" marB="47625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1500">
                          <a:effectLst/>
                        </a:rPr>
                        <a:t>Properties of a compound are totally different from those of its constituents.</a:t>
                      </a:r>
                      <a:endParaRPr lang="en-IN" sz="1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0" marR="76200" marT="47625" marB="47625"/>
                </a:tc>
                <a:extLst>
                  <a:ext uri="{0D108BD9-81ED-4DB2-BD59-A6C34878D82A}">
                    <a16:rowId xmlns:a16="http://schemas.microsoft.com/office/drawing/2014/main" val="4038933998"/>
                  </a:ext>
                </a:extLst>
              </a:tr>
              <a:tr h="747913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1200">
                          <a:effectLst/>
                        </a:rPr>
                        <a:t>4.</a:t>
                      </a:r>
                      <a:endParaRPr lang="en-IN" sz="1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0" marR="76200" marT="47625" marB="47625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1500" dirty="0">
                          <a:effectLst/>
                        </a:rPr>
                        <a:t>They do not have a fixed melting point, boiling point, etc.</a:t>
                      </a:r>
                      <a:endParaRPr lang="en-IN" sz="15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0" marR="76200" marT="47625" marB="47625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1500" dirty="0">
                          <a:effectLst/>
                        </a:rPr>
                        <a:t>They have a fixed melting point, boiling point, etc.</a:t>
                      </a:r>
                      <a:endParaRPr lang="en-IN" sz="15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0" marR="76200" marT="47625" marB="47625"/>
                </a:tc>
                <a:extLst>
                  <a:ext uri="{0D108BD9-81ED-4DB2-BD59-A6C34878D82A}">
                    <a16:rowId xmlns:a16="http://schemas.microsoft.com/office/drawing/2014/main" val="2138040161"/>
                  </a:ext>
                </a:extLst>
              </a:tr>
              <a:tr h="747913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1200">
                          <a:effectLst/>
                        </a:rPr>
                        <a:t>5.</a:t>
                      </a:r>
                      <a:endParaRPr lang="en-IN" sz="11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0" marR="76200" marT="47625" marB="47625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1500">
                          <a:effectLst/>
                        </a:rPr>
                        <a:t>The constituents can be separated easily by physical methods</a:t>
                      </a:r>
                      <a:endParaRPr lang="en-IN" sz="150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0" marR="76200" marT="47625" marB="47625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IN" sz="1500" dirty="0">
                          <a:effectLst/>
                        </a:rPr>
                        <a:t>The constituents can be separated only by chemical processes.</a:t>
                      </a:r>
                      <a:endParaRPr lang="en-IN" sz="1500" dirty="0">
                        <a:effectLst/>
                        <a:latin typeface="Arial" panose="020B0604020202020204" pitchFamily="34" charset="0"/>
                        <a:ea typeface="Arial" panose="020B06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76200" marR="76200" marT="47625" marB="47625"/>
                </a:tc>
                <a:extLst>
                  <a:ext uri="{0D108BD9-81ED-4DB2-BD59-A6C34878D82A}">
                    <a16:rowId xmlns:a16="http://schemas.microsoft.com/office/drawing/2014/main" val="744013610"/>
                  </a:ext>
                </a:extLst>
              </a:tr>
            </a:tbl>
          </a:graphicData>
        </a:graphic>
      </p:graphicFrame>
      <p:pic>
        <p:nvPicPr>
          <p:cNvPr id="5" name="Picture 2">
            <a:extLst>
              <a:ext uri="{FF2B5EF4-FFF2-40B4-BE49-F238E27FC236}">
                <a16:creationId xmlns:a16="http://schemas.microsoft.com/office/drawing/2014/main" id="{15E29FB6-5DA3-48C8-942A-E4431CD59A0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63099" y="391976"/>
            <a:ext cx="2592042" cy="6493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8748068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6F9038-0E01-45C3-865C-E062E0E0EA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798444"/>
            <a:ext cx="11049000" cy="924339"/>
          </a:xfrm>
        </p:spPr>
        <p:txBody>
          <a:bodyPr>
            <a:normAutofit/>
          </a:bodyPr>
          <a:lstStyle/>
          <a:p>
            <a:pPr algn="ctr"/>
            <a:r>
              <a:rPr lang="en-US" sz="2500" b="1" dirty="0">
                <a:solidFill>
                  <a:srgbClr val="FF0000"/>
                </a:solidFill>
                <a:latin typeface="+mn-lt"/>
              </a:rPr>
              <a:t>HOME ASSIGNMENT</a:t>
            </a:r>
            <a:endParaRPr lang="en-IN" sz="2500" b="1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E29598-754D-48BD-B38C-0EA5C7A878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676940"/>
            <a:ext cx="10515600" cy="3500024"/>
          </a:xfrm>
        </p:spPr>
        <p:txBody>
          <a:bodyPr/>
          <a:lstStyle/>
          <a:p>
            <a:pPr marL="0" marR="0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IN" sz="1800" dirty="0">
              <a:effectLst/>
              <a:latin typeface="Arial" panose="020B0604020202020204" pitchFamily="34" charset="0"/>
              <a:ea typeface="Arial" panose="020B0604020202020204" pitchFamily="34" charset="0"/>
            </a:endParaRP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Font typeface="+mj-lt"/>
              <a:buAutoNum type="arabicParenR"/>
            </a:pPr>
            <a:r>
              <a:rPr lang="en-US" sz="2200" b="1" dirty="0">
                <a:effectLst/>
                <a:ea typeface="Times New Roman" panose="02020603050405020304" pitchFamily="18" charset="0"/>
                <a:cs typeface="Calibri" panose="020F0502020204030204" pitchFamily="34" charset="0"/>
              </a:rPr>
              <a:t>Differentiate between Mixture and Compounds.</a:t>
            </a:r>
            <a:endParaRPr lang="en-IN" sz="2200" dirty="0"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Font typeface="+mj-lt"/>
              <a:buAutoNum type="arabicParenR"/>
            </a:pPr>
            <a:r>
              <a:rPr lang="en-IN" sz="2200" b="1" dirty="0">
                <a:effectLst/>
                <a:ea typeface="Arial" panose="020B0604020202020204" pitchFamily="34" charset="0"/>
                <a:cs typeface="Calibri" panose="020F0502020204030204" pitchFamily="34" charset="0"/>
              </a:rPr>
              <a:t>Why hydrogen is said to be an element but H</a:t>
            </a:r>
            <a:r>
              <a:rPr lang="en-IN" sz="2200" b="1" baseline="-25000" dirty="0">
                <a:effectLst/>
                <a:ea typeface="Arial" panose="020B0604020202020204" pitchFamily="34" charset="0"/>
                <a:cs typeface="Calibri" panose="020F0502020204030204" pitchFamily="34" charset="0"/>
              </a:rPr>
              <a:t>2</a:t>
            </a:r>
            <a:r>
              <a:rPr lang="en-IN" sz="2200" b="1" dirty="0">
                <a:effectLst/>
                <a:ea typeface="Arial" panose="020B0604020202020204" pitchFamily="34" charset="0"/>
                <a:cs typeface="Calibri" panose="020F0502020204030204" pitchFamily="34" charset="0"/>
              </a:rPr>
              <a:t>O is said to be a compound.</a:t>
            </a: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Font typeface="+mj-lt"/>
              <a:buAutoNum type="arabicParenR"/>
            </a:pPr>
            <a:r>
              <a:rPr lang="en-IN" sz="2200" b="1" dirty="0">
                <a:cs typeface="Calibri" panose="020F0502020204030204" pitchFamily="34" charset="0"/>
              </a:rPr>
              <a:t>Justify the statement “ Heated mixture of iron and sulphur is a compound but when remain unheated is a mixture”</a:t>
            </a:r>
            <a:endParaRPr lang="en-IN" sz="2200" dirty="0"/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C913C131-72C2-4D2B-B00B-0216473610F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38240" y="356358"/>
            <a:ext cx="2592042" cy="6493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5458746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BA2C2A-EC55-46F6-92C4-67D7344499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14400"/>
            <a:ext cx="10515600" cy="1046922"/>
          </a:xfrm>
        </p:spPr>
        <p:txBody>
          <a:bodyPr>
            <a:normAutofit/>
          </a:bodyPr>
          <a:lstStyle/>
          <a:p>
            <a:pPr algn="ctr"/>
            <a:r>
              <a:rPr lang="en-US" sz="3000" b="1" dirty="0">
                <a:latin typeface="+mn-lt"/>
              </a:rPr>
              <a:t>THANKING YOU</a:t>
            </a:r>
            <a:endParaRPr lang="en-IN" sz="3000" b="1" dirty="0"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1DF1D7-BE23-47BA-A922-0307C49C995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372139"/>
            <a:ext cx="10515600" cy="3804824"/>
          </a:xfrm>
        </p:spPr>
        <p:txBody>
          <a:bodyPr/>
          <a:lstStyle/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endParaRPr lang="en-IN" dirty="0"/>
          </a:p>
          <a:p>
            <a:pPr marL="0" indent="0" algn="ctr">
              <a:buNone/>
            </a:pPr>
            <a:r>
              <a:rPr lang="en-IN" sz="3000" b="1" dirty="0">
                <a:solidFill>
                  <a:srgbClr val="FF0000"/>
                </a:solidFill>
              </a:rPr>
              <a:t>ODM EDUCATIONAL GROUP</a:t>
            </a:r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94C86AC0-8729-4D9B-A45F-0E795A9A75F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32222" y="356359"/>
            <a:ext cx="2592042" cy="6493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806795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52600" y="1391478"/>
            <a:ext cx="9657522" cy="473468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n-US" sz="2400" dirty="0"/>
              <a:t>                                      </a:t>
            </a:r>
            <a:r>
              <a:rPr lang="en-US" sz="2500" b="1" dirty="0">
                <a:solidFill>
                  <a:srgbClr val="FF0000"/>
                </a:solidFill>
              </a:rPr>
              <a:t>LEARNING  OBJECTIVE</a:t>
            </a:r>
          </a:p>
          <a:p>
            <a:pPr>
              <a:buNone/>
            </a:pPr>
            <a:endParaRPr lang="en-IN" sz="2400" dirty="0"/>
          </a:p>
          <a:p>
            <a:pPr>
              <a:buNone/>
            </a:pPr>
            <a:r>
              <a:rPr lang="en-IN" sz="2200" b="1" dirty="0"/>
              <a:t>Students will be able to</a:t>
            </a:r>
            <a:endParaRPr lang="en-US" sz="2200" b="1" dirty="0"/>
          </a:p>
          <a:p>
            <a:pPr lvl="0"/>
            <a:r>
              <a:rPr lang="en-IN" sz="2200" b="1" dirty="0"/>
              <a:t>Understand the classification chart of matter.</a:t>
            </a:r>
            <a:endParaRPr lang="en-US" sz="2200" b="1" dirty="0"/>
          </a:p>
          <a:p>
            <a:pPr lvl="0"/>
            <a:r>
              <a:rPr lang="en-IN" sz="2200" b="1" dirty="0"/>
              <a:t>Familiarize  with the concept of pure and impure substances.</a:t>
            </a:r>
            <a:endParaRPr lang="en-US" sz="2200" b="1" dirty="0"/>
          </a:p>
          <a:p>
            <a:r>
              <a:rPr lang="en-IN" sz="2200" b="1" dirty="0"/>
              <a:t>Sensitize different types of pure substances along with examples</a:t>
            </a:r>
            <a:r>
              <a:rPr lang="en-IN" sz="2400" b="1" dirty="0"/>
              <a:t>.</a:t>
            </a:r>
          </a:p>
          <a:p>
            <a:pPr>
              <a:buNone/>
            </a:pPr>
            <a:endParaRPr lang="en-US" sz="2400" dirty="0">
              <a:solidFill>
                <a:srgbClr val="FF0000"/>
              </a:solidFill>
            </a:endParaRPr>
          </a:p>
        </p:txBody>
      </p:sp>
      <p:pic>
        <p:nvPicPr>
          <p:cNvPr id="6" name="Picture 5" descr="source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9627704" y="4674704"/>
            <a:ext cx="2209800" cy="1905000"/>
          </a:xfrm>
          <a:prstGeom prst="rect">
            <a:avLst/>
          </a:prstGeom>
        </p:spPr>
      </p:pic>
      <p:pic>
        <p:nvPicPr>
          <p:cNvPr id="5" name="Picture 2">
            <a:extLst>
              <a:ext uri="{FF2B5EF4-FFF2-40B4-BE49-F238E27FC236}">
                <a16:creationId xmlns:a16="http://schemas.microsoft.com/office/drawing/2014/main" id="{7AC909F5-89D2-4012-BD96-3CC9747C89D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36583" y="175592"/>
            <a:ext cx="2592042" cy="6493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28800" y="1258957"/>
            <a:ext cx="8382000" cy="4867207"/>
          </a:xfrm>
        </p:spPr>
        <p:txBody>
          <a:bodyPr>
            <a:normAutofit/>
          </a:bodyPr>
          <a:lstStyle/>
          <a:p>
            <a:pPr lvl="0">
              <a:buNone/>
            </a:pPr>
            <a:endParaRPr lang="en-IN" sz="2400" dirty="0"/>
          </a:p>
          <a:p>
            <a:pPr lvl="0">
              <a:buNone/>
            </a:pPr>
            <a:r>
              <a:rPr lang="en-IN" sz="2500" b="1" dirty="0"/>
              <a:t>                                     </a:t>
            </a:r>
            <a:r>
              <a:rPr lang="en-IN" sz="2500" b="1" dirty="0">
                <a:solidFill>
                  <a:srgbClr val="FF0000"/>
                </a:solidFill>
              </a:rPr>
              <a:t>WARM UP QUESTIONS</a:t>
            </a:r>
          </a:p>
          <a:p>
            <a:pPr lvl="0">
              <a:buNone/>
            </a:pPr>
            <a:endParaRPr lang="en-IN" sz="2400" dirty="0">
              <a:solidFill>
                <a:srgbClr val="FF0000"/>
              </a:solidFill>
            </a:endParaRPr>
          </a:p>
          <a:p>
            <a:pPr lvl="0"/>
            <a:r>
              <a:rPr lang="en-US" sz="2200" b="1" dirty="0"/>
              <a:t> Activate prior knowledge by asking students what are the things of daily used made up of.</a:t>
            </a:r>
          </a:p>
          <a:p>
            <a:pPr lvl="0"/>
            <a:r>
              <a:rPr lang="en-US" sz="2200" b="1" dirty="0"/>
              <a:t> After listening to their responses, guide them to understand the further classification of matter.</a:t>
            </a:r>
          </a:p>
          <a:p>
            <a:r>
              <a:rPr lang="en-IN" sz="2200" b="1" dirty="0"/>
              <a:t>Then ask them to identify some things made of matter</a:t>
            </a:r>
          </a:p>
          <a:p>
            <a:r>
              <a:rPr lang="en-IN" sz="2200" b="1" dirty="0"/>
              <a:t> Guide them to recognize the pure and impure substances.</a:t>
            </a:r>
            <a:endParaRPr lang="en-US" sz="2200" b="1" dirty="0"/>
          </a:p>
          <a:p>
            <a:endParaRPr lang="en-US" sz="2400" dirty="0"/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81789729-9E66-40DF-A746-9BDCE537206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45475" y="281610"/>
            <a:ext cx="2592042" cy="6493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740011-309B-40D0-8F3C-8A63BB7C96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87500" y="1041332"/>
            <a:ext cx="9766300" cy="649356"/>
          </a:xfrm>
        </p:spPr>
        <p:txBody>
          <a:bodyPr>
            <a:normAutofit/>
          </a:bodyPr>
          <a:lstStyle/>
          <a:p>
            <a:pPr algn="ctr"/>
            <a:r>
              <a:rPr lang="en-US" sz="2500" b="1" dirty="0">
                <a:solidFill>
                  <a:srgbClr val="FF0000"/>
                </a:solidFill>
                <a:latin typeface="+mn-lt"/>
              </a:rPr>
              <a:t>CLASSIFICATION OF MATTER</a:t>
            </a:r>
            <a:endParaRPr lang="en-IN" sz="2500" b="1" dirty="0">
              <a:solidFill>
                <a:srgbClr val="FF0000"/>
              </a:solidFill>
              <a:latin typeface="+mn-lt"/>
            </a:endParaRPr>
          </a:p>
        </p:txBody>
      </p:sp>
      <p:pic>
        <p:nvPicPr>
          <p:cNvPr id="4" name="Content Placeholder 4">
            <a:extLst>
              <a:ext uri="{FF2B5EF4-FFF2-40B4-BE49-F238E27FC236}">
                <a16:creationId xmlns:a16="http://schemas.microsoft.com/office/drawing/2014/main" id="{3367E16A-90FF-49E1-B154-AAA392697CF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193800" y="1933576"/>
            <a:ext cx="9766300" cy="4652754"/>
          </a:xfrm>
        </p:spPr>
      </p:pic>
      <p:pic>
        <p:nvPicPr>
          <p:cNvPr id="5" name="Picture 2">
            <a:extLst>
              <a:ext uri="{FF2B5EF4-FFF2-40B4-BE49-F238E27FC236}">
                <a16:creationId xmlns:a16="http://schemas.microsoft.com/office/drawing/2014/main" id="{4797A216-EA8B-4BF7-8DED-96F1129BF65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08479" y="271670"/>
            <a:ext cx="2592042" cy="6493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533609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CE821C-54BD-4C34-9CAF-03425FEA79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500" b="1" dirty="0">
                <a:solidFill>
                  <a:srgbClr val="FF0000"/>
                </a:solidFill>
                <a:latin typeface="+mn-lt"/>
              </a:rPr>
              <a:t>WATCH A VIDEO</a:t>
            </a:r>
            <a:endParaRPr lang="en-IN" sz="2500" b="1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F81C3C-94FD-4455-A74D-A2A6CF6C64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IN" sz="2200" b="0" i="0" dirty="0">
                <a:solidFill>
                  <a:srgbClr val="1155CC"/>
                </a:solidFill>
                <a:effectLst/>
                <a:latin typeface="Arial" panose="020B0604020202020204" pitchFamily="34" charset="0"/>
                <a:hlinkClick r:id="rId2"/>
              </a:rPr>
              <a:t>https://youtu.be/anuDPYoG4HM</a:t>
            </a:r>
            <a:endParaRPr lang="en-IN" sz="2200" dirty="0"/>
          </a:p>
        </p:txBody>
      </p:sp>
      <p:pic>
        <p:nvPicPr>
          <p:cNvPr id="6" name="Picture 2">
            <a:extLst>
              <a:ext uri="{FF2B5EF4-FFF2-40B4-BE49-F238E27FC236}">
                <a16:creationId xmlns:a16="http://schemas.microsoft.com/office/drawing/2014/main" id="{7BF92367-75A0-4DA2-A76B-A90AAEC7010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95158" y="230188"/>
            <a:ext cx="2592042" cy="6493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550753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07BE84-7B60-497A-8D9F-6739C963B2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41332"/>
            <a:ext cx="10515600" cy="649356"/>
          </a:xfrm>
        </p:spPr>
        <p:txBody>
          <a:bodyPr>
            <a:normAutofit/>
          </a:bodyPr>
          <a:lstStyle/>
          <a:p>
            <a:pPr algn="ctr"/>
            <a:r>
              <a:rPr lang="en-US" sz="25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PURE AND IMPURE SUBSTANCES</a:t>
            </a:r>
            <a:endParaRPr lang="en-IN" sz="2500" b="1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3B813C-4E7B-4157-8778-59A8B207D9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30965" y="1577008"/>
            <a:ext cx="10515600" cy="4732476"/>
          </a:xfrm>
        </p:spPr>
        <p:txBody>
          <a:bodyPr>
            <a:noAutofit/>
          </a:bodyPr>
          <a:lstStyle/>
          <a:p>
            <a:pPr marL="0" marR="0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IN" sz="22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SUBSTANCE</a:t>
            </a:r>
            <a:endParaRPr lang="en-IN" sz="2200" dirty="0">
              <a:effectLst/>
              <a:latin typeface="Calibri" panose="020F0502020204030204" pitchFamily="34" charset="0"/>
              <a:ea typeface="Arial" panose="020B0604020202020204" pitchFamily="34" charset="0"/>
              <a:cs typeface="Calibri" panose="020F0502020204030204" pitchFamily="34" charset="0"/>
            </a:endParaRP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22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It is of two types:</a:t>
            </a:r>
            <a:br>
              <a:rPr lang="en-US" sz="22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en-US" sz="22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1. Pure Substance</a:t>
            </a:r>
            <a:br>
              <a:rPr lang="en-US" sz="22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en-US" sz="22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2. Impure substance</a:t>
            </a:r>
            <a:endParaRPr lang="en-IN" sz="22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Font typeface="+mj-lt"/>
              <a:buAutoNum type="arabicPeriod"/>
            </a:pPr>
            <a:r>
              <a:rPr lang="en-US" sz="22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Pure Substance: </a:t>
            </a:r>
            <a:r>
              <a:rPr lang="en-US" sz="22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It may be defined as a material which contains only one kind of atoms or molecules and have uniform composition and properties.</a:t>
            </a:r>
            <a:br>
              <a:rPr lang="en-US" sz="22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</a:br>
            <a:r>
              <a:rPr lang="en-US" sz="22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Pure substances are again of two types:</a:t>
            </a:r>
            <a:endParaRPr lang="en-IN" sz="22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lphaLcParenBoth"/>
            </a:pPr>
            <a:r>
              <a:rPr lang="en-US" sz="22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Elements (b) Compounds</a:t>
            </a:r>
            <a:endParaRPr lang="en-IN" sz="22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247650" marR="0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US" sz="22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n-IN" sz="22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0" marR="0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IN" sz="22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2.  Impure Substance: </a:t>
            </a:r>
            <a:endParaRPr lang="en-IN" sz="2200" dirty="0">
              <a:effectLst/>
              <a:latin typeface="Calibri" panose="020F0502020204030204" pitchFamily="34" charset="0"/>
              <a:ea typeface="Arial" panose="020B0604020202020204" pitchFamily="34" charset="0"/>
              <a:cs typeface="Calibri" panose="020F0502020204030204" pitchFamily="34" charset="0"/>
            </a:endParaRP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Font typeface="+mj-lt"/>
              <a:buAutoNum type="alphaLcParenBoth"/>
            </a:pPr>
            <a:r>
              <a:rPr lang="en-US" sz="22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It may be defined as a material which contains </a:t>
            </a:r>
            <a:r>
              <a:rPr lang="en-US" sz="2200" b="1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more than </a:t>
            </a:r>
            <a:r>
              <a:rPr lang="en-US" sz="22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one kind of atoms or molecules and do not have uniform composition and properties throughout.</a:t>
            </a:r>
            <a:endParaRPr lang="en-IN" sz="22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  <a:p>
            <a:pPr marL="0" indent="0">
              <a:buNone/>
            </a:pPr>
            <a:r>
              <a:rPr lang="en-IN" sz="22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     It is also named as mixture</a:t>
            </a:r>
            <a:endParaRPr lang="en-IN" sz="22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pic>
        <p:nvPicPr>
          <p:cNvPr id="5" name="Picture 2">
            <a:extLst>
              <a:ext uri="{FF2B5EF4-FFF2-40B4-BE49-F238E27FC236}">
                <a16:creationId xmlns:a16="http://schemas.microsoft.com/office/drawing/2014/main" id="{8AFECD5C-04A4-4752-85AF-47601CD3595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05719" y="335136"/>
            <a:ext cx="2592042" cy="6493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872809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4A08CE-E0C4-42AB-B3A6-16116A9082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5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ELEMENTS AND ITS TYPES</a:t>
            </a:r>
            <a:endParaRPr lang="en-IN" sz="2500" b="1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3653E3-F9B8-4896-AFB5-2A51A62322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3339" y="1577010"/>
            <a:ext cx="10810461" cy="5141842"/>
          </a:xfrm>
        </p:spPr>
        <p:txBody>
          <a:bodyPr>
            <a:normAutofit fontScale="92500" lnSpcReduction="20000"/>
          </a:bodyPr>
          <a:lstStyle/>
          <a:p>
            <a:pPr marL="0" marR="0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IN" sz="24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Elements:</a:t>
            </a:r>
            <a:endParaRPr lang="en-IN" sz="2400" dirty="0">
              <a:effectLst/>
              <a:latin typeface="Calibri" panose="020F0502020204030204" pitchFamily="34" charset="0"/>
              <a:ea typeface="Arial" panose="020B0604020202020204" pitchFamily="34" charset="0"/>
              <a:cs typeface="Calibri" panose="020F0502020204030204" pitchFamily="34" charset="0"/>
            </a:endParaRP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IN" sz="2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Pure substances which are made up of only one kind of atoms are known as elements.</a:t>
            </a:r>
            <a:endParaRPr lang="en-IN" sz="2400" dirty="0">
              <a:solidFill>
                <a:srgbClr val="000000"/>
              </a:solidFill>
              <a:effectLst/>
              <a:latin typeface="Calibri" panose="020F0502020204030204" pitchFamily="34" charset="0"/>
              <a:ea typeface="Arial" panose="020B0604020202020204" pitchFamily="34" charset="0"/>
              <a:cs typeface="Calibri" panose="020F0502020204030204" pitchFamily="34" charset="0"/>
            </a:endParaRP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IN" sz="2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They cannot be split up into two or more simpler substances by any of the usual chemical methods.</a:t>
            </a:r>
            <a:endParaRPr lang="en-IN" sz="2400" dirty="0">
              <a:solidFill>
                <a:srgbClr val="000000"/>
              </a:solidFill>
              <a:effectLst/>
              <a:latin typeface="Calibri" panose="020F0502020204030204" pitchFamily="34" charset="0"/>
              <a:ea typeface="Arial" panose="020B0604020202020204" pitchFamily="34" charset="0"/>
              <a:cs typeface="Calibri" panose="020F0502020204030204" pitchFamily="34" charset="0"/>
            </a:endParaRP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IN" sz="2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For example, Iron, gold, silver, carbon, oxygen, nitrogen and sodium etc.</a:t>
            </a:r>
            <a:endParaRPr lang="en-IN" sz="2400" dirty="0">
              <a:solidFill>
                <a:srgbClr val="000000"/>
              </a:solidFill>
              <a:effectLst/>
              <a:latin typeface="Calibri" panose="020F0502020204030204" pitchFamily="34" charset="0"/>
              <a:ea typeface="Arial" panose="020B0604020202020204" pitchFamily="34" charset="0"/>
              <a:cs typeface="Calibri" panose="020F0502020204030204" pitchFamily="34" charset="0"/>
            </a:endParaRPr>
          </a:p>
          <a:p>
            <a:pPr marL="0" marR="0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IN" sz="2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n-IN" sz="2400" dirty="0">
              <a:effectLst/>
              <a:latin typeface="Calibri" panose="020F0502020204030204" pitchFamily="34" charset="0"/>
              <a:ea typeface="Arial" panose="020B0604020202020204" pitchFamily="34" charset="0"/>
              <a:cs typeface="Calibri" panose="020F0502020204030204" pitchFamily="34" charset="0"/>
            </a:endParaRPr>
          </a:p>
          <a:p>
            <a:pPr marL="0" marR="0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IN" sz="2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n-IN" sz="2400" dirty="0">
              <a:effectLst/>
              <a:latin typeface="Calibri" panose="020F0502020204030204" pitchFamily="34" charset="0"/>
              <a:ea typeface="Arial" panose="020B0604020202020204" pitchFamily="34" charset="0"/>
              <a:cs typeface="Calibri" panose="020F0502020204030204" pitchFamily="34" charset="0"/>
            </a:endParaRPr>
          </a:p>
          <a:p>
            <a:pPr marL="0" marR="0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IN" sz="2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n-IN" sz="2400" dirty="0">
              <a:effectLst/>
              <a:latin typeface="Calibri" panose="020F0502020204030204" pitchFamily="34" charset="0"/>
              <a:ea typeface="Arial" panose="020B0604020202020204" pitchFamily="34" charset="0"/>
              <a:cs typeface="Calibri" panose="020F0502020204030204" pitchFamily="34" charset="0"/>
            </a:endParaRPr>
          </a:p>
          <a:p>
            <a:pPr marL="0" marR="0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IN" sz="24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Elements are further grouped into the following three categories:</a:t>
            </a:r>
            <a:endParaRPr lang="en-IN" sz="2400" dirty="0">
              <a:solidFill>
                <a:srgbClr val="FF0000"/>
              </a:solidFill>
              <a:effectLst/>
              <a:latin typeface="Calibri" panose="020F0502020204030204" pitchFamily="34" charset="0"/>
              <a:ea typeface="Arial" panose="020B0604020202020204" pitchFamily="34" charset="0"/>
              <a:cs typeface="Calibri" panose="020F0502020204030204" pitchFamily="34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500"/>
              </a:spcAft>
            </a:pPr>
            <a:r>
              <a:rPr lang="en-IN" sz="2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</a:t>
            </a:r>
            <a:r>
              <a:rPr lang="en-IN" sz="2400" b="1" dirty="0" err="1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i</a:t>
            </a:r>
            <a:r>
              <a:rPr lang="en-IN" sz="2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) Metals, for example: Iron, copper, gold, sodium, silver, mercury, etc.</a:t>
            </a:r>
            <a:endParaRPr lang="en-IN" sz="2400" dirty="0">
              <a:effectLst/>
              <a:latin typeface="Calibri" panose="020F0502020204030204" pitchFamily="34" charset="0"/>
              <a:ea typeface="Arial" panose="020B0604020202020204" pitchFamily="34" charset="0"/>
              <a:cs typeface="Calibri" panose="020F0502020204030204" pitchFamily="34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500"/>
              </a:spcAft>
            </a:pPr>
            <a:r>
              <a:rPr lang="en-IN" sz="2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(ii) Non – metals, for example: Carbon, oxygen, sulphur, nitrogen, oxygen, hydrogen, etc.</a:t>
            </a:r>
            <a:endParaRPr lang="en-IN" sz="2400" dirty="0">
              <a:effectLst/>
              <a:latin typeface="Calibri" panose="020F0502020204030204" pitchFamily="34" charset="0"/>
              <a:ea typeface="Arial" panose="020B0604020202020204" pitchFamily="34" charset="0"/>
              <a:cs typeface="Calibri" panose="020F0502020204030204" pitchFamily="34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500"/>
              </a:spcAft>
            </a:pPr>
            <a:r>
              <a:rPr lang="en-IN" sz="2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(iii) Metalloids: Boron, silicon, germanium, etc.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1500"/>
              </a:spcAft>
            </a:pPr>
            <a:r>
              <a:rPr lang="en-IN" sz="2400" b="1" dirty="0">
                <a:solidFill>
                  <a:srgbClr val="000000"/>
                </a:solidFill>
                <a:latin typeface="Calibri" panose="020F0502020204030204" pitchFamily="34" charset="0"/>
                <a:ea typeface="Arial" panose="020B0604020202020204" pitchFamily="34" charset="0"/>
                <a:cs typeface="Calibri" panose="020F0502020204030204" pitchFamily="34" charset="0"/>
              </a:rPr>
              <a:t> (iv) Noble Gases :</a:t>
            </a:r>
            <a:r>
              <a:rPr lang="en-IN" sz="2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Helium, Neon, Argon, Krypton, Xenon, Radon</a:t>
            </a:r>
            <a:endParaRPr lang="en-IN" sz="2400" dirty="0">
              <a:effectLst/>
              <a:latin typeface="Calibri" panose="020F0502020204030204" pitchFamily="34" charset="0"/>
              <a:ea typeface="Arial" panose="020B0604020202020204" pitchFamily="34" charset="0"/>
              <a:cs typeface="Calibri" panose="020F0502020204030204" pitchFamily="34" charset="0"/>
            </a:endParaRPr>
          </a:p>
          <a:p>
            <a:endParaRPr lang="en-IN" dirty="0"/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4F724858-A214-42A9-823C-EE5DB1E0E2A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39457" y="321712"/>
            <a:ext cx="2592042" cy="6493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6674692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6843F9-4CA7-4C36-8A88-51F1054509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500" b="1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METALS AND NON-METALS</a:t>
            </a:r>
            <a:endParaRPr lang="en-IN" sz="2500" b="1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3B47AA-E893-44A0-899B-44D4D9B27E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3583" y="1378226"/>
            <a:ext cx="11145078" cy="5221357"/>
          </a:xfrm>
        </p:spPr>
        <p:txBody>
          <a:bodyPr>
            <a:normAutofit fontScale="92500" lnSpcReduction="20000"/>
          </a:bodyPr>
          <a:lstStyle/>
          <a:p>
            <a:pPr marL="0" marR="0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IN" sz="24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Properties of Metals:</a:t>
            </a:r>
            <a:endParaRPr lang="en-IN" sz="2400" dirty="0">
              <a:effectLst/>
              <a:latin typeface="Calibri" panose="020F0502020204030204" pitchFamily="34" charset="0"/>
              <a:ea typeface="Arial" panose="020B0604020202020204" pitchFamily="34" charset="0"/>
              <a:cs typeface="Calibri" panose="020F0502020204030204" pitchFamily="34" charset="0"/>
            </a:endParaRP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IN" sz="2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These are lustrous (shine).</a:t>
            </a:r>
            <a:endParaRPr lang="en-IN" sz="2400" dirty="0">
              <a:solidFill>
                <a:srgbClr val="000000"/>
              </a:solidFill>
              <a:effectLst/>
              <a:latin typeface="Calibri" panose="020F0502020204030204" pitchFamily="34" charset="0"/>
              <a:ea typeface="Arial" panose="020B0604020202020204" pitchFamily="34" charset="0"/>
              <a:cs typeface="Calibri" panose="020F0502020204030204" pitchFamily="34" charset="0"/>
            </a:endParaRP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IN" sz="2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They conduct heat and electricity.</a:t>
            </a:r>
            <a:endParaRPr lang="en-IN" sz="2400" dirty="0">
              <a:solidFill>
                <a:srgbClr val="000000"/>
              </a:solidFill>
              <a:effectLst/>
              <a:latin typeface="Calibri" panose="020F0502020204030204" pitchFamily="34" charset="0"/>
              <a:ea typeface="Arial" panose="020B0604020202020204" pitchFamily="34" charset="0"/>
              <a:cs typeface="Calibri" panose="020F0502020204030204" pitchFamily="34" charset="0"/>
            </a:endParaRP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IN" sz="2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All metals are malleable and ductile.</a:t>
            </a:r>
            <a:endParaRPr lang="en-IN" sz="2400" dirty="0">
              <a:solidFill>
                <a:srgbClr val="000000"/>
              </a:solidFill>
              <a:effectLst/>
              <a:latin typeface="Calibri" panose="020F0502020204030204" pitchFamily="34" charset="0"/>
              <a:ea typeface="Arial" panose="020B0604020202020204" pitchFamily="34" charset="0"/>
              <a:cs typeface="Calibri" panose="020F0502020204030204" pitchFamily="34" charset="0"/>
            </a:endParaRP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IN" sz="2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They are sonorous.</a:t>
            </a:r>
            <a:endParaRPr lang="en-IN" sz="2400" dirty="0">
              <a:solidFill>
                <a:srgbClr val="000000"/>
              </a:solidFill>
              <a:effectLst/>
              <a:latin typeface="Calibri" panose="020F0502020204030204" pitchFamily="34" charset="0"/>
              <a:ea typeface="Arial" panose="020B0604020202020204" pitchFamily="34" charset="0"/>
              <a:cs typeface="Calibri" panose="020F0502020204030204" pitchFamily="34" charset="0"/>
            </a:endParaRP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IN" sz="2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All metals are hard except sodium and potassium.</a:t>
            </a:r>
            <a:endParaRPr lang="en-IN" sz="2400" dirty="0">
              <a:solidFill>
                <a:srgbClr val="000000"/>
              </a:solidFill>
              <a:effectLst/>
              <a:latin typeface="Calibri" panose="020F0502020204030204" pitchFamily="34" charset="0"/>
              <a:ea typeface="Arial" panose="020B0604020202020204" pitchFamily="34" charset="0"/>
              <a:cs typeface="Calibri" panose="020F0502020204030204" pitchFamily="34" charset="0"/>
            </a:endParaRP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IN" sz="2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All metals are solids at room temperature except mercury which is a liquid.</a:t>
            </a:r>
            <a:endParaRPr lang="en-IN" sz="2400" dirty="0">
              <a:solidFill>
                <a:srgbClr val="000000"/>
              </a:solidFill>
              <a:effectLst/>
              <a:latin typeface="Calibri" panose="020F0502020204030204" pitchFamily="34" charset="0"/>
              <a:ea typeface="Arial" panose="020B0604020202020204" pitchFamily="34" charset="0"/>
              <a:cs typeface="Calibri" panose="020F0502020204030204" pitchFamily="34" charset="0"/>
            </a:endParaRPr>
          </a:p>
          <a:p>
            <a:pPr marL="0" marR="0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IN" sz="2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n-IN" sz="2400" dirty="0">
              <a:effectLst/>
              <a:latin typeface="Calibri" panose="020F0502020204030204" pitchFamily="34" charset="0"/>
              <a:ea typeface="Arial" panose="020B0604020202020204" pitchFamily="34" charset="0"/>
              <a:cs typeface="Calibri" panose="020F0502020204030204" pitchFamily="34" charset="0"/>
            </a:endParaRPr>
          </a:p>
          <a:p>
            <a:pPr marL="0" marR="0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IN" sz="2400" b="1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Properties of Non-metals:</a:t>
            </a:r>
            <a:endParaRPr lang="en-IN" sz="2400" dirty="0">
              <a:effectLst/>
              <a:latin typeface="Calibri" panose="020F0502020204030204" pitchFamily="34" charset="0"/>
              <a:ea typeface="Arial" panose="020B0604020202020204" pitchFamily="34" charset="0"/>
              <a:cs typeface="Calibri" panose="020F0502020204030204" pitchFamily="34" charset="0"/>
            </a:endParaRP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IN" sz="2400" b="1" dirty="0">
                <a:solidFill>
                  <a:srgbClr val="000000"/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Non- Metals</a:t>
            </a:r>
            <a:r>
              <a:rPr lang="en-IN" sz="2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are dull.</a:t>
            </a:r>
            <a:endParaRPr lang="en-IN" sz="2400" dirty="0">
              <a:solidFill>
                <a:srgbClr val="000000"/>
              </a:solidFill>
              <a:effectLst/>
              <a:latin typeface="Calibri" panose="020F0502020204030204" pitchFamily="34" charset="0"/>
              <a:ea typeface="Arial" panose="020B0604020202020204" pitchFamily="34" charset="0"/>
              <a:cs typeface="Calibri" panose="020F0502020204030204" pitchFamily="34" charset="0"/>
            </a:endParaRP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IN" sz="2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They are poor conductors of heat and electricity except diamond which is a good conductor of heat and graphite which is a good conductor of electricity.</a:t>
            </a:r>
            <a:endParaRPr lang="en-IN" sz="2400" dirty="0">
              <a:solidFill>
                <a:srgbClr val="000000"/>
              </a:solidFill>
              <a:effectLst/>
              <a:latin typeface="Calibri" panose="020F0502020204030204" pitchFamily="34" charset="0"/>
              <a:ea typeface="Arial" panose="020B0604020202020204" pitchFamily="34" charset="0"/>
              <a:cs typeface="Calibri" panose="020F0502020204030204" pitchFamily="34" charset="0"/>
            </a:endParaRP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IN" sz="2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They are neither malleable nor ductile.</a:t>
            </a:r>
            <a:endParaRPr lang="en-IN" sz="2400" dirty="0">
              <a:solidFill>
                <a:srgbClr val="000000"/>
              </a:solidFill>
              <a:effectLst/>
              <a:latin typeface="Calibri" panose="020F0502020204030204" pitchFamily="34" charset="0"/>
              <a:ea typeface="Arial" panose="020B0604020202020204" pitchFamily="34" charset="0"/>
              <a:cs typeface="Calibri" panose="020F0502020204030204" pitchFamily="34" charset="0"/>
            </a:endParaRP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IN" sz="2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They are generally soft except diamond which is the hardest natural substance known.</a:t>
            </a:r>
            <a:endParaRPr lang="en-IN" sz="2400" dirty="0">
              <a:solidFill>
                <a:srgbClr val="000000"/>
              </a:solidFill>
              <a:effectLst/>
              <a:latin typeface="Calibri" panose="020F0502020204030204" pitchFamily="34" charset="0"/>
              <a:ea typeface="Arial" panose="020B0604020202020204" pitchFamily="34" charset="0"/>
              <a:cs typeface="Calibri" panose="020F0502020204030204" pitchFamily="34" charset="0"/>
            </a:endParaRPr>
          </a:p>
          <a:p>
            <a:pPr marL="342900" marR="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en-IN" sz="2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They may be solids, liquids, or gases at room temperature.</a:t>
            </a:r>
            <a:endParaRPr lang="en-IN" sz="2400" dirty="0">
              <a:solidFill>
                <a:srgbClr val="000000"/>
              </a:solidFill>
              <a:effectLst/>
              <a:latin typeface="Calibri" panose="020F0502020204030204" pitchFamily="34" charset="0"/>
              <a:ea typeface="Arial" panose="020B0604020202020204" pitchFamily="34" charset="0"/>
              <a:cs typeface="Calibri" panose="020F0502020204030204" pitchFamily="34" charset="0"/>
            </a:endParaRPr>
          </a:p>
          <a:p>
            <a:pPr marL="0" marR="0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IN" sz="2400" b="1" dirty="0">
                <a:solidFill>
                  <a:srgbClr val="00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n-IN" sz="2400" dirty="0">
              <a:effectLst/>
              <a:latin typeface="Calibri" panose="020F0502020204030204" pitchFamily="34" charset="0"/>
              <a:ea typeface="Arial" panose="020B0604020202020204" pitchFamily="34" charset="0"/>
              <a:cs typeface="Calibri" panose="020F0502020204030204" pitchFamily="34" charset="0"/>
            </a:endParaRPr>
          </a:p>
          <a:p>
            <a:endParaRPr lang="en-IN" dirty="0"/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BDD5512B-0830-49F5-BD50-F2618166BDC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71979" y="258417"/>
            <a:ext cx="2592042" cy="6493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4842129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7D570C-D620-42CF-95AA-15E8703AFF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500" b="1" dirty="0">
                <a:solidFill>
                  <a:srgbClr val="FF0000"/>
                </a:solidFill>
                <a:latin typeface="+mn-lt"/>
              </a:rPr>
              <a:t>METALLOIDS</a:t>
            </a:r>
            <a:endParaRPr lang="en-IN" sz="2500" b="1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418F0E-7B12-4CFB-A246-71ABB8EC48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marR="0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IN" sz="2200" b="1" dirty="0">
                <a:solidFill>
                  <a:srgbClr val="FF0000"/>
                </a:solidFill>
                <a:effectLst/>
                <a:ea typeface="Times New Roman" panose="02020603050405020304" pitchFamily="18" charset="0"/>
              </a:rPr>
              <a:t>Metalloids: </a:t>
            </a:r>
          </a:p>
          <a:p>
            <a:pPr marL="0" marR="0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IN" sz="2200" b="1" dirty="0">
              <a:solidFill>
                <a:srgbClr val="FF0000"/>
              </a:solidFill>
              <a:ea typeface="Arial" panose="020B0604020202020204" pitchFamily="34" charset="0"/>
            </a:endParaRPr>
          </a:p>
          <a:p>
            <a:pPr marL="0" marR="0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n-IN" sz="2200" dirty="0">
              <a:effectLst/>
              <a:ea typeface="Arial" panose="020B0604020202020204" pitchFamily="34" charset="0"/>
            </a:endParaRP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IN" sz="2200" b="1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The elements that have properties intermediate between those of metals and non-metals, are called metalloids.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IN" sz="2200" b="1" dirty="0">
                <a:solidFill>
                  <a:srgbClr val="000000"/>
                </a:solidFill>
                <a:ea typeface="Arial" panose="020B0604020202020204" pitchFamily="34" charset="0"/>
              </a:rPr>
              <a:t>They are hard solids</a:t>
            </a:r>
          </a:p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en-IN" sz="2200" b="1" dirty="0">
                <a:solidFill>
                  <a:srgbClr val="000000"/>
                </a:solidFill>
                <a:effectLst/>
                <a:ea typeface="Arial" panose="020B0604020202020204" pitchFamily="34" charset="0"/>
              </a:rPr>
              <a:t>Example: - Boron, Silicon, Germanium, Arsenic, Antimony, </a:t>
            </a:r>
            <a:r>
              <a:rPr lang="en-IN" sz="2200" b="1" dirty="0">
                <a:solidFill>
                  <a:srgbClr val="000000"/>
                </a:solidFill>
                <a:ea typeface="Arial" panose="020B0604020202020204" pitchFamily="34" charset="0"/>
              </a:rPr>
              <a:t>Tellurium and Polonium etc</a:t>
            </a:r>
            <a:endParaRPr lang="en-IN" sz="2200" dirty="0">
              <a:effectLst/>
              <a:ea typeface="Arial" panose="020B0604020202020204" pitchFamily="34" charset="0"/>
            </a:endParaRPr>
          </a:p>
          <a:p>
            <a:pPr marL="0" marR="0" indent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-IN" sz="2200" b="1" dirty="0">
                <a:solidFill>
                  <a:srgbClr val="000000"/>
                </a:solidFill>
                <a:effectLst/>
                <a:ea typeface="Times New Roman" panose="02020603050405020304" pitchFamily="18" charset="0"/>
              </a:rPr>
              <a:t> </a:t>
            </a:r>
            <a:endParaRPr lang="en-IN" sz="2200" dirty="0">
              <a:effectLst/>
              <a:ea typeface="Arial" panose="020B0604020202020204" pitchFamily="34" charset="0"/>
            </a:endParaRPr>
          </a:p>
          <a:p>
            <a:endParaRPr lang="en-IN" dirty="0"/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D6CBCA37-6823-497B-967E-D5FFF95871F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05718" y="230188"/>
            <a:ext cx="2592042" cy="6493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528009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321</TotalTime>
  <Words>832</Words>
  <Application>Microsoft Office PowerPoint</Application>
  <PresentationFormat>Widescreen</PresentationFormat>
  <Paragraphs>114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9" baseType="lpstr">
      <vt:lpstr>Arial</vt:lpstr>
      <vt:lpstr>Calibri</vt:lpstr>
      <vt:lpstr>Calibri Light</vt:lpstr>
      <vt:lpstr>Symbol</vt:lpstr>
      <vt:lpstr>Office Theme</vt:lpstr>
      <vt:lpstr>IS MATTER AROUND US PURE</vt:lpstr>
      <vt:lpstr>PowerPoint Presentation</vt:lpstr>
      <vt:lpstr>PowerPoint Presentation</vt:lpstr>
      <vt:lpstr>CLASSIFICATION OF MATTER</vt:lpstr>
      <vt:lpstr>WATCH A VIDEO</vt:lpstr>
      <vt:lpstr>PURE AND IMPURE SUBSTANCES</vt:lpstr>
      <vt:lpstr>ELEMENTS AND ITS TYPES</vt:lpstr>
      <vt:lpstr>METALS AND NON-METALS</vt:lpstr>
      <vt:lpstr>METALLOIDS</vt:lpstr>
      <vt:lpstr>NOBLE GASES</vt:lpstr>
      <vt:lpstr>COMPOUNDS</vt:lpstr>
      <vt:lpstr>DIFFERENCE BETWEEN MIXTURE AND COMPOUNDS</vt:lpstr>
      <vt:lpstr>HOME ASSIGNMENT</vt:lpstr>
      <vt:lpstr>THANKING YOU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IS MATTER AROUND US PURE</dc:title>
  <dc:creator>Pradeep Pati</dc:creator>
  <cp:lastModifiedBy>Pradeep Pati</cp:lastModifiedBy>
  <cp:revision>12</cp:revision>
  <dcterms:created xsi:type="dcterms:W3CDTF">2021-03-22T09:08:47Z</dcterms:created>
  <dcterms:modified xsi:type="dcterms:W3CDTF">2021-12-18T11:52:13Z</dcterms:modified>
</cp:coreProperties>
</file>