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7971" y="564007"/>
            <a:ext cx="3496056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340" y="1607261"/>
            <a:ext cx="10815319" cy="3343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7857" y="362203"/>
            <a:ext cx="132207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</a:t>
            </a:r>
            <a:r>
              <a:rPr dirty="0" spc="-45"/>
              <a:t>E</a:t>
            </a:r>
            <a:r>
              <a:rPr dirty="0"/>
              <a:t>A</a:t>
            </a:r>
            <a:r>
              <a:rPr dirty="0" spc="-240"/>
              <a:t>L</a:t>
            </a:r>
            <a:r>
              <a:rPr dirty="0" spc="-5"/>
              <a:t>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6691" y="1268348"/>
            <a:ext cx="11116945" cy="32054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tabLst>
                <a:tab pos="375285" algn="l"/>
                <a:tab pos="7352665" algn="l"/>
              </a:tabLst>
            </a:pPr>
            <a:r>
              <a:rPr dirty="0" sz="2800" spc="-5">
                <a:latin typeface="Calibri"/>
                <a:cs typeface="Calibri"/>
              </a:rPr>
              <a:t>🠶		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disease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human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communities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	</a:t>
            </a:r>
            <a:r>
              <a:rPr dirty="0" sz="2800" spc="-10" b="1">
                <a:latin typeface="Calibri"/>
                <a:cs typeface="Calibri"/>
              </a:rPr>
              <a:t>very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complex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issues,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with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many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interconnected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causes.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50">
              <a:latin typeface="Calibri"/>
              <a:cs typeface="Calibri"/>
            </a:endParaRPr>
          </a:p>
          <a:p>
            <a:pPr marL="355600" marR="445770" indent="-342900">
              <a:lnSpc>
                <a:spcPct val="100000"/>
              </a:lnSpc>
              <a:tabLst>
                <a:tab pos="311150" algn="l"/>
                <a:tab pos="7310120" algn="l"/>
              </a:tabLst>
            </a:pPr>
            <a:r>
              <a:rPr dirty="0" sz="2400">
                <a:latin typeface="Calibri"/>
                <a:cs typeface="Calibri"/>
              </a:rPr>
              <a:t>🠶	</a:t>
            </a:r>
            <a:r>
              <a:rPr dirty="0" sz="2400" spc="-5" b="1">
                <a:latin typeface="Calibri"/>
                <a:cs typeface="Calibri"/>
              </a:rPr>
              <a:t>The </a:t>
            </a:r>
            <a:r>
              <a:rPr dirty="0" sz="2400" spc="-20" b="1">
                <a:latin typeface="Calibri"/>
                <a:cs typeface="Calibri"/>
              </a:rPr>
              <a:t>World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Organization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has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defined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</a:t>
            </a:r>
            <a:r>
              <a:rPr dirty="0" sz="2400" spc="1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as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	</a:t>
            </a:r>
            <a:r>
              <a:rPr dirty="0" sz="2400" spc="-25" b="1">
                <a:latin typeface="Calibri"/>
                <a:cs typeface="Calibri"/>
              </a:rPr>
              <a:t>state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complete</a:t>
            </a:r>
            <a:r>
              <a:rPr dirty="0" sz="2400" spc="-7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physical, </a:t>
            </a:r>
            <a:r>
              <a:rPr dirty="0" sz="2400" spc="-52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mental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and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social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well-being.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150">
              <a:latin typeface="Calibri"/>
              <a:cs typeface="Calibri"/>
            </a:endParaRPr>
          </a:p>
          <a:p>
            <a:pPr marL="355600" marR="1163955" indent="-342900">
              <a:lnSpc>
                <a:spcPct val="100000"/>
              </a:lnSpc>
              <a:tabLst>
                <a:tab pos="312420" algn="l"/>
                <a:tab pos="4328795" algn="l"/>
                <a:tab pos="7242809" algn="l"/>
              </a:tabLst>
            </a:pPr>
            <a:r>
              <a:rPr dirty="0" sz="2400">
                <a:latin typeface="Calibri"/>
                <a:cs typeface="Calibri"/>
              </a:rPr>
              <a:t>🠶	</a:t>
            </a:r>
            <a:r>
              <a:rPr dirty="0" sz="2400" spc="-5" b="1">
                <a:latin typeface="Calibri"/>
                <a:cs typeface="Calibri"/>
              </a:rPr>
              <a:t>Community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 </a:t>
            </a:r>
            <a:r>
              <a:rPr dirty="0" sz="2400" spc="-10" b="1">
                <a:latin typeface="Calibri"/>
                <a:cs typeface="Calibri"/>
              </a:rPr>
              <a:t>can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be</a:t>
            </a:r>
            <a:r>
              <a:rPr dirty="0" sz="2400" spc="-5" b="1">
                <a:latin typeface="Calibri"/>
                <a:cs typeface="Calibri"/>
              </a:rPr>
              <a:t> defined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as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"All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the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personal	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along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with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the </a:t>
            </a:r>
            <a:r>
              <a:rPr dirty="0" sz="2400" spc="-53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environmental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services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for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the	</a:t>
            </a:r>
            <a:r>
              <a:rPr dirty="0" sz="2400" spc="-10" b="1">
                <a:latin typeface="Calibri"/>
                <a:cs typeface="Calibri"/>
              </a:rPr>
              <a:t>importance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community".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4864" y="4571998"/>
            <a:ext cx="3755136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0194" y="2655595"/>
            <a:ext cx="5931535" cy="1422400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algn="ctr" marR="626745">
              <a:lnSpc>
                <a:spcPct val="100000"/>
              </a:lnSpc>
              <a:spcBef>
                <a:spcPts val="795"/>
              </a:spcBef>
            </a:pPr>
            <a:r>
              <a:rPr dirty="0" sz="4000" spc="-10">
                <a:solidFill>
                  <a:srgbClr val="000000"/>
                </a:solidFill>
              </a:rPr>
              <a:t>THANKING</a:t>
            </a:r>
            <a:r>
              <a:rPr dirty="0" sz="4000" spc="-30">
                <a:solidFill>
                  <a:srgbClr val="000000"/>
                </a:solidFill>
              </a:rPr>
              <a:t> </a:t>
            </a:r>
            <a:r>
              <a:rPr dirty="0" sz="4000" spc="-60">
                <a:solidFill>
                  <a:srgbClr val="000000"/>
                </a:solidFill>
              </a:rPr>
              <a:t>YOU</a:t>
            </a:r>
            <a:endParaRPr sz="4000"/>
          </a:p>
          <a:p>
            <a:pPr algn="ctr">
              <a:lnSpc>
                <a:spcPct val="100000"/>
              </a:lnSpc>
              <a:spcBef>
                <a:spcPts val="700"/>
              </a:spcBef>
            </a:pPr>
            <a:r>
              <a:rPr dirty="0" sz="4000" spc="-10"/>
              <a:t>ODM</a:t>
            </a:r>
            <a:r>
              <a:rPr dirty="0" sz="4000" spc="-35"/>
              <a:t> EDUCATIONAL</a:t>
            </a:r>
            <a:r>
              <a:rPr dirty="0" sz="4000" spc="-30"/>
              <a:t> </a:t>
            </a:r>
            <a:r>
              <a:rPr dirty="0" sz="4000" spc="-15"/>
              <a:t>GROUP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3514" y="2205608"/>
            <a:ext cx="32054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0">
                <a:latin typeface="Calibri"/>
                <a:cs typeface="Calibri"/>
              </a:rPr>
              <a:t>WHY </a:t>
            </a:r>
            <a:r>
              <a:rPr dirty="0" sz="2800" spc="-10" b="0">
                <a:latin typeface="Calibri"/>
                <a:cs typeface="Calibri"/>
              </a:rPr>
              <a:t>DO </a:t>
            </a:r>
            <a:r>
              <a:rPr dirty="0" sz="2800" spc="-5" b="0">
                <a:latin typeface="Calibri"/>
                <a:cs typeface="Calibri"/>
              </a:rPr>
              <a:t>WE</a:t>
            </a:r>
            <a:r>
              <a:rPr dirty="0" sz="2800" spc="-10" b="0">
                <a:latin typeface="Calibri"/>
                <a:cs typeface="Calibri"/>
              </a:rPr>
              <a:t> </a:t>
            </a:r>
            <a:r>
              <a:rPr dirty="0" sz="2800" spc="-45" b="0">
                <a:latin typeface="Calibri"/>
                <a:cs typeface="Calibri"/>
              </a:rPr>
              <a:t>FALL</a:t>
            </a:r>
            <a:r>
              <a:rPr dirty="0" sz="2800" spc="-10" b="0">
                <a:latin typeface="Calibri"/>
                <a:cs typeface="Calibri"/>
              </a:rPr>
              <a:t> </a:t>
            </a:r>
            <a:r>
              <a:rPr dirty="0" sz="2800" spc="-5" b="0">
                <a:latin typeface="Calibri"/>
                <a:cs typeface="Calibri"/>
              </a:rPr>
              <a:t>ILL?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92300" y="3149371"/>
            <a:ext cx="8002270" cy="150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969260" marR="2962275">
              <a:lnSpc>
                <a:spcPct val="110100"/>
              </a:lnSpc>
              <a:spcBef>
                <a:spcPts val="100"/>
              </a:spcBef>
            </a:pPr>
            <a:r>
              <a:rPr dirty="0" sz="2200" spc="-15">
                <a:latin typeface="Calibri"/>
                <a:cs typeface="Calibri"/>
              </a:rPr>
              <a:t>SUBJECT-BIOLOGY </a:t>
            </a:r>
            <a:r>
              <a:rPr dirty="0" sz="2200" spc="-484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CHAPTER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NO-13</a:t>
            </a: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dirty="0" sz="2200" spc="-10" b="1">
                <a:latin typeface="Calibri"/>
                <a:cs typeface="Calibri"/>
              </a:rPr>
              <a:t>Causes</a:t>
            </a:r>
            <a:r>
              <a:rPr dirty="0" sz="2200" spc="5" b="1">
                <a:latin typeface="Calibri"/>
                <a:cs typeface="Calibri"/>
              </a:rPr>
              <a:t> </a:t>
            </a:r>
            <a:r>
              <a:rPr dirty="0" sz="2200" spc="-5" b="1">
                <a:latin typeface="Calibri"/>
                <a:cs typeface="Calibri"/>
              </a:rPr>
              <a:t>of</a:t>
            </a:r>
            <a:r>
              <a:rPr dirty="0" sz="2200" spc="10" b="1">
                <a:latin typeface="Calibri"/>
                <a:cs typeface="Calibri"/>
              </a:rPr>
              <a:t> </a:t>
            </a:r>
            <a:r>
              <a:rPr dirty="0" sz="2200" spc="-5" b="1">
                <a:latin typeface="Calibri"/>
                <a:cs typeface="Calibri"/>
              </a:rPr>
              <a:t>Diseases(Activity-13.3</a:t>
            </a:r>
            <a:r>
              <a:rPr dirty="0" sz="2200" spc="20" b="1">
                <a:latin typeface="Calibri"/>
                <a:cs typeface="Calibri"/>
              </a:rPr>
              <a:t> </a:t>
            </a:r>
            <a:r>
              <a:rPr dirty="0" sz="2200" spc="-10" b="1">
                <a:latin typeface="Calibri"/>
                <a:cs typeface="Calibri"/>
              </a:rPr>
              <a:t>),Infectious</a:t>
            </a:r>
            <a:r>
              <a:rPr dirty="0" sz="2200" spc="25" b="1">
                <a:latin typeface="Calibri"/>
                <a:cs typeface="Calibri"/>
              </a:rPr>
              <a:t> </a:t>
            </a:r>
            <a:r>
              <a:rPr dirty="0" sz="2200" spc="-10" b="1">
                <a:latin typeface="Calibri"/>
                <a:cs typeface="Calibri"/>
              </a:rPr>
              <a:t>agents,</a:t>
            </a:r>
            <a:r>
              <a:rPr dirty="0" sz="2200" spc="20" b="1">
                <a:latin typeface="Calibri"/>
                <a:cs typeface="Calibri"/>
              </a:rPr>
              <a:t> </a:t>
            </a:r>
            <a:r>
              <a:rPr dirty="0" sz="2200" spc="-10" b="1">
                <a:latin typeface="Calibri"/>
                <a:cs typeface="Calibri"/>
              </a:rPr>
              <a:t>Means</a:t>
            </a:r>
            <a:r>
              <a:rPr dirty="0" sz="2200" spc="20" b="1">
                <a:latin typeface="Calibri"/>
                <a:cs typeface="Calibri"/>
              </a:rPr>
              <a:t> </a:t>
            </a:r>
            <a:r>
              <a:rPr dirty="0" sz="2200" spc="-5" b="1">
                <a:latin typeface="Calibri"/>
                <a:cs typeface="Calibri"/>
              </a:rPr>
              <a:t>of</a:t>
            </a:r>
            <a:r>
              <a:rPr dirty="0" sz="2200" spc="15" b="1">
                <a:latin typeface="Calibri"/>
                <a:cs typeface="Calibri"/>
              </a:rPr>
              <a:t> </a:t>
            </a:r>
            <a:r>
              <a:rPr dirty="0" sz="2200" spc="-10" b="1">
                <a:latin typeface="Calibri"/>
                <a:cs typeface="Calibri"/>
              </a:rPr>
              <a:t>spread</a:t>
            </a: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dirty="0" sz="2200" spc="-5">
                <a:latin typeface="Calibri"/>
                <a:cs typeface="Calibri"/>
              </a:rPr>
              <a:t>PERIOD-3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30229"/>
            <a:ext cx="11989308" cy="122777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28600"/>
            <a:ext cx="2336292" cy="12816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6504" y="394207"/>
            <a:ext cx="32588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Causes</a:t>
            </a:r>
            <a:r>
              <a:rPr dirty="0" u="heavy" spc="-60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heavy" spc="-60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diseases</a:t>
            </a:r>
            <a:r>
              <a:rPr dirty="0" u="heavy" spc="-50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6691" y="1358341"/>
            <a:ext cx="11086465" cy="3917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00"/>
              </a:spcBef>
              <a:tabLst>
                <a:tab pos="9070975" algn="l"/>
              </a:tabLst>
            </a:pPr>
            <a:r>
              <a:rPr dirty="0" sz="2000">
                <a:solidFill>
                  <a:srgbClr val="4F81BB"/>
                </a:solidFill>
                <a:latin typeface="Microsoft Sans Serif"/>
                <a:cs typeface="Microsoft Sans Serif"/>
              </a:rPr>
              <a:t>🠶</a:t>
            </a:r>
            <a:r>
              <a:rPr dirty="0" sz="2000" spc="-60">
                <a:solidFill>
                  <a:srgbClr val="4F81BB"/>
                </a:solidFill>
                <a:latin typeface="Microsoft Sans Serif"/>
                <a:cs typeface="Microsoft Sans Serif"/>
              </a:rPr>
              <a:t> </a:t>
            </a:r>
            <a:r>
              <a:rPr dirty="0" sz="2400">
                <a:latin typeface="Georgia"/>
                <a:cs typeface="Georgia"/>
              </a:rPr>
              <a:t>It</a:t>
            </a:r>
            <a:r>
              <a:rPr dirty="0" sz="2400" spc="-1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will</a:t>
            </a:r>
            <a:r>
              <a:rPr dirty="0" sz="2400" spc="-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be</a:t>
            </a:r>
            <a:r>
              <a:rPr dirty="0" sz="2400" spc="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obvious</a:t>
            </a:r>
            <a:r>
              <a:rPr dirty="0" sz="2400" spc="-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that</a:t>
            </a:r>
            <a:r>
              <a:rPr dirty="0" sz="2400" spc="-2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all</a:t>
            </a:r>
            <a:r>
              <a:rPr dirty="0" sz="2400" spc="-1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diseases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will</a:t>
            </a:r>
            <a:r>
              <a:rPr dirty="0" sz="2400" spc="-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have</a:t>
            </a:r>
            <a:r>
              <a:rPr dirty="0" sz="2400" spc="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immediate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causes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and	</a:t>
            </a:r>
            <a:r>
              <a:rPr dirty="0" sz="2400" spc="-10">
                <a:latin typeface="Georgia"/>
                <a:cs typeface="Georgia"/>
              </a:rPr>
              <a:t>contributory</a:t>
            </a:r>
            <a:endParaRPr sz="2400">
              <a:latin typeface="Georgia"/>
              <a:cs typeface="Georgia"/>
            </a:endParaRPr>
          </a:p>
          <a:p>
            <a:pPr marL="355600">
              <a:lnSpc>
                <a:spcPts val="2490"/>
              </a:lnSpc>
              <a:tabLst>
                <a:tab pos="7232650" algn="l"/>
              </a:tabLst>
            </a:pPr>
            <a:r>
              <a:rPr dirty="0" sz="2400" spc="-5">
                <a:latin typeface="Georgia"/>
                <a:cs typeface="Georgia"/>
              </a:rPr>
              <a:t>causes.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Also, </a:t>
            </a:r>
            <a:r>
              <a:rPr dirty="0" sz="2400">
                <a:latin typeface="Georgia"/>
                <a:cs typeface="Georgia"/>
              </a:rPr>
              <a:t>most</a:t>
            </a:r>
            <a:r>
              <a:rPr dirty="0" sz="2400" spc="-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diseases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will</a:t>
            </a:r>
            <a:r>
              <a:rPr dirty="0" sz="2400" spc="-2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have</a:t>
            </a:r>
            <a:r>
              <a:rPr dirty="0" sz="2400" spc="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many</a:t>
            </a:r>
            <a:r>
              <a:rPr dirty="0" sz="2400" spc="-5">
                <a:latin typeface="Georgia"/>
                <a:cs typeface="Georgia"/>
              </a:rPr>
              <a:t> causes,	</a:t>
            </a:r>
            <a:r>
              <a:rPr dirty="0" sz="2400">
                <a:latin typeface="Georgia"/>
                <a:cs typeface="Georgia"/>
              </a:rPr>
              <a:t>rather</a:t>
            </a:r>
            <a:r>
              <a:rPr dirty="0" sz="2400" spc="-3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than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one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single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cause.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dirty="0" sz="2400">
                <a:latin typeface="Microsoft Sans Serif"/>
                <a:cs typeface="Microsoft Sans Serif"/>
              </a:rPr>
              <a:t>🠶</a:t>
            </a:r>
            <a:r>
              <a:rPr dirty="0" sz="2400" spc="70">
                <a:latin typeface="Microsoft Sans Serif"/>
                <a:cs typeface="Microsoft Sans Serif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Diseases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are </a:t>
            </a:r>
            <a:r>
              <a:rPr dirty="0" sz="2400">
                <a:latin typeface="Times New Roman"/>
                <a:cs typeface="Times New Roman"/>
              </a:rPr>
              <a:t>caused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by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5">
                <a:latin typeface="Times New Roman"/>
                <a:cs typeface="Times New Roman"/>
              </a:rPr>
              <a:t>:-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5"/>
              </a:spcBef>
              <a:tabLst>
                <a:tab pos="429895" algn="l"/>
              </a:tabLst>
            </a:pPr>
            <a:r>
              <a:rPr dirty="0" sz="2400">
                <a:latin typeface="Microsoft Sans Serif"/>
                <a:cs typeface="Microsoft Sans Serif"/>
              </a:rPr>
              <a:t>🠶	</a:t>
            </a:r>
            <a:r>
              <a:rPr dirty="0" sz="2400">
                <a:latin typeface="Times New Roman"/>
                <a:cs typeface="Times New Roman"/>
              </a:rPr>
              <a:t>i)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Pathogens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like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virus,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bacteria,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fungi,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protozoans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or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worms.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5"/>
              </a:spcBef>
            </a:pPr>
            <a:r>
              <a:rPr dirty="0" sz="2400">
                <a:latin typeface="Microsoft Sans Serif"/>
                <a:cs typeface="Microsoft Sans Serif"/>
              </a:rPr>
              <a:t>🠶</a:t>
            </a:r>
            <a:r>
              <a:rPr dirty="0" sz="2400" spc="75">
                <a:latin typeface="Microsoft Sans Serif"/>
                <a:cs typeface="Microsoft Sans Serif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ii)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Poor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health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under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nourishment.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  <a:tabLst>
                <a:tab pos="429895" algn="l"/>
              </a:tabLst>
            </a:pPr>
            <a:r>
              <a:rPr dirty="0" sz="2400">
                <a:latin typeface="Microsoft Sans Serif"/>
                <a:cs typeface="Microsoft Sans Serif"/>
              </a:rPr>
              <a:t>🠶	</a:t>
            </a:r>
            <a:r>
              <a:rPr dirty="0" sz="2400">
                <a:latin typeface="Times New Roman"/>
                <a:cs typeface="Times New Roman"/>
              </a:rPr>
              <a:t>iii)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Malfunctioning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body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parts.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5"/>
              </a:spcBef>
            </a:pPr>
            <a:r>
              <a:rPr dirty="0" sz="2400">
                <a:latin typeface="Microsoft Sans Serif"/>
                <a:cs typeface="Microsoft Sans Serif"/>
              </a:rPr>
              <a:t>🠶</a:t>
            </a:r>
            <a:r>
              <a:rPr dirty="0" sz="2400" spc="85">
                <a:latin typeface="Microsoft Sans Serif"/>
                <a:cs typeface="Microsoft Sans Serif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iv)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Environmental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pollution.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5"/>
              </a:spcBef>
            </a:pPr>
            <a:r>
              <a:rPr dirty="0" sz="2400">
                <a:latin typeface="Microsoft Sans Serif"/>
                <a:cs typeface="Microsoft Sans Serif"/>
              </a:rPr>
              <a:t>🠶</a:t>
            </a:r>
            <a:r>
              <a:rPr dirty="0" sz="2400" spc="70">
                <a:latin typeface="Microsoft Sans Serif"/>
                <a:cs typeface="Microsoft Sans Serif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v)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Genetic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disorders.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3200400"/>
            <a:ext cx="3236976" cy="19202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600200"/>
            <a:ext cx="4038600" cy="22098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2983" y="159413"/>
            <a:ext cx="4934513" cy="669858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8340" y="546861"/>
            <a:ext cx="18776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/>
              <a:t>ACTIVITY-</a:t>
            </a:r>
            <a:r>
              <a:rPr dirty="0" sz="2400" spc="-45"/>
              <a:t> </a:t>
            </a:r>
            <a:r>
              <a:rPr dirty="0" sz="2400" spc="-5"/>
              <a:t>13.1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2579" y="640080"/>
            <a:ext cx="9673652" cy="56540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3904" y="0"/>
            <a:ext cx="384682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3600" spc="-5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Infectious</a:t>
            </a:r>
            <a:r>
              <a:rPr dirty="0" u="heavy" sz="3600" spc="-60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3600" spc="-5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diseases</a:t>
            </a:r>
            <a:r>
              <a:rPr dirty="0" u="heavy" sz="3600" spc="-55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3600" spc="-5" b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:-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1892" y="587534"/>
            <a:ext cx="11126470" cy="1165860"/>
          </a:xfrm>
          <a:prstGeom prst="rect">
            <a:avLst/>
          </a:prstGeom>
        </p:spPr>
        <p:txBody>
          <a:bodyPr wrap="square" lIns="0" tIns="1244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  <a:tabLst>
                <a:tab pos="259079" algn="l"/>
              </a:tabLst>
            </a:pPr>
            <a:r>
              <a:rPr dirty="0" sz="2000">
                <a:latin typeface="Microsoft Sans Serif"/>
                <a:cs typeface="Microsoft Sans Serif"/>
              </a:rPr>
              <a:t>🠶	</a:t>
            </a:r>
            <a:r>
              <a:rPr dirty="0" sz="2000" spc="-5" b="1">
                <a:latin typeface="Georgia"/>
                <a:cs typeface="Georgia"/>
              </a:rPr>
              <a:t>Infectious</a:t>
            </a:r>
            <a:r>
              <a:rPr dirty="0" sz="2000" spc="-75" b="1">
                <a:latin typeface="Georgia"/>
                <a:cs typeface="Georgia"/>
              </a:rPr>
              <a:t> </a:t>
            </a:r>
            <a:r>
              <a:rPr dirty="0" sz="2000" spc="-5" b="1">
                <a:latin typeface="Georgia"/>
                <a:cs typeface="Georgia"/>
              </a:rPr>
              <a:t>agents</a:t>
            </a:r>
            <a:r>
              <a:rPr dirty="0" sz="2000" spc="-55" b="1">
                <a:latin typeface="Georgia"/>
                <a:cs typeface="Georgia"/>
              </a:rPr>
              <a:t> </a:t>
            </a:r>
            <a:r>
              <a:rPr dirty="0" sz="2000" spc="-5" b="1">
                <a:latin typeface="Georgia"/>
                <a:cs typeface="Georgia"/>
              </a:rPr>
              <a:t>:-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z="2000">
                <a:latin typeface="Georgia"/>
                <a:cs typeface="Georgia"/>
              </a:rPr>
              <a:t>The</a:t>
            </a:r>
            <a:r>
              <a:rPr dirty="0" sz="2000" spc="-35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agents</a:t>
            </a:r>
            <a:r>
              <a:rPr dirty="0" sz="2000" spc="-20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which</a:t>
            </a:r>
            <a:r>
              <a:rPr dirty="0" sz="2000" spc="-10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cause</a:t>
            </a:r>
            <a:r>
              <a:rPr dirty="0" sz="2000" spc="-30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infectious</a:t>
            </a:r>
            <a:r>
              <a:rPr dirty="0" sz="2000" spc="-15">
                <a:latin typeface="Georgia"/>
                <a:cs typeface="Georgia"/>
              </a:rPr>
              <a:t> </a:t>
            </a:r>
            <a:r>
              <a:rPr dirty="0" sz="2000" spc="-10">
                <a:latin typeface="Georgia"/>
                <a:cs typeface="Georgia"/>
              </a:rPr>
              <a:t>diseases</a:t>
            </a:r>
            <a:r>
              <a:rPr dirty="0" sz="2000" spc="-45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are</a:t>
            </a:r>
            <a:r>
              <a:rPr dirty="0" sz="2000" spc="10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called</a:t>
            </a:r>
            <a:r>
              <a:rPr dirty="0" sz="2000" spc="-10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pathogens.</a:t>
            </a:r>
            <a:r>
              <a:rPr dirty="0" sz="2000" spc="-50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These</a:t>
            </a:r>
            <a:r>
              <a:rPr dirty="0" sz="2000" spc="-40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are</a:t>
            </a:r>
            <a:r>
              <a:rPr dirty="0" sz="2000" spc="-25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Viruses,</a:t>
            </a:r>
            <a:r>
              <a:rPr dirty="0" sz="2000" spc="-10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Bacteria,</a:t>
            </a:r>
            <a:r>
              <a:rPr dirty="0" sz="2000" spc="-40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Fungi,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Georgia"/>
                <a:cs typeface="Georgia"/>
              </a:rPr>
              <a:t>Protozoans</a:t>
            </a:r>
            <a:r>
              <a:rPr dirty="0" sz="2000" spc="-45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and</a:t>
            </a:r>
            <a:r>
              <a:rPr dirty="0" sz="2000" spc="-15">
                <a:latin typeface="Georgia"/>
                <a:cs typeface="Georgia"/>
              </a:rPr>
              <a:t> </a:t>
            </a:r>
            <a:r>
              <a:rPr dirty="0" sz="2000" spc="-5">
                <a:latin typeface="Georgia"/>
                <a:cs typeface="Georgia"/>
              </a:rPr>
              <a:t>worms.</a:t>
            </a:r>
            <a:endParaRPr sz="2000">
              <a:latin typeface="Georgia"/>
              <a:cs typeface="Georgi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57967" y="1847900"/>
            <a:ext cx="10113010" cy="5000625"/>
            <a:chOff x="1157967" y="1847900"/>
            <a:chExt cx="10113010" cy="50006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7967" y="1847900"/>
              <a:ext cx="10112619" cy="35527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36253" y="5404103"/>
              <a:ext cx="3412347" cy="144433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304800"/>
            <a:ext cx="9372600" cy="58232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607261"/>
            <a:ext cx="9579610" cy="3343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latin typeface="Calibri"/>
                <a:cs typeface="Calibri"/>
              </a:rPr>
              <a:t>Salmonella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5">
                <a:latin typeface="Calibri"/>
                <a:cs typeface="Calibri"/>
              </a:rPr>
              <a:t> what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type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of</a:t>
            </a:r>
            <a:r>
              <a:rPr dirty="0" sz="3200" spc="-10">
                <a:latin typeface="Calibri"/>
                <a:cs typeface="Calibri"/>
              </a:rPr>
              <a:t> pathogen?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In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which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foods</a:t>
            </a:r>
            <a:r>
              <a:rPr dirty="0" sz="3200">
                <a:latin typeface="Calibri"/>
                <a:cs typeface="Calibri"/>
              </a:rPr>
              <a:t> is </a:t>
            </a:r>
            <a:r>
              <a:rPr dirty="0" sz="3200" spc="-70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Salmonella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more</a:t>
            </a:r>
            <a:r>
              <a:rPr dirty="0" sz="3200" spc="-1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likely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5">
                <a:latin typeface="Calibri"/>
                <a:cs typeface="Calibri"/>
              </a:rPr>
              <a:t>found?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latin typeface="Calibri"/>
                <a:cs typeface="Calibri"/>
              </a:rPr>
              <a:t>Malaria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caused</a:t>
            </a:r>
            <a:r>
              <a:rPr dirty="0" sz="3200" spc="-10">
                <a:latin typeface="Calibri"/>
                <a:cs typeface="Calibri"/>
              </a:rPr>
              <a:t> by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what</a:t>
            </a:r>
            <a:r>
              <a:rPr dirty="0" sz="3200">
                <a:latin typeface="Calibri"/>
                <a:cs typeface="Calibri"/>
              </a:rPr>
              <a:t> type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pathogen?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latin typeface="Calibri"/>
                <a:cs typeface="Calibri"/>
              </a:rPr>
              <a:t>What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incubation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period </a:t>
            </a:r>
            <a:r>
              <a:rPr dirty="0" sz="3200">
                <a:latin typeface="Calibri"/>
                <a:cs typeface="Calibri"/>
              </a:rPr>
              <a:t>of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hepatitis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10">
                <a:latin typeface="Calibri"/>
                <a:cs typeface="Calibri"/>
              </a:rPr>
              <a:t>B?</a:t>
            </a:r>
            <a:endParaRPr sz="3200">
              <a:latin typeface="Calibri"/>
              <a:cs typeface="Calibri"/>
            </a:endParaRPr>
          </a:p>
          <a:p>
            <a:pPr marL="619125" indent="-60706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619125" algn="l"/>
                <a:tab pos="619760" algn="l"/>
              </a:tabLst>
            </a:pPr>
            <a:r>
              <a:rPr dirty="0" sz="3200" spc="-5">
                <a:latin typeface="Calibri"/>
                <a:cs typeface="Calibri"/>
              </a:rPr>
              <a:t>What </a:t>
            </a:r>
            <a:r>
              <a:rPr dirty="0" sz="3200">
                <a:latin typeface="Calibri"/>
                <a:cs typeface="Calibri"/>
              </a:rPr>
              <a:t>is the</a:t>
            </a:r>
            <a:r>
              <a:rPr dirty="0" sz="3200" spc="-5">
                <a:latin typeface="Calibri"/>
                <a:cs typeface="Calibri"/>
              </a:rPr>
              <a:t> cause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-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disease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beri-beri?</a:t>
            </a:r>
            <a:endParaRPr sz="3200">
              <a:latin typeface="Calibri"/>
              <a:cs typeface="Calibri"/>
            </a:endParaRPr>
          </a:p>
          <a:p>
            <a:pPr marL="619125" indent="-60706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619125" algn="l"/>
                <a:tab pos="619760" algn="l"/>
              </a:tabLst>
            </a:pPr>
            <a:r>
              <a:rPr dirty="0" sz="3200">
                <a:latin typeface="Calibri"/>
                <a:cs typeface="Calibri"/>
              </a:rPr>
              <a:t>Name the </a:t>
            </a:r>
            <a:r>
              <a:rPr dirty="0" sz="3200" spc="-5">
                <a:latin typeface="Calibri"/>
                <a:cs typeface="Calibri"/>
              </a:rPr>
              <a:t>disease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caused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by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deficiency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iodine.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dirty="0"/>
              <a:t>HOME</a:t>
            </a:r>
            <a:r>
              <a:rPr dirty="0" spc="-75"/>
              <a:t> </a:t>
            </a:r>
            <a:r>
              <a:rPr dirty="0"/>
              <a:t>ASSIGNMENT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2022-04-01T03:49:12Z</dcterms:created>
  <dcterms:modified xsi:type="dcterms:W3CDTF">2022-04-01T03:49:12Z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