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4179" y="203403"/>
            <a:ext cx="10343641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13153" y="1180084"/>
            <a:ext cx="7965693" cy="2687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s://www.who.int/about/who-we-are/frequently-asked-questions" TargetMode="External"/><Relationship Id="rId4" Type="http://schemas.openxmlformats.org/officeDocument/2006/relationships/image" Target="../media/image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Relationship Id="rId4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4021" y="2204415"/>
            <a:ext cx="3206750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none" sz="2800" spc="5" b="0">
                <a:latin typeface="Calibri"/>
                <a:cs typeface="Calibri"/>
              </a:rPr>
              <a:t>WHY</a:t>
            </a:r>
            <a:r>
              <a:rPr dirty="0" u="none" sz="2800" spc="-30" b="0">
                <a:latin typeface="Calibri"/>
                <a:cs typeface="Calibri"/>
              </a:rPr>
              <a:t> </a:t>
            </a:r>
            <a:r>
              <a:rPr dirty="0" u="none" sz="2800" b="0">
                <a:latin typeface="Calibri"/>
                <a:cs typeface="Calibri"/>
              </a:rPr>
              <a:t>DO</a:t>
            </a:r>
            <a:r>
              <a:rPr dirty="0" u="none" sz="2800" spc="-40" b="0">
                <a:latin typeface="Calibri"/>
                <a:cs typeface="Calibri"/>
              </a:rPr>
              <a:t> </a:t>
            </a:r>
            <a:r>
              <a:rPr dirty="0" u="none" sz="2800" spc="5" b="0">
                <a:latin typeface="Calibri"/>
                <a:cs typeface="Calibri"/>
              </a:rPr>
              <a:t>WE</a:t>
            </a:r>
            <a:r>
              <a:rPr dirty="0" u="none" sz="2800" spc="-35" b="0">
                <a:latin typeface="Calibri"/>
                <a:cs typeface="Calibri"/>
              </a:rPr>
              <a:t> </a:t>
            </a:r>
            <a:r>
              <a:rPr dirty="0" u="none" sz="2800" spc="-40" b="0">
                <a:latin typeface="Calibri"/>
                <a:cs typeface="Calibri"/>
              </a:rPr>
              <a:t>FALL</a:t>
            </a:r>
            <a:r>
              <a:rPr dirty="0" u="none" sz="2800" spc="-10" b="0">
                <a:latin typeface="Calibri"/>
                <a:cs typeface="Calibri"/>
              </a:rPr>
              <a:t> </a:t>
            </a:r>
            <a:r>
              <a:rPr dirty="0" u="none" sz="2800" spc="-5" b="0">
                <a:latin typeface="Calibri"/>
                <a:cs typeface="Calibri"/>
              </a:rPr>
              <a:t>ILL?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19148" y="3156988"/>
            <a:ext cx="8140700" cy="136779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ctr" marL="11430">
              <a:lnSpc>
                <a:spcPct val="100000"/>
              </a:lnSpc>
              <a:spcBef>
                <a:spcPts val="345"/>
              </a:spcBef>
            </a:pPr>
            <a:r>
              <a:rPr dirty="0" sz="2000" spc="-15">
                <a:latin typeface="Calibri"/>
                <a:cs typeface="Calibri"/>
              </a:rPr>
              <a:t>SUBJECT-BIOLOGY</a:t>
            </a:r>
            <a:endParaRPr sz="2000">
              <a:latin typeface="Calibri"/>
              <a:cs typeface="Calibri"/>
            </a:endParaRPr>
          </a:p>
          <a:p>
            <a:pPr algn="ctr" marL="10160">
              <a:lnSpc>
                <a:spcPct val="100000"/>
              </a:lnSpc>
              <a:spcBef>
                <a:spcPts val="240"/>
              </a:spcBef>
            </a:pPr>
            <a:r>
              <a:rPr dirty="0" sz="2000" spc="-10">
                <a:latin typeface="Calibri"/>
                <a:cs typeface="Calibri"/>
              </a:rPr>
              <a:t>CHAPTER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NO-13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dirty="0" sz="2000" spc="-10" b="1">
                <a:latin typeface="Calibri"/>
                <a:cs typeface="Calibri"/>
              </a:rPr>
              <a:t>Health</a:t>
            </a:r>
            <a:r>
              <a:rPr dirty="0" sz="2000" spc="1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and</a:t>
            </a:r>
            <a:r>
              <a:rPr dirty="0" sz="2000" spc="10" b="1">
                <a:latin typeface="Calibri"/>
                <a:cs typeface="Calibri"/>
              </a:rPr>
              <a:t> </a:t>
            </a:r>
            <a:r>
              <a:rPr dirty="0" sz="2000" spc="-5" b="1">
                <a:latin typeface="Calibri"/>
                <a:cs typeface="Calibri"/>
              </a:rPr>
              <a:t>its</a:t>
            </a:r>
            <a:r>
              <a:rPr dirty="0" sz="2000" spc="10" b="1">
                <a:latin typeface="Calibri"/>
                <a:cs typeface="Calibri"/>
              </a:rPr>
              <a:t> </a:t>
            </a:r>
            <a:r>
              <a:rPr dirty="0" sz="2000" spc="-15" b="1">
                <a:latin typeface="Calibri"/>
                <a:cs typeface="Calibri"/>
              </a:rPr>
              <a:t>failure,</a:t>
            </a:r>
            <a:r>
              <a:rPr dirty="0" sz="2000" spc="2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Personal </a:t>
            </a:r>
            <a:r>
              <a:rPr dirty="0" sz="2000" b="1">
                <a:latin typeface="Calibri"/>
                <a:cs typeface="Calibri"/>
              </a:rPr>
              <a:t>and</a:t>
            </a:r>
            <a:r>
              <a:rPr dirty="0" sz="2000" spc="-5" b="1">
                <a:latin typeface="Calibri"/>
                <a:cs typeface="Calibri"/>
              </a:rPr>
              <a:t> community</a:t>
            </a:r>
            <a:r>
              <a:rPr dirty="0" sz="2000" spc="-2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issues</a:t>
            </a:r>
            <a:r>
              <a:rPr dirty="0" sz="2000" spc="25" b="1">
                <a:latin typeface="Calibri"/>
                <a:cs typeface="Calibri"/>
              </a:rPr>
              <a:t> </a:t>
            </a:r>
            <a:r>
              <a:rPr dirty="0" sz="2000" spc="-5" b="1">
                <a:latin typeface="Calibri"/>
                <a:cs typeface="Calibri"/>
              </a:rPr>
              <a:t>both</a:t>
            </a:r>
            <a:r>
              <a:rPr dirty="0" sz="2000" b="1">
                <a:latin typeface="Calibri"/>
                <a:cs typeface="Calibri"/>
              </a:rPr>
              <a:t> </a:t>
            </a:r>
            <a:r>
              <a:rPr dirty="0" sz="2000" spc="-15" b="1">
                <a:latin typeface="Calibri"/>
                <a:cs typeface="Calibri"/>
              </a:rPr>
              <a:t>matter</a:t>
            </a:r>
            <a:r>
              <a:rPr dirty="0" sz="2000" spc="-5" b="1">
                <a:latin typeface="Calibri"/>
                <a:cs typeface="Calibri"/>
              </a:rPr>
              <a:t> </a:t>
            </a:r>
            <a:r>
              <a:rPr dirty="0" sz="2000" spc="-15" b="1">
                <a:latin typeface="Calibri"/>
                <a:cs typeface="Calibri"/>
              </a:rPr>
              <a:t>for</a:t>
            </a:r>
            <a:r>
              <a:rPr dirty="0" sz="2000" spc="-10" b="1">
                <a:latin typeface="Calibri"/>
                <a:cs typeface="Calibri"/>
              </a:rPr>
              <a:t> </a:t>
            </a:r>
            <a:r>
              <a:rPr dirty="0" sz="2000" spc="-5" b="1">
                <a:latin typeface="Calibri"/>
                <a:cs typeface="Calibri"/>
              </a:rPr>
              <a:t>health.</a:t>
            </a:r>
            <a:endParaRPr sz="2000">
              <a:latin typeface="Calibri"/>
              <a:cs typeface="Calibri"/>
            </a:endParaRPr>
          </a:p>
          <a:p>
            <a:pPr algn="ctr" marL="10160">
              <a:lnSpc>
                <a:spcPct val="100000"/>
              </a:lnSpc>
              <a:spcBef>
                <a:spcPts val="245"/>
              </a:spcBef>
            </a:pPr>
            <a:r>
              <a:rPr dirty="0" sz="2000" spc="-5">
                <a:latin typeface="Calibri"/>
                <a:cs typeface="Calibri"/>
              </a:rPr>
              <a:t>PERIOD-1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30228"/>
            <a:ext cx="11987784" cy="122776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28600"/>
            <a:ext cx="2337816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4352" y="541985"/>
            <a:ext cx="3486150" cy="51244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z="3200" spc="-5">
                <a:latin typeface="Calibri"/>
                <a:cs typeface="Calibri"/>
              </a:rPr>
              <a:t>HOME</a:t>
            </a:r>
            <a:r>
              <a:rPr dirty="0" u="none" sz="3200" spc="-40">
                <a:latin typeface="Calibri"/>
                <a:cs typeface="Calibri"/>
              </a:rPr>
              <a:t> </a:t>
            </a:r>
            <a:r>
              <a:rPr dirty="0" u="none" sz="3200" spc="-10">
                <a:latin typeface="Calibri"/>
                <a:cs typeface="Calibri"/>
              </a:rPr>
              <a:t>ASSIGNMENT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1044" y="1463421"/>
            <a:ext cx="10197465" cy="2221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7505" algn="l"/>
              </a:tabLst>
            </a:pPr>
            <a:r>
              <a:rPr dirty="0" sz="2400" spc="-5">
                <a:latin typeface="Calibri"/>
                <a:cs typeface="Calibri"/>
              </a:rPr>
              <a:t>What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personal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health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and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community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health?</a:t>
            </a:r>
            <a:endParaRPr sz="2400">
              <a:latin typeface="Calibri"/>
              <a:cs typeface="Calibri"/>
            </a:endParaRPr>
          </a:p>
          <a:p>
            <a:pPr marL="424180" indent="-411480">
              <a:lnSpc>
                <a:spcPct val="100000"/>
              </a:lnSpc>
              <a:buAutoNum type="arabicPeriod"/>
              <a:tabLst>
                <a:tab pos="423545" algn="l"/>
                <a:tab pos="424180" algn="l"/>
              </a:tabLst>
            </a:pPr>
            <a:r>
              <a:rPr dirty="0" sz="2400" spc="-10">
                <a:latin typeface="Calibri"/>
                <a:cs typeface="Calibri"/>
              </a:rPr>
              <a:t>List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any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four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essential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factors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that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must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taken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care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of by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an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individual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for</a:t>
            </a:r>
            <a:endParaRPr sz="24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dirty="0" sz="2400" spc="-10">
                <a:latin typeface="Calibri"/>
                <a:cs typeface="Calibri"/>
              </a:rPr>
              <a:t>keeping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good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health.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AutoNum type="arabicPeriod" startAt="3"/>
              <a:tabLst>
                <a:tab pos="357505" algn="l"/>
              </a:tabLst>
            </a:pPr>
            <a:r>
              <a:rPr dirty="0" sz="2400" spc="-5">
                <a:latin typeface="Calibri"/>
                <a:cs typeface="Calibri"/>
              </a:rPr>
              <a:t>What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signs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and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symptoms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indicate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if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</a:t>
            </a:r>
            <a:r>
              <a:rPr dirty="0" sz="2400" spc="-10">
                <a:latin typeface="Calibri"/>
                <a:cs typeface="Calibri"/>
              </a:rPr>
              <a:t> person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suffering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from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any</a:t>
            </a:r>
            <a:r>
              <a:rPr dirty="0" sz="2400">
                <a:latin typeface="Calibri"/>
                <a:cs typeface="Calibri"/>
              </a:rPr>
              <a:t> disease</a:t>
            </a:r>
            <a:r>
              <a:rPr dirty="0" sz="2400" spc="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424180" indent="-41148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423545" algn="l"/>
                <a:tab pos="424180" algn="l"/>
              </a:tabLst>
            </a:pPr>
            <a:r>
              <a:rPr dirty="0" sz="2400" spc="-15">
                <a:latin typeface="Calibri"/>
                <a:cs typeface="Calibri"/>
              </a:rPr>
              <a:t>State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any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two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conditions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essential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for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good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5">
                <a:latin typeface="Calibri"/>
                <a:cs typeface="Calibri"/>
              </a:rPr>
              <a:t>health.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AutoNum type="arabicPeriod" startAt="3"/>
              <a:tabLst>
                <a:tab pos="357505" algn="l"/>
              </a:tabLst>
            </a:pPr>
            <a:r>
              <a:rPr dirty="0" sz="2400" spc="-15">
                <a:latin typeface="Calibri"/>
                <a:cs typeface="Calibri"/>
              </a:rPr>
              <a:t>State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any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two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conditions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essential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for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being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free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disease.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0575" y="2656850"/>
            <a:ext cx="5932805" cy="1422400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algn="ctr" marR="621665">
              <a:lnSpc>
                <a:spcPct val="100000"/>
              </a:lnSpc>
              <a:spcBef>
                <a:spcPts val="795"/>
              </a:spcBef>
            </a:pPr>
            <a:r>
              <a:rPr dirty="0" u="none" sz="4000">
                <a:solidFill>
                  <a:srgbClr val="000000"/>
                </a:solidFill>
                <a:latin typeface="Calibri"/>
                <a:cs typeface="Calibri"/>
              </a:rPr>
              <a:t>THANKING</a:t>
            </a:r>
            <a:r>
              <a:rPr dirty="0" u="none" sz="4000" spc="-6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u="none" sz="4000" spc="-45">
                <a:solidFill>
                  <a:srgbClr val="000000"/>
                </a:solidFill>
                <a:latin typeface="Calibri"/>
                <a:cs typeface="Calibri"/>
              </a:rPr>
              <a:t>YOU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dirty="0" u="none" sz="4000">
                <a:latin typeface="Calibri"/>
                <a:cs typeface="Calibri"/>
              </a:rPr>
              <a:t>ODM</a:t>
            </a:r>
            <a:r>
              <a:rPr dirty="0" u="none" sz="4000" spc="-50">
                <a:latin typeface="Calibri"/>
                <a:cs typeface="Calibri"/>
              </a:rPr>
              <a:t> </a:t>
            </a:r>
            <a:r>
              <a:rPr dirty="0" u="none" sz="4000" spc="-30">
                <a:latin typeface="Calibri"/>
                <a:cs typeface="Calibri"/>
              </a:rPr>
              <a:t>EDUCATIONAL</a:t>
            </a:r>
            <a:r>
              <a:rPr dirty="0" u="none" sz="4000" spc="-95">
                <a:latin typeface="Calibri"/>
                <a:cs typeface="Calibri"/>
              </a:rPr>
              <a:t> </a:t>
            </a:r>
            <a:r>
              <a:rPr dirty="0" u="none" sz="4000" spc="-15">
                <a:latin typeface="Calibri"/>
                <a:cs typeface="Calibri"/>
              </a:rPr>
              <a:t>GROUP</a:t>
            </a:r>
            <a:endParaRPr sz="4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7029" y="565785"/>
            <a:ext cx="383921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none" sz="3200" spc="-15">
                <a:latin typeface="Calibri"/>
                <a:cs typeface="Calibri"/>
              </a:rPr>
              <a:t>LEARNING</a:t>
            </a:r>
            <a:r>
              <a:rPr dirty="0" u="none" sz="3200" spc="-5">
                <a:latin typeface="Calibri"/>
                <a:cs typeface="Calibri"/>
              </a:rPr>
              <a:t> </a:t>
            </a:r>
            <a:r>
              <a:rPr dirty="0" u="none" sz="3200" spc="-15">
                <a:latin typeface="Calibri"/>
                <a:cs typeface="Calibri"/>
              </a:rPr>
              <a:t>OBJECTIVES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5844" y="1539621"/>
            <a:ext cx="1024572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73605" algn="l"/>
              </a:tabLst>
            </a:pPr>
            <a:r>
              <a:rPr dirty="0" sz="2400" spc="-5" b="1">
                <a:latin typeface="Calibri"/>
                <a:cs typeface="Calibri"/>
              </a:rPr>
              <a:t>Students</a:t>
            </a:r>
            <a:r>
              <a:rPr dirty="0" sz="2400" b="1">
                <a:latin typeface="Calibri"/>
                <a:cs typeface="Calibri"/>
              </a:rPr>
              <a:t> will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	able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5" b="1">
                <a:latin typeface="Calibri"/>
                <a:cs typeface="Calibri"/>
              </a:rPr>
              <a:t>to-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7505" algn="l"/>
              </a:tabLst>
            </a:pPr>
            <a:r>
              <a:rPr dirty="0" sz="2400" spc="-15">
                <a:latin typeface="Calibri"/>
                <a:cs typeface="Calibri"/>
              </a:rPr>
              <a:t>Know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importance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total</a:t>
            </a:r>
            <a:r>
              <a:rPr dirty="0" sz="2400" spc="-6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well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being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>
                <a:latin typeface="Calibri"/>
                <a:cs typeface="Calibri"/>
              </a:rPr>
              <a:t> an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individual.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7505" algn="l"/>
              </a:tabLst>
            </a:pPr>
            <a:r>
              <a:rPr dirty="0" sz="2400" spc="-10">
                <a:latin typeface="Calibri"/>
                <a:cs typeface="Calibri"/>
              </a:rPr>
              <a:t>Understand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determinants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of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health.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7505" algn="l"/>
              </a:tabLst>
            </a:pPr>
            <a:r>
              <a:rPr dirty="0" sz="2400" spc="-10">
                <a:latin typeface="Calibri"/>
                <a:cs typeface="Calibri"/>
              </a:rPr>
              <a:t>Correlate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role</a:t>
            </a:r>
            <a:r>
              <a:rPr dirty="0" sz="2400" spc="-5">
                <a:latin typeface="Calibri"/>
                <a:cs typeface="Calibri"/>
              </a:rPr>
              <a:t> of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community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personal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well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as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public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community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health.</a:t>
            </a:r>
            <a:endParaRPr sz="2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7505" algn="l"/>
              </a:tabLst>
            </a:pPr>
            <a:r>
              <a:rPr dirty="0" sz="2400">
                <a:latin typeface="Calibri"/>
                <a:cs typeface="Calibri"/>
              </a:rPr>
              <a:t>Identify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reasons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for </a:t>
            </a:r>
            <a:r>
              <a:rPr dirty="0" sz="2400">
                <a:latin typeface="Calibri"/>
                <a:cs typeface="Calibri"/>
              </a:rPr>
              <a:t>health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failure.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0905" y="363981"/>
            <a:ext cx="131826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none" sz="3200" spc="-5">
                <a:latin typeface="Calibri"/>
                <a:cs typeface="Calibri"/>
              </a:rPr>
              <a:t>H</a:t>
            </a:r>
            <a:r>
              <a:rPr dirty="0" u="none" sz="3200" spc="-45">
                <a:latin typeface="Calibri"/>
                <a:cs typeface="Calibri"/>
              </a:rPr>
              <a:t>E</a:t>
            </a:r>
            <a:r>
              <a:rPr dirty="0" u="none" sz="3200">
                <a:latin typeface="Calibri"/>
                <a:cs typeface="Calibri"/>
              </a:rPr>
              <a:t>A</a:t>
            </a:r>
            <a:r>
              <a:rPr dirty="0" u="none" sz="3200" spc="-250">
                <a:latin typeface="Calibri"/>
                <a:cs typeface="Calibri"/>
              </a:rPr>
              <a:t>L</a:t>
            </a:r>
            <a:r>
              <a:rPr dirty="0" u="none" sz="3200" spc="-10">
                <a:latin typeface="Calibri"/>
                <a:cs typeface="Calibri"/>
              </a:rPr>
              <a:t>TH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691" y="1266901"/>
            <a:ext cx="11127740" cy="320675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10"/>
              </a:spcBef>
              <a:tabLst>
                <a:tab pos="372110" algn="l"/>
                <a:tab pos="7353934" algn="l"/>
              </a:tabLst>
            </a:pPr>
            <a:r>
              <a:rPr dirty="0" sz="2800" spc="5">
                <a:latin typeface="Calibri"/>
                <a:cs typeface="Calibri"/>
              </a:rPr>
              <a:t>🠶		</a:t>
            </a:r>
            <a:r>
              <a:rPr dirty="0" sz="2800" spc="5" b="1">
                <a:latin typeface="Calibri"/>
                <a:cs typeface="Calibri"/>
              </a:rPr>
              <a:t>Health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5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disease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5" b="1">
                <a:latin typeface="Calibri"/>
                <a:cs typeface="Calibri"/>
              </a:rPr>
              <a:t>in human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communities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are	</a:t>
            </a:r>
            <a:r>
              <a:rPr dirty="0" sz="2800" b="1">
                <a:latin typeface="Calibri"/>
                <a:cs typeface="Calibri"/>
              </a:rPr>
              <a:t>very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complex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issues,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interconnected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causes.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11150" algn="l"/>
                <a:tab pos="7310755" algn="l"/>
              </a:tabLst>
            </a:pPr>
            <a:r>
              <a:rPr dirty="0" sz="2400">
                <a:latin typeface="Calibri"/>
                <a:cs typeface="Calibri"/>
              </a:rPr>
              <a:t>🠶	</a:t>
            </a:r>
            <a:r>
              <a:rPr dirty="0" sz="2400" spc="5" b="1">
                <a:latin typeface="Calibri"/>
                <a:cs typeface="Calibri"/>
              </a:rPr>
              <a:t>The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World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Organization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has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defined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as</a:t>
            </a:r>
            <a:r>
              <a:rPr dirty="0" sz="2400" spc="2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	</a:t>
            </a:r>
            <a:r>
              <a:rPr dirty="0" sz="2400" spc="-20" b="1">
                <a:latin typeface="Calibri"/>
                <a:cs typeface="Calibri"/>
              </a:rPr>
              <a:t>state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complete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physical,</a:t>
            </a:r>
            <a:endParaRPr sz="24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dirty="0" sz="2400" spc="-15" b="1">
                <a:latin typeface="Calibri"/>
                <a:cs typeface="Calibri"/>
              </a:rPr>
              <a:t>mental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social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well-being.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50">
              <a:latin typeface="Calibri"/>
              <a:cs typeface="Calibri"/>
            </a:endParaRPr>
          </a:p>
          <a:p>
            <a:pPr marL="356870" marR="1168400" indent="-344805">
              <a:lnSpc>
                <a:spcPct val="100000"/>
              </a:lnSpc>
              <a:spcBef>
                <a:spcPts val="5"/>
              </a:spcBef>
              <a:tabLst>
                <a:tab pos="311150" algn="l"/>
                <a:tab pos="4332605" algn="l"/>
                <a:tab pos="7244080" algn="l"/>
              </a:tabLst>
            </a:pPr>
            <a:r>
              <a:rPr dirty="0" sz="2400">
                <a:latin typeface="Calibri"/>
                <a:cs typeface="Calibri"/>
              </a:rPr>
              <a:t>🠶	</a:t>
            </a:r>
            <a:r>
              <a:rPr dirty="0" sz="2400" spc="-5" b="1">
                <a:latin typeface="Calibri"/>
                <a:cs typeface="Calibri"/>
              </a:rPr>
              <a:t>Community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can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defined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as </a:t>
            </a:r>
            <a:r>
              <a:rPr dirty="0" sz="2400" spc="5" b="1">
                <a:latin typeface="Calibri"/>
                <a:cs typeface="Calibri"/>
              </a:rPr>
              <a:t>"All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personal	health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along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with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spc="5" b="1">
                <a:latin typeface="Calibri"/>
                <a:cs typeface="Calibri"/>
              </a:rPr>
              <a:t>the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environmental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services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for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	</a:t>
            </a:r>
            <a:r>
              <a:rPr dirty="0" sz="2400" spc="-5" b="1">
                <a:latin typeface="Calibri"/>
                <a:cs typeface="Calibri"/>
              </a:rPr>
              <a:t>importance</a:t>
            </a:r>
            <a:r>
              <a:rPr dirty="0" sz="2400" spc="-9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community".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4864" y="4571998"/>
            <a:ext cx="3755136" cy="2286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903" y="468249"/>
            <a:ext cx="5604510" cy="69532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400" spc="-10"/>
              <a:t>Health</a:t>
            </a:r>
            <a:r>
              <a:rPr dirty="0" sz="4400" spc="20"/>
              <a:t> </a:t>
            </a:r>
            <a:r>
              <a:rPr dirty="0" sz="4400" spc="-5"/>
              <a:t>and</a:t>
            </a:r>
            <a:r>
              <a:rPr dirty="0" sz="4400" spc="-15"/>
              <a:t> </a:t>
            </a:r>
            <a:r>
              <a:rPr dirty="0" sz="4400" spc="-5"/>
              <a:t>its</a:t>
            </a:r>
            <a:r>
              <a:rPr dirty="0" sz="4400" spc="-15"/>
              <a:t> failure</a:t>
            </a:r>
            <a:r>
              <a:rPr dirty="0" u="none" sz="4400" spc="15"/>
              <a:t> </a:t>
            </a:r>
            <a:r>
              <a:rPr dirty="0" u="none" sz="4400" spc="-5"/>
              <a:t>:-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0387" y="3505197"/>
            <a:ext cx="2637239" cy="3276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4844" y="2228850"/>
            <a:ext cx="8336280" cy="1126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Calibri"/>
                <a:cs typeface="Calibri"/>
              </a:rPr>
              <a:t>Health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is</a:t>
            </a:r>
            <a:r>
              <a:rPr dirty="0" sz="1800" spc="2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</a:t>
            </a:r>
            <a:r>
              <a:rPr dirty="0" sz="1800" spc="-5" b="1">
                <a:latin typeface="Calibri"/>
                <a:cs typeface="Calibri"/>
              </a:rPr>
              <a:t> </a:t>
            </a:r>
            <a:r>
              <a:rPr dirty="0" sz="1800" spc="-20" b="1">
                <a:latin typeface="Calibri"/>
                <a:cs typeface="Calibri"/>
              </a:rPr>
              <a:t>state</a:t>
            </a:r>
            <a:r>
              <a:rPr dirty="0" sz="1800" spc="-5" b="1">
                <a:latin typeface="Calibri"/>
                <a:cs typeface="Calibri"/>
              </a:rPr>
              <a:t> of </a:t>
            </a:r>
            <a:r>
              <a:rPr dirty="0" sz="1800" spc="-10" b="1">
                <a:latin typeface="Calibri"/>
                <a:cs typeface="Calibri"/>
              </a:rPr>
              <a:t>physical,</a:t>
            </a:r>
            <a:r>
              <a:rPr dirty="0" sz="1800" spc="-4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mental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and</a:t>
            </a:r>
            <a:r>
              <a:rPr dirty="0" sz="1800" spc="-15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social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well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being.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Calibri"/>
              <a:cs typeface="Calibri"/>
            </a:endParaRPr>
          </a:p>
          <a:p>
            <a:pPr marL="12700" marR="5080" indent="103505">
              <a:lnSpc>
                <a:spcPct val="100000"/>
              </a:lnSpc>
              <a:spcBef>
                <a:spcPts val="5"/>
              </a:spcBef>
            </a:pPr>
            <a:r>
              <a:rPr dirty="0" u="heavy" sz="1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The</a:t>
            </a:r>
            <a:r>
              <a:rPr dirty="0" u="heavy" sz="180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heavy" sz="1800" spc="2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WHO</a:t>
            </a:r>
            <a:r>
              <a:rPr dirty="0" u="heavy" sz="1800" spc="-5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defines</a:t>
            </a:r>
            <a:r>
              <a:rPr dirty="0" u="heavy" sz="1800" spc="-5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heavy" sz="18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health</a:t>
            </a:r>
            <a:r>
              <a:rPr dirty="0" sz="1800">
                <a:solidFill>
                  <a:srgbClr val="0000FF"/>
                </a:solidFill>
                <a:latin typeface="Arial MT"/>
                <a:cs typeface="Arial MT"/>
                <a:hlinkClick r:id="rId3"/>
              </a:rPr>
              <a:t> </a:t>
            </a:r>
            <a:r>
              <a:rPr dirty="0" sz="1800">
                <a:latin typeface="Arial MT"/>
                <a:cs typeface="Arial MT"/>
              </a:rPr>
              <a:t>as</a:t>
            </a:r>
            <a:r>
              <a:rPr dirty="0" sz="1800" spc="-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a</a:t>
            </a:r>
            <a:r>
              <a:rPr dirty="0" sz="1800" spc="1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state</a:t>
            </a:r>
            <a:r>
              <a:rPr dirty="0" sz="1800" spc="-3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of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“complete</a:t>
            </a:r>
            <a:r>
              <a:rPr dirty="0" sz="1800" spc="-5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physical,</a:t>
            </a:r>
            <a:r>
              <a:rPr dirty="0" sz="1800" spc="-4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mental</a:t>
            </a:r>
            <a:r>
              <a:rPr dirty="0" sz="1800" spc="-3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and</a:t>
            </a:r>
            <a:r>
              <a:rPr dirty="0" sz="1800" spc="-35">
                <a:latin typeface="Arial MT"/>
                <a:cs typeface="Arial MT"/>
              </a:rPr>
              <a:t> </a:t>
            </a:r>
            <a:r>
              <a:rPr dirty="0" sz="1800" spc="5">
                <a:latin typeface="Arial MT"/>
                <a:cs typeface="Arial MT"/>
              </a:rPr>
              <a:t>social</a:t>
            </a:r>
            <a:r>
              <a:rPr dirty="0" sz="1800" spc="-30">
                <a:latin typeface="Arial MT"/>
                <a:cs typeface="Arial MT"/>
              </a:rPr>
              <a:t> </a:t>
            </a:r>
            <a:r>
              <a:rPr dirty="0" sz="1800" spc="10">
                <a:latin typeface="Arial MT"/>
                <a:cs typeface="Arial MT"/>
              </a:rPr>
              <a:t>well- </a:t>
            </a:r>
            <a:r>
              <a:rPr dirty="0" sz="1800" spc="-484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being</a:t>
            </a:r>
            <a:r>
              <a:rPr dirty="0" sz="1800" spc="-4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and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not</a:t>
            </a:r>
            <a:r>
              <a:rPr dirty="0" sz="1800" spc="-20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merely</a:t>
            </a:r>
            <a:r>
              <a:rPr dirty="0" sz="1800" spc="-3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the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 spc="5">
                <a:latin typeface="Arial MT"/>
                <a:cs typeface="Arial MT"/>
              </a:rPr>
              <a:t>absence</a:t>
            </a:r>
            <a:r>
              <a:rPr dirty="0" sz="1800" spc="-6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of</a:t>
            </a:r>
            <a:r>
              <a:rPr dirty="0" sz="1800" spc="-20">
                <a:latin typeface="Arial MT"/>
                <a:cs typeface="Arial MT"/>
              </a:rPr>
              <a:t> </a:t>
            </a:r>
            <a:r>
              <a:rPr dirty="0" sz="1800" spc="5">
                <a:latin typeface="Arial MT"/>
                <a:cs typeface="Arial MT"/>
              </a:rPr>
              <a:t>disease</a:t>
            </a:r>
            <a:r>
              <a:rPr dirty="0" sz="1800" spc="-35">
                <a:latin typeface="Arial MT"/>
                <a:cs typeface="Arial MT"/>
              </a:rPr>
              <a:t> </a:t>
            </a:r>
            <a:r>
              <a:rPr dirty="0" sz="1800">
                <a:latin typeface="Arial MT"/>
                <a:cs typeface="Arial MT"/>
              </a:rPr>
              <a:t>or</a:t>
            </a:r>
            <a:r>
              <a:rPr dirty="0" sz="1800" spc="-20">
                <a:latin typeface="Arial MT"/>
                <a:cs typeface="Arial MT"/>
              </a:rPr>
              <a:t> </a:t>
            </a:r>
            <a:r>
              <a:rPr dirty="0" sz="1800" spc="-15">
                <a:latin typeface="Arial MT"/>
                <a:cs typeface="Arial MT"/>
              </a:rPr>
              <a:t>infirmity.”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1054" y="331469"/>
            <a:ext cx="7284084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3200" spc="-20" b="0">
                <a:latin typeface="Times New Roman"/>
                <a:cs typeface="Times New Roman"/>
              </a:rPr>
              <a:t>Some</a:t>
            </a:r>
            <a:r>
              <a:rPr dirty="0" sz="3200" spc="40" b="0">
                <a:latin typeface="Times New Roman"/>
                <a:cs typeface="Times New Roman"/>
              </a:rPr>
              <a:t> </a:t>
            </a:r>
            <a:r>
              <a:rPr dirty="0" sz="3200" b="0">
                <a:latin typeface="Times New Roman"/>
                <a:cs typeface="Times New Roman"/>
              </a:rPr>
              <a:t>of</a:t>
            </a:r>
            <a:r>
              <a:rPr dirty="0" sz="3200" spc="-40" b="0">
                <a:latin typeface="Times New Roman"/>
                <a:cs typeface="Times New Roman"/>
              </a:rPr>
              <a:t> </a:t>
            </a:r>
            <a:r>
              <a:rPr dirty="0" sz="3200" spc="-5" b="0">
                <a:latin typeface="Times New Roman"/>
                <a:cs typeface="Times New Roman"/>
              </a:rPr>
              <a:t>the health</a:t>
            </a:r>
            <a:r>
              <a:rPr dirty="0" sz="3200" spc="-25" b="0">
                <a:latin typeface="Times New Roman"/>
                <a:cs typeface="Times New Roman"/>
              </a:rPr>
              <a:t> </a:t>
            </a:r>
            <a:r>
              <a:rPr dirty="0" sz="3200" spc="-5" b="0">
                <a:latin typeface="Times New Roman"/>
                <a:cs typeface="Times New Roman"/>
              </a:rPr>
              <a:t>services</a:t>
            </a:r>
            <a:r>
              <a:rPr dirty="0" sz="3200" spc="20" b="0">
                <a:latin typeface="Times New Roman"/>
                <a:cs typeface="Times New Roman"/>
              </a:rPr>
              <a:t> </a:t>
            </a:r>
            <a:r>
              <a:rPr dirty="0" sz="3200" spc="-25" b="0">
                <a:latin typeface="Times New Roman"/>
                <a:cs typeface="Times New Roman"/>
              </a:rPr>
              <a:t>are</a:t>
            </a:r>
            <a:r>
              <a:rPr dirty="0" sz="3200" spc="15" b="0">
                <a:latin typeface="Times New Roman"/>
                <a:cs typeface="Times New Roman"/>
              </a:rPr>
              <a:t> </a:t>
            </a:r>
            <a:r>
              <a:rPr dirty="0" sz="3200" spc="-5" b="0">
                <a:latin typeface="Times New Roman"/>
                <a:cs typeface="Times New Roman"/>
              </a:rPr>
              <a:t>given</a:t>
            </a:r>
            <a:r>
              <a:rPr dirty="0" sz="3200" spc="-45" b="0">
                <a:latin typeface="Times New Roman"/>
                <a:cs typeface="Times New Roman"/>
              </a:rPr>
              <a:t> </a:t>
            </a:r>
            <a:r>
              <a:rPr dirty="0" sz="3200" spc="-5" b="0">
                <a:latin typeface="Times New Roman"/>
                <a:cs typeface="Times New Roman"/>
              </a:rPr>
              <a:t>below: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0132" y="1191844"/>
            <a:ext cx="10794365" cy="54032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10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(i)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Establishment of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health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care services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like primary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health centers,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district hospitals, community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health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centers, medical colleges,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all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Indian </a:t>
            </a:r>
            <a:r>
              <a:rPr dirty="0" sz="2200" spc="-54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institutes,</a:t>
            </a:r>
            <a:r>
              <a:rPr dirty="0" sz="2200" spc="-7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regional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hospitals</a:t>
            </a:r>
            <a:r>
              <a:rPr dirty="0" sz="2200" spc="-3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etc.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(ii)</a:t>
            </a:r>
            <a:r>
              <a:rPr dirty="0" sz="2200" spc="-3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Provision</a:t>
            </a:r>
            <a:r>
              <a:rPr dirty="0" sz="2200" spc="-5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safe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drinking</a:t>
            </a:r>
            <a:r>
              <a:rPr dirty="0" sz="2200" spc="-7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water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proper</a:t>
            </a:r>
            <a:r>
              <a:rPr dirty="0" sz="2200" spc="-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disposal</a:t>
            </a:r>
            <a:r>
              <a:rPr dirty="0" sz="2200" spc="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-3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garbage.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(iii)</a:t>
            </a:r>
            <a:r>
              <a:rPr dirty="0" sz="2200" spc="-8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Prevention</a:t>
            </a:r>
            <a:r>
              <a:rPr dirty="0" sz="2200" spc="-6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harmful</a:t>
            </a:r>
            <a:r>
              <a:rPr dirty="0" sz="2200" spc="-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insect</a:t>
            </a:r>
            <a:r>
              <a:rPr dirty="0" sz="2200" spc="-4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breeding</a:t>
            </a:r>
            <a:r>
              <a:rPr dirty="0" sz="2200" spc="-5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sites.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22288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(iv)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Management</a:t>
            </a:r>
            <a:r>
              <a:rPr dirty="0" sz="2200" spc="-8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-4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different</a:t>
            </a:r>
            <a:r>
              <a:rPr dirty="0" sz="2200" spc="-9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types</a:t>
            </a:r>
            <a:r>
              <a:rPr dirty="0" sz="2200" spc="-9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environmental</a:t>
            </a:r>
            <a:r>
              <a:rPr dirty="0" sz="2200" spc="-7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pollution</a:t>
            </a:r>
            <a:r>
              <a:rPr dirty="0" sz="2200" spc="-7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by</a:t>
            </a:r>
            <a:endParaRPr sz="2200">
              <a:latin typeface="Georgia"/>
              <a:cs typeface="Georgia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Central</a:t>
            </a:r>
            <a:r>
              <a:rPr dirty="0" sz="2200" spc="-3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dirty="0" sz="2200" spc="-6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State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Pollution</a:t>
            </a:r>
            <a:r>
              <a:rPr dirty="0" sz="2200" spc="-6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r>
              <a:rPr dirty="0" sz="2200" spc="-5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Boards.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ts val="2630"/>
              </a:lnSpc>
              <a:spcBef>
                <a:spcPts val="1005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(v)</a:t>
            </a:r>
            <a:r>
              <a:rPr dirty="0" sz="2200" spc="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Preventive</a:t>
            </a:r>
            <a:r>
              <a:rPr dirty="0" sz="2200" spc="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vaccinations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against</a:t>
            </a:r>
            <a:r>
              <a:rPr dirty="0" sz="2200" spc="-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number</a:t>
            </a:r>
            <a:r>
              <a:rPr dirty="0" sz="2200" spc="-1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diseases</a:t>
            </a:r>
            <a:r>
              <a:rPr dirty="0" sz="2200" spc="-2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like</a:t>
            </a:r>
            <a:r>
              <a:rPr dirty="0" sz="2200" spc="-4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tuberculosis,</a:t>
            </a:r>
            <a:endParaRPr sz="2200">
              <a:latin typeface="Georgia"/>
              <a:cs typeface="Georgia"/>
            </a:endParaRPr>
          </a:p>
          <a:p>
            <a:pPr marL="356870">
              <a:lnSpc>
                <a:spcPts val="2630"/>
              </a:lnSpc>
            </a:pP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diphtheria, whooping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 cough,</a:t>
            </a:r>
            <a:r>
              <a:rPr dirty="0" sz="2200" spc="-5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tetanus,</a:t>
            </a:r>
            <a:r>
              <a:rPr dirty="0" sz="2200" spc="-5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measles,</a:t>
            </a:r>
            <a:r>
              <a:rPr dirty="0" sz="2200" spc="-3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hepatitis,</a:t>
            </a:r>
            <a:r>
              <a:rPr dirty="0" sz="2200" spc="-5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etc.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(vi)</a:t>
            </a:r>
            <a:r>
              <a:rPr dirty="0" sz="2200" spc="-4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Provision</a:t>
            </a:r>
            <a:r>
              <a:rPr dirty="0" sz="2200" spc="-5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family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planning</a:t>
            </a:r>
            <a:r>
              <a:rPr dirty="0" sz="2200" spc="-7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advices</a:t>
            </a:r>
            <a:r>
              <a:rPr dirty="0" sz="2200" spc="-2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services.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(vii)</a:t>
            </a:r>
            <a:r>
              <a:rPr dirty="0" sz="2200" spc="-4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Provision</a:t>
            </a:r>
            <a:r>
              <a:rPr dirty="0" sz="2200" spc="-7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medical</a:t>
            </a:r>
            <a:r>
              <a:rPr dirty="0" sz="2200" spc="-6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care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to</a:t>
            </a:r>
            <a:r>
              <a:rPr dirty="0" sz="2200" spc="-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school</a:t>
            </a:r>
            <a:r>
              <a:rPr dirty="0" sz="2200" spc="-3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going</a:t>
            </a:r>
            <a:r>
              <a:rPr dirty="0" sz="2200" spc="-6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children.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(viii)</a:t>
            </a:r>
            <a:r>
              <a:rPr dirty="0" sz="2200" spc="-8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Prevention</a:t>
            </a:r>
            <a:r>
              <a:rPr dirty="0" sz="2200" spc="-55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dirty="0" sz="2200" spc="2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food</a:t>
            </a:r>
            <a:r>
              <a:rPr dirty="0" sz="2200" spc="-5" b="1">
                <a:solidFill>
                  <a:srgbClr val="001F5F"/>
                </a:solidFill>
                <a:latin typeface="Georgia"/>
                <a:cs typeface="Georgia"/>
              </a:rPr>
              <a:t> adulteration.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253365" algn="l"/>
              </a:tabLst>
            </a:pPr>
            <a:r>
              <a:rPr dirty="0" sz="2200">
                <a:solidFill>
                  <a:srgbClr val="4F81BB"/>
                </a:solidFill>
                <a:latin typeface="Microsoft Sans Serif"/>
                <a:cs typeface="Microsoft Sans Serif"/>
              </a:rPr>
              <a:t>🠶	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(ix)</a:t>
            </a:r>
            <a:r>
              <a:rPr dirty="0" sz="2200" spc="-10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5" b="1">
                <a:solidFill>
                  <a:srgbClr val="001F5F"/>
                </a:solidFill>
                <a:latin typeface="Georgia"/>
                <a:cs typeface="Georgia"/>
              </a:rPr>
              <a:t>Health</a:t>
            </a:r>
            <a:r>
              <a:rPr dirty="0" sz="2200" b="1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dirty="0" sz="2200" spc="-10" b="1">
                <a:solidFill>
                  <a:srgbClr val="001F5F"/>
                </a:solidFill>
                <a:latin typeface="Georgia"/>
                <a:cs typeface="Georgia"/>
              </a:rPr>
              <a:t>education.</a:t>
            </a:r>
            <a:endParaRPr sz="22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436" y="376174"/>
            <a:ext cx="854392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3200" spc="-10" b="0">
                <a:latin typeface="Times New Roman"/>
                <a:cs typeface="Times New Roman"/>
              </a:rPr>
              <a:t>C</a:t>
            </a:r>
            <a:r>
              <a:rPr dirty="0" sz="3200" spc="-5" b="0">
                <a:latin typeface="Times New Roman"/>
                <a:cs typeface="Times New Roman"/>
              </a:rPr>
              <a:t>O</a:t>
            </a:r>
            <a:r>
              <a:rPr dirty="0" sz="3200" spc="-5" b="0">
                <a:latin typeface="Times New Roman"/>
                <a:cs typeface="Times New Roman"/>
              </a:rPr>
              <a:t>NDI</a:t>
            </a:r>
            <a:r>
              <a:rPr dirty="0" sz="3200" spc="-20" b="0">
                <a:latin typeface="Times New Roman"/>
                <a:cs typeface="Times New Roman"/>
              </a:rPr>
              <a:t>T</a:t>
            </a:r>
            <a:r>
              <a:rPr dirty="0" sz="3200" spc="-5" b="0">
                <a:latin typeface="Times New Roman"/>
                <a:cs typeface="Times New Roman"/>
              </a:rPr>
              <a:t>ION</a:t>
            </a:r>
            <a:r>
              <a:rPr dirty="0" sz="3200" spc="-5" b="0">
                <a:latin typeface="Times New Roman"/>
                <a:cs typeface="Times New Roman"/>
              </a:rPr>
              <a:t>S</a:t>
            </a:r>
            <a:r>
              <a:rPr dirty="0" sz="3200" spc="-15" b="0">
                <a:latin typeface="Times New Roman"/>
                <a:cs typeface="Times New Roman"/>
              </a:rPr>
              <a:t> </a:t>
            </a:r>
            <a:r>
              <a:rPr dirty="0" sz="3200" spc="-5" b="0">
                <a:latin typeface="Times New Roman"/>
                <a:cs typeface="Times New Roman"/>
              </a:rPr>
              <a:t>ESSENTIA</a:t>
            </a:r>
            <a:r>
              <a:rPr dirty="0" sz="3200" spc="-5" b="0">
                <a:latin typeface="Times New Roman"/>
                <a:cs typeface="Times New Roman"/>
              </a:rPr>
              <a:t>L</a:t>
            </a:r>
            <a:r>
              <a:rPr dirty="0" sz="3200" spc="-275" b="0">
                <a:latin typeface="Times New Roman"/>
                <a:cs typeface="Times New Roman"/>
              </a:rPr>
              <a:t> </a:t>
            </a:r>
            <a:r>
              <a:rPr dirty="0" sz="3200" spc="-10" b="0">
                <a:latin typeface="Times New Roman"/>
                <a:cs typeface="Times New Roman"/>
              </a:rPr>
              <a:t>FO</a:t>
            </a:r>
            <a:r>
              <a:rPr dirty="0" sz="3200" spc="-10" b="0">
                <a:latin typeface="Times New Roman"/>
                <a:cs typeface="Times New Roman"/>
              </a:rPr>
              <a:t>R</a:t>
            </a:r>
            <a:r>
              <a:rPr dirty="0" sz="3200" b="0">
                <a:latin typeface="Times New Roman"/>
                <a:cs typeface="Times New Roman"/>
              </a:rPr>
              <a:t> </a:t>
            </a:r>
            <a:r>
              <a:rPr dirty="0" sz="3200" spc="-15" b="0">
                <a:latin typeface="Times New Roman"/>
                <a:cs typeface="Times New Roman"/>
              </a:rPr>
              <a:t>GOO</a:t>
            </a:r>
            <a:r>
              <a:rPr dirty="0" sz="3200" spc="-10" b="0">
                <a:latin typeface="Times New Roman"/>
                <a:cs typeface="Times New Roman"/>
              </a:rPr>
              <a:t>D</a:t>
            </a:r>
            <a:r>
              <a:rPr dirty="0" sz="3200" spc="-10" b="0">
                <a:latin typeface="Times New Roman"/>
                <a:cs typeface="Times New Roman"/>
              </a:rPr>
              <a:t> </a:t>
            </a:r>
            <a:r>
              <a:rPr dirty="0" sz="3200" spc="-60" b="0">
                <a:latin typeface="Times New Roman"/>
                <a:cs typeface="Times New Roman"/>
              </a:rPr>
              <a:t>H</a:t>
            </a:r>
            <a:r>
              <a:rPr dirty="0" sz="3200" spc="-60" b="0">
                <a:latin typeface="Times New Roman"/>
                <a:cs typeface="Times New Roman"/>
              </a:rPr>
              <a:t>E</a:t>
            </a:r>
            <a:r>
              <a:rPr dirty="0" sz="3200" spc="-60" b="0">
                <a:latin typeface="Times New Roman"/>
                <a:cs typeface="Times New Roman"/>
              </a:rPr>
              <a:t>A</a:t>
            </a:r>
            <a:r>
              <a:rPr dirty="0" sz="3200" spc="-350" b="0">
                <a:latin typeface="Times New Roman"/>
                <a:cs typeface="Times New Roman"/>
              </a:rPr>
              <a:t>L</a:t>
            </a:r>
            <a:r>
              <a:rPr dirty="0" sz="3200" spc="-60" b="0">
                <a:latin typeface="Times New Roman"/>
                <a:cs typeface="Times New Roman"/>
              </a:rPr>
              <a:t>T</a:t>
            </a:r>
            <a:r>
              <a:rPr dirty="0" sz="3200" spc="-10" b="0">
                <a:latin typeface="Times New Roman"/>
                <a:cs typeface="Times New Roman"/>
              </a:rPr>
              <a:t>H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3020" marR="5080">
              <a:lnSpc>
                <a:spcPct val="107600"/>
              </a:lnSpc>
              <a:spcBef>
                <a:spcPts val="100"/>
              </a:spcBef>
            </a:pPr>
            <a:r>
              <a:rPr dirty="0" spc="-5"/>
              <a:t>There</a:t>
            </a:r>
            <a:r>
              <a:rPr dirty="0" spc="-45"/>
              <a:t> </a:t>
            </a:r>
            <a:r>
              <a:rPr dirty="0" spc="-10"/>
              <a:t>are</a:t>
            </a:r>
            <a:r>
              <a:rPr dirty="0" spc="-25"/>
              <a:t> </a:t>
            </a:r>
            <a:r>
              <a:rPr dirty="0" spc="-15"/>
              <a:t>several</a:t>
            </a:r>
            <a:r>
              <a:rPr dirty="0" spc="-30"/>
              <a:t> </a:t>
            </a:r>
            <a:r>
              <a:rPr dirty="0" spc="-5"/>
              <a:t>conditions</a:t>
            </a:r>
            <a:r>
              <a:rPr dirty="0" spc="-85"/>
              <a:t> </a:t>
            </a:r>
            <a:r>
              <a:rPr dirty="0"/>
              <a:t>which</a:t>
            </a:r>
            <a:r>
              <a:rPr dirty="0" spc="-45"/>
              <a:t> </a:t>
            </a:r>
            <a:r>
              <a:rPr dirty="0" spc="-20"/>
              <a:t>have</a:t>
            </a:r>
            <a:r>
              <a:rPr dirty="0" spc="10"/>
              <a:t> </a:t>
            </a:r>
            <a:r>
              <a:rPr dirty="0" spc="-10"/>
              <a:t>to</a:t>
            </a:r>
            <a:r>
              <a:rPr dirty="0" spc="-35"/>
              <a:t> </a:t>
            </a:r>
            <a:r>
              <a:rPr dirty="0"/>
              <a:t>be</a:t>
            </a:r>
            <a:r>
              <a:rPr dirty="0" spc="5"/>
              <a:t> </a:t>
            </a:r>
            <a:r>
              <a:rPr dirty="0"/>
              <a:t>fulfilled</a:t>
            </a:r>
            <a:r>
              <a:rPr dirty="0" spc="-105"/>
              <a:t> </a:t>
            </a:r>
            <a:r>
              <a:rPr dirty="0" spc="-15"/>
              <a:t>for</a:t>
            </a:r>
            <a:r>
              <a:rPr dirty="0" spc="-45"/>
              <a:t> </a:t>
            </a:r>
            <a:r>
              <a:rPr dirty="0" spc="-10"/>
              <a:t>good </a:t>
            </a:r>
            <a:r>
              <a:rPr dirty="0" spc="-525"/>
              <a:t> </a:t>
            </a:r>
            <a:r>
              <a:rPr dirty="0"/>
              <a:t>health.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 spc="-5"/>
              <a:t>important</a:t>
            </a:r>
            <a:r>
              <a:rPr dirty="0" spc="-50"/>
              <a:t> </a:t>
            </a:r>
            <a:r>
              <a:rPr dirty="0"/>
              <a:t>ones</a:t>
            </a:r>
            <a:r>
              <a:rPr dirty="0" spc="-40"/>
              <a:t> </a:t>
            </a:r>
            <a:r>
              <a:rPr dirty="0" spc="-10"/>
              <a:t>are</a:t>
            </a:r>
          </a:p>
          <a:p>
            <a:pPr marL="33020">
              <a:lnSpc>
                <a:spcPct val="100000"/>
              </a:lnSpc>
              <a:spcBef>
                <a:spcPts val="2135"/>
              </a:spcBef>
              <a:tabLst>
                <a:tab pos="331470" algn="l"/>
              </a:tabLst>
            </a:pPr>
            <a:r>
              <a:rPr dirty="0" b="0">
                <a:latin typeface="Calibri"/>
                <a:cs typeface="Calibri"/>
              </a:rPr>
              <a:t>🠶	</a:t>
            </a:r>
            <a:r>
              <a:rPr dirty="0"/>
              <a:t>(i)</a:t>
            </a:r>
            <a:r>
              <a:rPr dirty="0" spc="-60"/>
              <a:t> </a:t>
            </a:r>
            <a:r>
              <a:rPr dirty="0"/>
              <a:t>Nutrition,</a:t>
            </a:r>
          </a:p>
          <a:p>
            <a:pPr marL="33020">
              <a:lnSpc>
                <a:spcPct val="100000"/>
              </a:lnSpc>
              <a:spcBef>
                <a:spcPts val="1995"/>
              </a:spcBef>
              <a:tabLst>
                <a:tab pos="331470" algn="l"/>
              </a:tabLst>
            </a:pPr>
            <a:r>
              <a:rPr dirty="0" b="0">
                <a:latin typeface="Calibri"/>
                <a:cs typeface="Calibri"/>
              </a:rPr>
              <a:t>🠶	</a:t>
            </a:r>
            <a:r>
              <a:rPr dirty="0"/>
              <a:t>(ii)</a:t>
            </a:r>
            <a:r>
              <a:rPr dirty="0" spc="-35"/>
              <a:t> </a:t>
            </a:r>
            <a:r>
              <a:rPr dirty="0" spc="-5"/>
              <a:t>Proper</a:t>
            </a:r>
            <a:r>
              <a:rPr dirty="0" spc="-60"/>
              <a:t> </a:t>
            </a:r>
            <a:r>
              <a:rPr dirty="0"/>
              <a:t>habits,</a:t>
            </a:r>
            <a:r>
              <a:rPr dirty="0" spc="-45"/>
              <a:t> </a:t>
            </a:r>
            <a:r>
              <a:rPr dirty="0" spc="-5"/>
              <a:t>and</a:t>
            </a:r>
          </a:p>
          <a:p>
            <a:pPr marL="33020">
              <a:lnSpc>
                <a:spcPct val="100000"/>
              </a:lnSpc>
              <a:spcBef>
                <a:spcPts val="1995"/>
              </a:spcBef>
              <a:tabLst>
                <a:tab pos="331470" algn="l"/>
              </a:tabLst>
            </a:pPr>
            <a:r>
              <a:rPr dirty="0" b="0">
                <a:latin typeface="Calibri"/>
                <a:cs typeface="Calibri"/>
              </a:rPr>
              <a:t>🠶	</a:t>
            </a:r>
            <a:r>
              <a:rPr dirty="0"/>
              <a:t>(iii)</a:t>
            </a:r>
            <a:r>
              <a:rPr dirty="0" spc="-20"/>
              <a:t> </a:t>
            </a:r>
            <a:r>
              <a:rPr dirty="0" spc="-15"/>
              <a:t>Exercise</a:t>
            </a:r>
            <a:r>
              <a:rPr dirty="0" spc="-45"/>
              <a:t> </a:t>
            </a:r>
            <a:r>
              <a:rPr dirty="0" spc="-5"/>
              <a:t>and</a:t>
            </a:r>
            <a:r>
              <a:rPr dirty="0" spc="-30"/>
              <a:t> </a:t>
            </a:r>
            <a:r>
              <a:rPr dirty="0" spc="-15"/>
              <a:t>relaxation.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371600" y="3962400"/>
            <a:ext cx="10796270" cy="2743200"/>
            <a:chOff x="1371600" y="3962400"/>
            <a:chExt cx="10796270" cy="27432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9528" y="3962400"/>
              <a:ext cx="3870960" cy="178308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0" y="3962400"/>
              <a:ext cx="4794504" cy="183489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509759" y="5791200"/>
              <a:ext cx="2657855" cy="9144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44500">
              <a:lnSpc>
                <a:spcPct val="100000"/>
              </a:lnSpc>
              <a:spcBef>
                <a:spcPts val="100"/>
              </a:spcBef>
            </a:pPr>
            <a:r>
              <a:rPr dirty="0"/>
              <a:t>PERSONALAND</a:t>
            </a:r>
            <a:r>
              <a:rPr dirty="0" spc="10"/>
              <a:t> </a:t>
            </a:r>
            <a:r>
              <a:rPr dirty="0" spc="-5"/>
              <a:t>COMMUNITY</a:t>
            </a:r>
            <a:r>
              <a:rPr dirty="0" spc="-190"/>
              <a:t> </a:t>
            </a:r>
            <a:r>
              <a:rPr dirty="0"/>
              <a:t>ISSUES</a:t>
            </a:r>
            <a:r>
              <a:rPr dirty="0" spc="15"/>
              <a:t> </a:t>
            </a:r>
            <a:r>
              <a:rPr dirty="0"/>
              <a:t>BOTH</a:t>
            </a:r>
            <a:r>
              <a:rPr dirty="0" spc="-40"/>
              <a:t> </a:t>
            </a:r>
            <a:r>
              <a:rPr dirty="0" spc="-50"/>
              <a:t>MATTER</a:t>
            </a:r>
            <a:r>
              <a:rPr dirty="0" spc="-110"/>
              <a:t> </a:t>
            </a:r>
            <a:r>
              <a:rPr dirty="0" spc="-10"/>
              <a:t>FOR</a:t>
            </a:r>
            <a:r>
              <a:rPr dirty="0" spc="-5"/>
              <a:t> </a:t>
            </a:r>
            <a:r>
              <a:rPr dirty="0" spc="-75"/>
              <a:t>HEALTH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2891" y="738538"/>
            <a:ext cx="10970260" cy="45396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2000" spc="-5" b="1">
                <a:latin typeface="Arial"/>
                <a:cs typeface="Arial"/>
              </a:rPr>
              <a:t>Health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is a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state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of</a:t>
            </a:r>
            <a:r>
              <a:rPr dirty="0" sz="2000" spc="-10" b="1">
                <a:latin typeface="Arial"/>
                <a:cs typeface="Arial"/>
              </a:rPr>
              <a:t> physical,</a:t>
            </a:r>
            <a:r>
              <a:rPr dirty="0" sz="2000" spc="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mental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social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well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being.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The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conditions</a:t>
            </a:r>
            <a:r>
              <a:rPr dirty="0" sz="2000" spc="-6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necessary</a:t>
            </a:r>
            <a:r>
              <a:rPr dirty="0" sz="200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health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are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i)</a:t>
            </a:r>
            <a:r>
              <a:rPr dirty="0" u="heavy" sz="2000" spc="-2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Good</a:t>
            </a:r>
            <a:r>
              <a:rPr dirty="0" u="heavy" sz="2000" spc="-5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physical</a:t>
            </a:r>
            <a:r>
              <a:rPr dirty="0" u="heavy" sz="2000" spc="7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and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social</a:t>
            </a:r>
            <a:r>
              <a:rPr dirty="0" u="heavy" sz="200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environment.</a:t>
            </a:r>
            <a:endParaRPr sz="2000">
              <a:latin typeface="Arial"/>
              <a:cs typeface="Arial"/>
            </a:endParaRPr>
          </a:p>
          <a:p>
            <a:pPr marL="634365">
              <a:lnSpc>
                <a:spcPct val="100000"/>
              </a:lnSpc>
              <a:spcBef>
                <a:spcPts val="1800"/>
              </a:spcBef>
              <a:tabLst>
                <a:tab pos="7232015" algn="l"/>
              </a:tabLst>
            </a:pPr>
            <a:r>
              <a:rPr dirty="0" sz="2000" spc="-5" b="1">
                <a:latin typeface="Arial"/>
                <a:cs typeface="Arial"/>
              </a:rPr>
              <a:t>Good </a:t>
            </a:r>
            <a:r>
              <a:rPr dirty="0" sz="2000" spc="-10" b="1">
                <a:latin typeface="Arial"/>
                <a:cs typeface="Arial"/>
              </a:rPr>
              <a:t>physical</a:t>
            </a:r>
            <a:r>
              <a:rPr dirty="0" sz="2000" spc="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 social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environment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includes</a:t>
            </a:r>
            <a:r>
              <a:rPr dirty="0" sz="2000" spc="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clean	</a:t>
            </a:r>
            <a:r>
              <a:rPr dirty="0" sz="2000" spc="-5" b="1">
                <a:latin typeface="Arial"/>
                <a:cs typeface="Arial"/>
              </a:rPr>
              <a:t>surroundings,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sanitation,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 b="1">
                <a:latin typeface="Arial"/>
                <a:cs typeface="Arial"/>
              </a:rPr>
              <a:t>proper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garbage</a:t>
            </a:r>
            <a:r>
              <a:rPr dirty="0" sz="2000" spc="1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disposal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clean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drinking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spc="-25" b="1">
                <a:latin typeface="Arial"/>
                <a:cs typeface="Arial"/>
              </a:rPr>
              <a:t>water.</a:t>
            </a:r>
            <a:endParaRPr sz="20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spcBef>
                <a:spcPts val="1800"/>
              </a:spcBef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ii)</a:t>
            </a:r>
            <a:r>
              <a:rPr dirty="0" u="heavy" sz="2000" spc="-5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Good</a:t>
            </a:r>
            <a:r>
              <a:rPr dirty="0" u="heavy" sz="2000" spc="-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economic</a:t>
            </a:r>
            <a:r>
              <a:rPr dirty="0" u="heavy" sz="2000" spc="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conditions.</a:t>
            </a:r>
            <a:endParaRPr sz="2000">
              <a:latin typeface="Arial"/>
              <a:cs typeface="Arial"/>
            </a:endParaRPr>
          </a:p>
          <a:p>
            <a:pPr marL="1336040">
              <a:lnSpc>
                <a:spcPct val="100000"/>
              </a:lnSpc>
              <a:spcBef>
                <a:spcPts val="1800"/>
              </a:spcBef>
            </a:pP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economic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conditions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includes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job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opportunities</a:t>
            </a:r>
            <a:r>
              <a:rPr dirty="0" sz="2000" spc="-8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 </a:t>
            </a:r>
            <a:r>
              <a:rPr dirty="0" sz="2000" spc="-10" b="1">
                <a:latin typeface="Arial"/>
                <a:cs typeface="Arial"/>
              </a:rPr>
              <a:t>all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for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earning</a:t>
            </a:r>
            <a:r>
              <a:rPr dirty="0" sz="2000" spc="4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to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have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Arial"/>
                <a:cs typeface="Arial"/>
              </a:rPr>
              <a:t>nutritious</a:t>
            </a:r>
            <a:r>
              <a:rPr dirty="0" sz="2000" spc="-7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food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to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lead a</a:t>
            </a:r>
            <a:r>
              <a:rPr dirty="0" sz="2000" spc="-10" b="1">
                <a:latin typeface="Arial"/>
                <a:cs typeface="Arial"/>
              </a:rPr>
              <a:t> healthy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life.</a:t>
            </a:r>
            <a:endParaRPr sz="20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spcBef>
                <a:spcPts val="1805"/>
              </a:spcBef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iii)</a:t>
            </a:r>
            <a:r>
              <a:rPr dirty="0" u="heavy" sz="2000" spc="-5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Social</a:t>
            </a:r>
            <a:r>
              <a:rPr dirty="0" u="heavy" sz="2000" spc="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equality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and</a:t>
            </a:r>
            <a:r>
              <a:rPr dirty="0" u="heavy" sz="2000" spc="1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harmony.</a:t>
            </a:r>
            <a:endParaRPr sz="2000">
              <a:latin typeface="Arial"/>
              <a:cs typeface="Arial"/>
            </a:endParaRPr>
          </a:p>
          <a:p>
            <a:pPr marL="1256030">
              <a:lnSpc>
                <a:spcPct val="100000"/>
              </a:lnSpc>
              <a:spcBef>
                <a:spcPts val="1800"/>
              </a:spcBef>
            </a:pPr>
            <a:r>
              <a:rPr dirty="0" sz="2000" spc="-5" b="1">
                <a:latin typeface="Arial"/>
                <a:cs typeface="Arial"/>
              </a:rPr>
              <a:t>Social</a:t>
            </a:r>
            <a:r>
              <a:rPr dirty="0" sz="2000" spc="1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equality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harmony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are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necessary</a:t>
            </a:r>
            <a:r>
              <a:rPr dirty="0" sz="2000" spc="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 healthy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peaceful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life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44500">
              <a:lnSpc>
                <a:spcPct val="100000"/>
              </a:lnSpc>
              <a:spcBef>
                <a:spcPts val="100"/>
              </a:spcBef>
            </a:pPr>
            <a:r>
              <a:rPr dirty="0"/>
              <a:t>PERSONALAND</a:t>
            </a:r>
            <a:r>
              <a:rPr dirty="0" spc="10"/>
              <a:t> </a:t>
            </a:r>
            <a:r>
              <a:rPr dirty="0" spc="-5"/>
              <a:t>COMMUNITY</a:t>
            </a:r>
            <a:r>
              <a:rPr dirty="0" spc="-190"/>
              <a:t> </a:t>
            </a:r>
            <a:r>
              <a:rPr dirty="0"/>
              <a:t>ISSUES</a:t>
            </a:r>
            <a:r>
              <a:rPr dirty="0" spc="15"/>
              <a:t> </a:t>
            </a:r>
            <a:r>
              <a:rPr dirty="0"/>
              <a:t>BOTH</a:t>
            </a:r>
            <a:r>
              <a:rPr dirty="0" spc="-40"/>
              <a:t> </a:t>
            </a:r>
            <a:r>
              <a:rPr dirty="0" spc="-50"/>
              <a:t>MATTER</a:t>
            </a:r>
            <a:r>
              <a:rPr dirty="0" spc="-110"/>
              <a:t> </a:t>
            </a:r>
            <a:r>
              <a:rPr dirty="0" spc="-10"/>
              <a:t>FOR</a:t>
            </a:r>
            <a:r>
              <a:rPr dirty="0" spc="-5"/>
              <a:t> </a:t>
            </a:r>
            <a:r>
              <a:rPr dirty="0" spc="-75"/>
              <a:t>HEALTH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2891" y="738538"/>
            <a:ext cx="10970260" cy="45396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2000" spc="-5" b="1">
                <a:latin typeface="Arial"/>
                <a:cs typeface="Arial"/>
              </a:rPr>
              <a:t>Health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is a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state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of</a:t>
            </a:r>
            <a:r>
              <a:rPr dirty="0" sz="2000" spc="-10" b="1">
                <a:latin typeface="Arial"/>
                <a:cs typeface="Arial"/>
              </a:rPr>
              <a:t> physical,</a:t>
            </a:r>
            <a:r>
              <a:rPr dirty="0" sz="2000" spc="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mental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social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well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being.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The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conditions</a:t>
            </a:r>
            <a:r>
              <a:rPr dirty="0" sz="2000" spc="-6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necessary</a:t>
            </a:r>
            <a:r>
              <a:rPr dirty="0" sz="200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health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are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i)</a:t>
            </a:r>
            <a:r>
              <a:rPr dirty="0" u="heavy" sz="2000" spc="-2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Good</a:t>
            </a:r>
            <a:r>
              <a:rPr dirty="0" u="heavy" sz="2000" spc="-5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physical</a:t>
            </a:r>
            <a:r>
              <a:rPr dirty="0" u="heavy" sz="2000" spc="7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and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social</a:t>
            </a:r>
            <a:r>
              <a:rPr dirty="0" u="heavy" sz="200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environment.</a:t>
            </a:r>
            <a:endParaRPr sz="2000">
              <a:latin typeface="Arial"/>
              <a:cs typeface="Arial"/>
            </a:endParaRPr>
          </a:p>
          <a:p>
            <a:pPr marL="634365">
              <a:lnSpc>
                <a:spcPct val="100000"/>
              </a:lnSpc>
              <a:spcBef>
                <a:spcPts val="1800"/>
              </a:spcBef>
              <a:tabLst>
                <a:tab pos="7232015" algn="l"/>
              </a:tabLst>
            </a:pPr>
            <a:r>
              <a:rPr dirty="0" sz="2000" spc="-5" b="1">
                <a:latin typeface="Arial"/>
                <a:cs typeface="Arial"/>
              </a:rPr>
              <a:t>Good </a:t>
            </a:r>
            <a:r>
              <a:rPr dirty="0" sz="2000" spc="-10" b="1">
                <a:latin typeface="Arial"/>
                <a:cs typeface="Arial"/>
              </a:rPr>
              <a:t>physical</a:t>
            </a:r>
            <a:r>
              <a:rPr dirty="0" sz="2000" spc="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 social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environment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includes</a:t>
            </a:r>
            <a:r>
              <a:rPr dirty="0" sz="2000" spc="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clean	</a:t>
            </a:r>
            <a:r>
              <a:rPr dirty="0" sz="2000" spc="-5" b="1">
                <a:latin typeface="Arial"/>
                <a:cs typeface="Arial"/>
              </a:rPr>
              <a:t>surroundings,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sanitation,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 b="1">
                <a:latin typeface="Arial"/>
                <a:cs typeface="Arial"/>
              </a:rPr>
              <a:t>proper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garbage</a:t>
            </a:r>
            <a:r>
              <a:rPr dirty="0" sz="2000" spc="1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disposal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clean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drinking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spc="-25" b="1">
                <a:latin typeface="Arial"/>
                <a:cs typeface="Arial"/>
              </a:rPr>
              <a:t>water.</a:t>
            </a:r>
            <a:endParaRPr sz="20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spcBef>
                <a:spcPts val="1800"/>
              </a:spcBef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ii)</a:t>
            </a:r>
            <a:r>
              <a:rPr dirty="0" u="heavy" sz="2000" spc="-5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Good</a:t>
            </a:r>
            <a:r>
              <a:rPr dirty="0" u="heavy" sz="2000" spc="-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economic</a:t>
            </a:r>
            <a:r>
              <a:rPr dirty="0" u="heavy" sz="2000" spc="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conditions.</a:t>
            </a:r>
            <a:endParaRPr sz="2000">
              <a:latin typeface="Arial"/>
              <a:cs typeface="Arial"/>
            </a:endParaRPr>
          </a:p>
          <a:p>
            <a:pPr marL="1336040">
              <a:lnSpc>
                <a:spcPct val="100000"/>
              </a:lnSpc>
              <a:spcBef>
                <a:spcPts val="1800"/>
              </a:spcBef>
            </a:pPr>
            <a:r>
              <a:rPr dirty="0" sz="2000" spc="-5" b="1">
                <a:latin typeface="Arial"/>
                <a:cs typeface="Arial"/>
              </a:rPr>
              <a:t>Good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economic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conditions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includes</a:t>
            </a:r>
            <a:r>
              <a:rPr dirty="0" sz="2000" spc="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job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opportunities</a:t>
            </a:r>
            <a:r>
              <a:rPr dirty="0" sz="2000" spc="-8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 </a:t>
            </a:r>
            <a:r>
              <a:rPr dirty="0" sz="2000" spc="-10" b="1">
                <a:latin typeface="Arial"/>
                <a:cs typeface="Arial"/>
              </a:rPr>
              <a:t>all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for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earning</a:t>
            </a:r>
            <a:r>
              <a:rPr dirty="0" sz="2000" spc="4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to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have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Arial"/>
                <a:cs typeface="Arial"/>
              </a:rPr>
              <a:t>nutritious</a:t>
            </a:r>
            <a:r>
              <a:rPr dirty="0" sz="2000" spc="-7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food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to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lead a</a:t>
            </a:r>
            <a:r>
              <a:rPr dirty="0" sz="2000" spc="-10" b="1">
                <a:latin typeface="Arial"/>
                <a:cs typeface="Arial"/>
              </a:rPr>
              <a:t> healthy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life.</a:t>
            </a:r>
            <a:endParaRPr sz="2000">
              <a:latin typeface="Arial"/>
              <a:cs typeface="Arial"/>
            </a:endParaRPr>
          </a:p>
          <a:p>
            <a:pPr marL="387350" indent="-375285">
              <a:lnSpc>
                <a:spcPct val="100000"/>
              </a:lnSpc>
              <a:spcBef>
                <a:spcPts val="1805"/>
              </a:spcBef>
              <a:buFont typeface="Arial MT"/>
              <a:buChar char="□"/>
              <a:tabLst>
                <a:tab pos="387350" algn="l"/>
                <a:tab pos="387985" algn="l"/>
              </a:tabLst>
            </a:pP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iii)</a:t>
            </a:r>
            <a:r>
              <a:rPr dirty="0" u="heavy" sz="2000" spc="-5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Social</a:t>
            </a:r>
            <a:r>
              <a:rPr dirty="0" u="heavy" sz="2000" spc="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equality</a:t>
            </a:r>
            <a:r>
              <a:rPr dirty="0" u="heavy" sz="2000" spc="-1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and</a:t>
            </a:r>
            <a:r>
              <a:rPr dirty="0" u="heavy" sz="2000" spc="15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000" spc="-30" b="1"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harmony.</a:t>
            </a:r>
            <a:endParaRPr sz="2000">
              <a:latin typeface="Arial"/>
              <a:cs typeface="Arial"/>
            </a:endParaRPr>
          </a:p>
          <a:p>
            <a:pPr marL="1256030">
              <a:lnSpc>
                <a:spcPct val="100000"/>
              </a:lnSpc>
              <a:spcBef>
                <a:spcPts val="1800"/>
              </a:spcBef>
            </a:pPr>
            <a:r>
              <a:rPr dirty="0" sz="2000" spc="-5" b="1">
                <a:latin typeface="Arial"/>
                <a:cs typeface="Arial"/>
              </a:rPr>
              <a:t>Social</a:t>
            </a:r>
            <a:r>
              <a:rPr dirty="0" sz="2000" spc="1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equality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harmony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are</a:t>
            </a:r>
            <a:r>
              <a:rPr dirty="0" sz="2000" spc="2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necessary</a:t>
            </a:r>
            <a:r>
              <a:rPr dirty="0" sz="2000" spc="1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for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 healthy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and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peaceful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5" b="1">
                <a:latin typeface="Arial"/>
                <a:cs typeface="Arial"/>
              </a:rPr>
              <a:t>life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9759" y="5791200"/>
            <a:ext cx="2657855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09015" y="157912"/>
            <a:ext cx="9558655" cy="6700520"/>
            <a:chOff x="2609015" y="157912"/>
            <a:chExt cx="9558655" cy="67005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9015" y="157912"/>
              <a:ext cx="7719772" cy="670008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09759" y="5791200"/>
              <a:ext cx="2657855" cy="9144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2022-04-01T03:48:20Z</dcterms:created>
  <dcterms:modified xsi:type="dcterms:W3CDTF">2022-04-01T03:48:20Z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