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2189" y="1375409"/>
            <a:ext cx="7119620" cy="17805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540" y="1238885"/>
            <a:ext cx="8376919" cy="4171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1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2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3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2.png"/><Relationship Id="rId6" Type="http://schemas.openxmlformats.org/officeDocument/2006/relationships/image" Target="../media/image1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.png"/><Relationship Id="rId5" Type="http://schemas.openxmlformats.org/officeDocument/2006/relationships/image" Target="../media/image20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.png"/><Relationship Id="rId5" Type="http://schemas.openxmlformats.org/officeDocument/2006/relationships/image" Target="../media/image23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2407793"/>
            <a:ext cx="4649470" cy="23114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2500" spc="-10" b="1">
                <a:latin typeface="Calibri"/>
                <a:cs typeface="Calibri"/>
              </a:rPr>
              <a:t>STD-IX</a:t>
            </a:r>
            <a:endParaRPr sz="2500">
              <a:latin typeface="Calibri"/>
              <a:cs typeface="Calibri"/>
            </a:endParaRPr>
          </a:p>
          <a:p>
            <a:pPr marL="12700" marR="1769110">
              <a:lnSpc>
                <a:spcPct val="120000"/>
              </a:lnSpc>
            </a:pPr>
            <a:r>
              <a:rPr dirty="0" sz="2500" spc="-10" b="1">
                <a:latin typeface="Calibri"/>
                <a:cs typeface="Calibri"/>
              </a:rPr>
              <a:t>SUBJECT- </a:t>
            </a:r>
            <a:r>
              <a:rPr dirty="0" sz="2500" spc="-25" b="1">
                <a:latin typeface="Calibri"/>
                <a:cs typeface="Calibri"/>
              </a:rPr>
              <a:t>LITERATURE </a:t>
            </a:r>
            <a:r>
              <a:rPr dirty="0" sz="2500" spc="-555" b="1">
                <a:latin typeface="Calibri"/>
                <a:cs typeface="Calibri"/>
              </a:rPr>
              <a:t> </a:t>
            </a:r>
            <a:r>
              <a:rPr dirty="0" sz="2500" spc="-5" b="1">
                <a:latin typeface="Calibri"/>
                <a:cs typeface="Calibri"/>
              </a:rPr>
              <a:t>CHAPTER - 4</a:t>
            </a:r>
            <a:endParaRPr sz="250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dirty="0" sz="2500" spc="-15" b="1">
                <a:latin typeface="Calibri"/>
                <a:cs typeface="Calibri"/>
              </a:rPr>
              <a:t>TOPIC- </a:t>
            </a:r>
            <a:r>
              <a:rPr dirty="0" sz="2500" spc="-5" b="1">
                <a:latin typeface="Calibri"/>
                <a:cs typeface="Calibri"/>
              </a:rPr>
              <a:t>IN THE KINGDOM OF </a:t>
            </a:r>
            <a:r>
              <a:rPr dirty="0" sz="2500" spc="-10" b="1">
                <a:latin typeface="Calibri"/>
                <a:cs typeface="Calibri"/>
              </a:rPr>
              <a:t>FOOLS </a:t>
            </a:r>
            <a:r>
              <a:rPr dirty="0" sz="2500" spc="-555" b="1">
                <a:latin typeface="Calibri"/>
                <a:cs typeface="Calibri"/>
              </a:rPr>
              <a:t> </a:t>
            </a:r>
            <a:r>
              <a:rPr dirty="0" sz="2500" spc="-5" b="1">
                <a:latin typeface="Calibri"/>
                <a:cs typeface="Calibri"/>
              </a:rPr>
              <a:t>PERIOD-3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1861" y="1629564"/>
              <a:ext cx="1728135" cy="2837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399" y="457199"/>
              <a:ext cx="1578864" cy="7833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4648200"/>
              <a:ext cx="8610600" cy="1905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74955"/>
            <a:ext cx="3132455" cy="6800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85"/>
              <a:t>V</a:t>
            </a:r>
            <a:r>
              <a:rPr dirty="0" sz="4300"/>
              <a:t>O</a:t>
            </a:r>
            <a:r>
              <a:rPr dirty="0" sz="4300" spc="-5"/>
              <a:t>CABULA</a:t>
            </a:r>
            <a:r>
              <a:rPr dirty="0" sz="4300" spc="-85"/>
              <a:t>R</a:t>
            </a:r>
            <a:r>
              <a:rPr dirty="0" sz="4300" spc="-5"/>
              <a:t>Y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383540" y="1238885"/>
            <a:ext cx="8062595" cy="4171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damned:</a:t>
            </a:r>
            <a:r>
              <a:rPr dirty="0" sz="2000">
                <a:latin typeface="Calibri"/>
                <a:cs typeface="Calibri"/>
              </a:rPr>
              <a:t> a </a:t>
            </a:r>
            <a:r>
              <a:rPr dirty="0" sz="2000" spc="-15">
                <a:latin typeface="Calibri"/>
                <a:cs typeface="Calibri"/>
              </a:rPr>
              <a:t>word</a:t>
            </a:r>
            <a:r>
              <a:rPr dirty="0" sz="2000" spc="-5">
                <a:latin typeface="Calibri"/>
                <a:cs typeface="Calibri"/>
              </a:rPr>
              <a:t> used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express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anger</a:t>
            </a:r>
            <a:r>
              <a:rPr dirty="0" sz="2000" spc="-5">
                <a:latin typeface="Calibri"/>
                <a:cs typeface="Calibri"/>
              </a:rPr>
              <a:t> with someone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or something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culprit:</a:t>
            </a:r>
            <a:r>
              <a:rPr dirty="0" sz="2000">
                <a:latin typeface="Calibri"/>
                <a:cs typeface="Calibri"/>
              </a:rPr>
              <a:t> a </a:t>
            </a:r>
            <a:r>
              <a:rPr dirty="0" sz="2000" spc="-10">
                <a:latin typeface="Calibri"/>
                <a:cs typeface="Calibri"/>
              </a:rPr>
              <a:t>person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responsible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for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 </a:t>
            </a:r>
            <a:r>
              <a:rPr dirty="0" sz="2000" spc="-5">
                <a:latin typeface="Calibri"/>
                <a:cs typeface="Calibri"/>
              </a:rPr>
              <a:t>crime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other misdeed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10">
                <a:latin typeface="Calibri"/>
                <a:cs typeface="Calibri"/>
              </a:rPr>
              <a:t>bailiffs: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law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officers</a:t>
            </a:r>
            <a:endParaRPr sz="2000">
              <a:latin typeface="Calibri"/>
              <a:cs typeface="Calibri"/>
            </a:endParaRPr>
          </a:p>
          <a:p>
            <a:pPr marL="355600" marR="78105" indent="-342900">
              <a:lnSpc>
                <a:spcPct val="8000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accusation: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statement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saying that</a:t>
            </a:r>
            <a:r>
              <a:rPr dirty="0" sz="2000" spc="-5">
                <a:latin typeface="Calibri"/>
                <a:cs typeface="Calibri"/>
              </a:rPr>
              <a:t> someone has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done something </a:t>
            </a:r>
            <a:r>
              <a:rPr dirty="0" sz="2000" spc="-10">
                <a:latin typeface="Calibri"/>
                <a:cs typeface="Calibri"/>
              </a:rPr>
              <a:t>morally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wrong,</a:t>
            </a:r>
            <a:r>
              <a:rPr dirty="0" sz="2000" spc="-10">
                <a:latin typeface="Calibri"/>
                <a:cs typeface="Calibri"/>
              </a:rPr>
              <a:t> illegal,</a:t>
            </a:r>
            <a:r>
              <a:rPr dirty="0" sz="2000" spc="-5">
                <a:latin typeface="Calibri"/>
                <a:cs typeface="Calibri"/>
              </a:rPr>
              <a:t> or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unkind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10">
                <a:latin typeface="Calibri"/>
                <a:cs typeface="Calibri"/>
              </a:rPr>
              <a:t>impatient: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someone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who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wants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something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happen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as soon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possible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ts val="1920"/>
              </a:lnSpc>
              <a:spcBef>
                <a:spcPts val="45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inherited: </a:t>
            </a:r>
            <a:r>
              <a:rPr dirty="0" sz="2000" spc="-10">
                <a:latin typeface="Calibri"/>
                <a:cs typeface="Calibri"/>
              </a:rPr>
              <a:t>receive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money,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property,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possessions</a:t>
            </a:r>
            <a:r>
              <a:rPr dirty="0" sz="2000" spc="-10">
                <a:latin typeface="Calibri"/>
                <a:cs typeface="Calibri"/>
              </a:rPr>
              <a:t> from</a:t>
            </a:r>
            <a:r>
              <a:rPr dirty="0" sz="2000" spc="-5">
                <a:latin typeface="Calibri"/>
                <a:cs typeface="Calibri"/>
              </a:rPr>
              <a:t> someone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after </a:t>
            </a:r>
            <a:r>
              <a:rPr dirty="0" sz="2000" spc="-5">
                <a:latin typeface="Calibri"/>
                <a:cs typeface="Calibri"/>
              </a:rPr>
              <a:t>the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person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has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died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impaling: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-5">
                <a:latin typeface="Calibri"/>
                <a:cs typeface="Calibri"/>
              </a:rPr>
              <a:t> kill someone </a:t>
            </a:r>
            <a:r>
              <a:rPr dirty="0" sz="2000" spc="-10">
                <a:latin typeface="Calibri"/>
                <a:cs typeface="Calibri"/>
              </a:rPr>
              <a:t>by</a:t>
            </a:r>
            <a:r>
              <a:rPr dirty="0" sz="2000" spc="-5">
                <a:latin typeface="Calibri"/>
                <a:cs typeface="Calibri"/>
              </a:rPr>
              <a:t> fixing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stake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15">
                <a:latin typeface="Calibri"/>
                <a:cs typeface="Calibri"/>
              </a:rPr>
              <a:t>execution: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legal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punishment of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killing someone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10">
                <a:latin typeface="Calibri"/>
                <a:cs typeface="Calibri"/>
              </a:rPr>
              <a:t>complicated: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difficult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15">
                <a:latin typeface="Calibri"/>
                <a:cs typeface="Calibri"/>
              </a:rPr>
              <a:t>distracted:</a:t>
            </a:r>
            <a:r>
              <a:rPr dirty="0" sz="2000" spc="-5">
                <a:latin typeface="Calibri"/>
                <a:cs typeface="Calibri"/>
              </a:rPr>
              <a:t> unable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concentrate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or </a:t>
            </a:r>
            <a:r>
              <a:rPr dirty="0" sz="2000" spc="-10">
                <a:latin typeface="Calibri"/>
                <a:cs typeface="Calibri"/>
              </a:rPr>
              <a:t>give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attention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something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evidence: something</a:t>
            </a:r>
            <a:r>
              <a:rPr dirty="0" sz="2000" spc="-10">
                <a:latin typeface="Calibri"/>
                <a:cs typeface="Calibri"/>
              </a:rPr>
              <a:t> that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makes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 </a:t>
            </a:r>
            <a:r>
              <a:rPr dirty="0" sz="2000" spc="-10">
                <a:latin typeface="Calibri"/>
                <a:cs typeface="Calibri"/>
              </a:rPr>
              <a:t>belief</a:t>
            </a:r>
            <a:r>
              <a:rPr dirty="0" sz="2000" spc="-5">
                <a:latin typeface="Calibri"/>
                <a:cs typeface="Calibri"/>
              </a:rPr>
              <a:t> plain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clear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vision: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dream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0800" y="5715000"/>
              <a:ext cx="2057400" cy="7833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0" rIns="0" bIns="0" rtlCol="0" vert="horz">
            <a:spAutoFit/>
          </a:bodyPr>
          <a:lstStyle/>
          <a:p>
            <a:pPr algn="ctr" marR="872490">
              <a:lnSpc>
                <a:spcPct val="100000"/>
              </a:lnSpc>
              <a:spcBef>
                <a:spcPts val="1250"/>
              </a:spcBef>
            </a:pPr>
            <a:r>
              <a:rPr dirty="0" spc="-5"/>
              <a:t>THANK</a:t>
            </a:r>
            <a:r>
              <a:rPr dirty="0" spc="-40"/>
              <a:t> </a:t>
            </a:r>
            <a:r>
              <a:rPr dirty="0" spc="-65"/>
              <a:t>YOU</a:t>
            </a:r>
          </a:p>
          <a:p>
            <a:pPr algn="ctr">
              <a:lnSpc>
                <a:spcPct val="100000"/>
              </a:lnSpc>
              <a:spcBef>
                <a:spcPts val="1150"/>
              </a:spcBef>
            </a:pPr>
            <a:r>
              <a:rPr dirty="0" spc="-5"/>
              <a:t>ODM</a:t>
            </a:r>
            <a:r>
              <a:rPr dirty="0" spc="-30"/>
              <a:t> </a:t>
            </a:r>
            <a:r>
              <a:rPr dirty="0" spc="-40"/>
              <a:t>EDUCATIONAL</a:t>
            </a:r>
            <a:r>
              <a:rPr dirty="0" spc="-20"/>
              <a:t> </a:t>
            </a:r>
            <a:r>
              <a:rPr dirty="0" spc="-15"/>
              <a:t>GROUP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5000" y="4572000"/>
              <a:ext cx="2286000" cy="1143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4876800"/>
            <a:ext cx="2286000" cy="1143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041" y="610811"/>
            <a:ext cx="1863873" cy="48273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6048" y="1423992"/>
            <a:ext cx="2896721" cy="49813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5721" y="2246952"/>
            <a:ext cx="2783352" cy="49813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3099" y="5011186"/>
            <a:ext cx="1365225" cy="36368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3093" y="5620718"/>
            <a:ext cx="2775288" cy="37052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31664" y="510539"/>
              <a:ext cx="3579876" cy="393496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7039" y="302895"/>
            <a:ext cx="643763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/>
              <a:t>EXPECTED</a:t>
            </a:r>
            <a:r>
              <a:rPr dirty="0" sz="3600" spc="-40"/>
              <a:t> </a:t>
            </a:r>
            <a:r>
              <a:rPr dirty="0" sz="3600" spc="-10"/>
              <a:t>LEARNING</a:t>
            </a:r>
            <a:r>
              <a:rPr dirty="0" sz="3600" spc="-40"/>
              <a:t> </a:t>
            </a:r>
            <a:r>
              <a:rPr dirty="0" sz="3600" spc="-20"/>
              <a:t>OUTCOMES: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708659" y="1286510"/>
            <a:ext cx="7673340" cy="5306060"/>
            <a:chOff x="708659" y="1286510"/>
            <a:chExt cx="7673340" cy="53060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0" y="4876800"/>
              <a:ext cx="2286000" cy="1143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08660" y="1286509"/>
              <a:ext cx="4763770" cy="5306060"/>
            </a:xfrm>
            <a:custGeom>
              <a:avLst/>
              <a:gdLst/>
              <a:ahLst/>
              <a:cxnLst/>
              <a:rect l="l" t="t" r="r" b="b"/>
              <a:pathLst>
                <a:path w="4763770" h="5306059">
                  <a:moveTo>
                    <a:pt x="4763770" y="6350"/>
                  </a:moveTo>
                  <a:lnTo>
                    <a:pt x="4757420" y="6350"/>
                  </a:lnTo>
                  <a:lnTo>
                    <a:pt x="4757420" y="0"/>
                  </a:lnTo>
                  <a:lnTo>
                    <a:pt x="4751070" y="0"/>
                  </a:lnTo>
                  <a:lnTo>
                    <a:pt x="4751070" y="12700"/>
                  </a:lnTo>
                  <a:lnTo>
                    <a:pt x="4751070" y="2646680"/>
                  </a:lnTo>
                  <a:lnTo>
                    <a:pt x="4751070" y="2659380"/>
                  </a:lnTo>
                  <a:lnTo>
                    <a:pt x="4751070" y="5293360"/>
                  </a:lnTo>
                  <a:lnTo>
                    <a:pt x="12700" y="5293360"/>
                  </a:lnTo>
                  <a:lnTo>
                    <a:pt x="12700" y="2659380"/>
                  </a:lnTo>
                  <a:lnTo>
                    <a:pt x="4751070" y="2659380"/>
                  </a:lnTo>
                  <a:lnTo>
                    <a:pt x="4751070" y="2646680"/>
                  </a:lnTo>
                  <a:lnTo>
                    <a:pt x="12700" y="2646680"/>
                  </a:lnTo>
                  <a:lnTo>
                    <a:pt x="12700" y="12700"/>
                  </a:lnTo>
                  <a:lnTo>
                    <a:pt x="4751070" y="12700"/>
                  </a:lnTo>
                  <a:lnTo>
                    <a:pt x="4751070" y="0"/>
                  </a:lnTo>
                  <a:lnTo>
                    <a:pt x="6350" y="0"/>
                  </a:lnTo>
                  <a:lnTo>
                    <a:pt x="6350" y="6350"/>
                  </a:lnTo>
                  <a:lnTo>
                    <a:pt x="0" y="6350"/>
                  </a:lnTo>
                  <a:lnTo>
                    <a:pt x="0" y="5299710"/>
                  </a:lnTo>
                  <a:lnTo>
                    <a:pt x="6350" y="5299710"/>
                  </a:lnTo>
                  <a:lnTo>
                    <a:pt x="6350" y="5306060"/>
                  </a:lnTo>
                  <a:lnTo>
                    <a:pt x="4757420" y="5306060"/>
                  </a:lnTo>
                  <a:lnTo>
                    <a:pt x="4757420" y="5299710"/>
                  </a:lnTo>
                  <a:lnTo>
                    <a:pt x="4763770" y="5299710"/>
                  </a:lnTo>
                  <a:lnTo>
                    <a:pt x="476377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765809" y="1323975"/>
            <a:ext cx="4241800" cy="487680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1800" spc="-5">
                <a:latin typeface="Calibri"/>
                <a:cs typeface="Calibri"/>
              </a:rPr>
              <a:t>GENERAL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OBJECTIVES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800" spc="-10">
                <a:latin typeface="Calibri"/>
                <a:cs typeface="Calibri"/>
              </a:rPr>
              <a:t>Understanding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concept</a:t>
            </a:r>
            <a:endParaRPr sz="1800">
              <a:latin typeface="Calibri"/>
              <a:cs typeface="Calibri"/>
            </a:endParaRPr>
          </a:p>
          <a:p>
            <a:pPr marL="355600" marR="18415" indent="-342900">
              <a:lnSpc>
                <a:spcPct val="114799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800" spc="-5">
                <a:latin typeface="Calibri"/>
                <a:cs typeface="Calibri"/>
              </a:rPr>
              <a:t>Being </a:t>
            </a:r>
            <a:r>
              <a:rPr dirty="0" sz="1800" spc="-10">
                <a:latin typeface="Calibri"/>
                <a:cs typeface="Calibri"/>
              </a:rPr>
              <a:t>acquainted</a:t>
            </a:r>
            <a:r>
              <a:rPr dirty="0" sz="1800" spc="-5">
                <a:latin typeface="Calibri"/>
                <a:cs typeface="Calibri"/>
              </a:rPr>
              <a:t> with </a:t>
            </a:r>
            <a:r>
              <a:rPr dirty="0" sz="1800" spc="-10">
                <a:latin typeface="Calibri"/>
                <a:cs typeface="Calibri"/>
              </a:rPr>
              <a:t>prose</a:t>
            </a:r>
            <a:r>
              <a:rPr dirty="0" sz="1800" spc="-5">
                <a:latin typeface="Calibri"/>
                <a:cs typeface="Calibri"/>
              </a:rPr>
              <a:t> and </a:t>
            </a:r>
            <a:r>
              <a:rPr dirty="0" sz="1800" spc="-10">
                <a:latin typeface="Calibri"/>
                <a:cs typeface="Calibri"/>
              </a:rPr>
              <a:t>author’s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biography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800" spc="-10">
                <a:latin typeface="Calibri"/>
                <a:cs typeface="Calibri"/>
              </a:rPr>
              <a:t>Understanding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idea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800" spc="-10">
                <a:latin typeface="Calibri"/>
                <a:cs typeface="Calibri"/>
              </a:rPr>
              <a:t>Appreciate </a:t>
            </a:r>
            <a:r>
              <a:rPr dirty="0" sz="1800" spc="-5">
                <a:latin typeface="Calibri"/>
                <a:cs typeface="Calibri"/>
              </a:rPr>
              <a:t>the</a:t>
            </a:r>
            <a:r>
              <a:rPr dirty="0" sz="1800" spc="-10">
                <a:latin typeface="Calibri"/>
                <a:cs typeface="Calibri"/>
              </a:rPr>
              <a:t> language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the </a:t>
            </a:r>
            <a:r>
              <a:rPr dirty="0" sz="1800" spc="-10">
                <a:latin typeface="Calibri"/>
                <a:cs typeface="Calibri"/>
              </a:rPr>
              <a:t>prose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800" spc="-10">
                <a:latin typeface="Calibri"/>
                <a:cs typeface="Calibri"/>
              </a:rPr>
              <a:t>Developing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LSRW </a:t>
            </a:r>
            <a:r>
              <a:rPr dirty="0" sz="1800" spc="-5">
                <a:latin typeface="Calibri"/>
                <a:cs typeface="Calibri"/>
              </a:rPr>
              <a:t>Skills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Symbol"/>
              <a:buChar char=""/>
            </a:pPr>
            <a:endParaRPr sz="3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SPECIFIC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OBJECTIVES/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EXTENDED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OBJECTIVES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800" spc="-10">
                <a:latin typeface="Calibri"/>
                <a:cs typeface="Calibri"/>
              </a:rPr>
              <a:t>Understanding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concept</a:t>
            </a:r>
            <a:endParaRPr sz="1800">
              <a:latin typeface="Calibri"/>
              <a:cs typeface="Calibri"/>
            </a:endParaRPr>
          </a:p>
          <a:p>
            <a:pPr marL="355600" marR="18415" indent="-342900">
              <a:lnSpc>
                <a:spcPct val="114799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800" spc="-5">
                <a:latin typeface="Calibri"/>
                <a:cs typeface="Calibri"/>
              </a:rPr>
              <a:t>Being </a:t>
            </a:r>
            <a:r>
              <a:rPr dirty="0" sz="1800" spc="-10">
                <a:latin typeface="Calibri"/>
                <a:cs typeface="Calibri"/>
              </a:rPr>
              <a:t>acquainted</a:t>
            </a:r>
            <a:r>
              <a:rPr dirty="0" sz="1800" spc="-5">
                <a:latin typeface="Calibri"/>
                <a:cs typeface="Calibri"/>
              </a:rPr>
              <a:t> with </a:t>
            </a:r>
            <a:r>
              <a:rPr dirty="0" sz="1800" spc="-10">
                <a:latin typeface="Calibri"/>
                <a:cs typeface="Calibri"/>
              </a:rPr>
              <a:t>prose</a:t>
            </a:r>
            <a:r>
              <a:rPr dirty="0" sz="1800" spc="-5">
                <a:latin typeface="Calibri"/>
                <a:cs typeface="Calibri"/>
              </a:rPr>
              <a:t> and </a:t>
            </a:r>
            <a:r>
              <a:rPr dirty="0" sz="1800" spc="-10">
                <a:latin typeface="Calibri"/>
                <a:cs typeface="Calibri"/>
              </a:rPr>
              <a:t>author’s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biography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800" spc="-10">
                <a:latin typeface="Calibri"/>
                <a:cs typeface="Calibri"/>
              </a:rPr>
              <a:t>Understanding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idea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800" spc="-10">
                <a:latin typeface="Calibri"/>
                <a:cs typeface="Calibri"/>
              </a:rPr>
              <a:t>Appreciate </a:t>
            </a:r>
            <a:r>
              <a:rPr dirty="0" sz="1800" spc="-5">
                <a:latin typeface="Calibri"/>
                <a:cs typeface="Calibri"/>
              </a:rPr>
              <a:t>the</a:t>
            </a:r>
            <a:r>
              <a:rPr dirty="0" sz="1800" spc="-10">
                <a:latin typeface="Calibri"/>
                <a:cs typeface="Calibri"/>
              </a:rPr>
              <a:t> language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the </a:t>
            </a:r>
            <a:r>
              <a:rPr dirty="0" sz="1800" spc="-10">
                <a:latin typeface="Calibri"/>
                <a:cs typeface="Calibri"/>
              </a:rPr>
              <a:t>prose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800" spc="-10">
                <a:latin typeface="Calibri"/>
                <a:cs typeface="Calibri"/>
              </a:rPr>
              <a:t>Developing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LSRW </a:t>
            </a:r>
            <a:r>
              <a:rPr dirty="0" sz="1800" spc="-5">
                <a:latin typeface="Calibri"/>
                <a:cs typeface="Calibri"/>
              </a:rPr>
              <a:t>Skills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4288" y="1421892"/>
              <a:ext cx="2261616" cy="291388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8839" y="546100"/>
            <a:ext cx="264033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THE</a:t>
            </a:r>
            <a:r>
              <a:rPr dirty="0" sz="3600" spc="-70"/>
              <a:t> </a:t>
            </a:r>
            <a:r>
              <a:rPr dirty="0" sz="3600" spc="-15"/>
              <a:t>AUTHOR: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861694" y="1459230"/>
            <a:ext cx="4078604" cy="4598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845" marR="143510" indent="-17145">
              <a:lnSpc>
                <a:spcPct val="100000"/>
              </a:lnSpc>
              <a:spcBef>
                <a:spcPts val="105"/>
              </a:spcBef>
            </a:pPr>
            <a:r>
              <a:rPr dirty="0" sz="2000" spc="-20">
                <a:latin typeface="Calibri"/>
                <a:cs typeface="Calibri"/>
              </a:rPr>
              <a:t>Attipate</a:t>
            </a:r>
            <a:r>
              <a:rPr dirty="0" sz="2000" spc="-10">
                <a:latin typeface="Calibri"/>
                <a:cs typeface="Calibri"/>
              </a:rPr>
              <a:t> Krishnaswami </a:t>
            </a:r>
            <a:r>
              <a:rPr dirty="0" sz="2000" spc="-5">
                <a:latin typeface="Calibri"/>
                <a:cs typeface="Calibri"/>
              </a:rPr>
              <a:t>Ramanujan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(March </a:t>
            </a:r>
            <a:r>
              <a:rPr dirty="0" sz="2000" spc="-5">
                <a:latin typeface="Calibri"/>
                <a:cs typeface="Calibri"/>
              </a:rPr>
              <a:t>16, 1929 </a:t>
            </a:r>
            <a:r>
              <a:rPr dirty="0" sz="2000">
                <a:latin typeface="Calibri"/>
                <a:cs typeface="Calibri"/>
              </a:rPr>
              <a:t>– </a:t>
            </a:r>
            <a:r>
              <a:rPr dirty="0" sz="2000" spc="-5">
                <a:latin typeface="Calibri"/>
                <a:cs typeface="Calibri"/>
              </a:rPr>
              <a:t>July 13, 1993) also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known as </a:t>
            </a:r>
            <a:r>
              <a:rPr dirty="0" sz="2000">
                <a:latin typeface="Calibri"/>
                <a:cs typeface="Calibri"/>
              </a:rPr>
              <a:t>A. </a:t>
            </a:r>
            <a:r>
              <a:rPr dirty="0" sz="2000" spc="-5">
                <a:latin typeface="Calibri"/>
                <a:cs typeface="Calibri"/>
              </a:rPr>
              <a:t>K. Ramanujan </a:t>
            </a:r>
            <a:r>
              <a:rPr dirty="0" sz="2000" spc="-10">
                <a:latin typeface="Calibri"/>
                <a:cs typeface="Calibri"/>
              </a:rPr>
              <a:t>was </a:t>
            </a:r>
            <a:r>
              <a:rPr dirty="0" sz="2000">
                <a:latin typeface="Calibri"/>
                <a:cs typeface="Calibri"/>
              </a:rPr>
              <a:t>a 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scholar of Indian </a:t>
            </a:r>
            <a:r>
              <a:rPr dirty="0" sz="2000" spc="-15">
                <a:latin typeface="Calibri"/>
                <a:cs typeface="Calibri"/>
              </a:rPr>
              <a:t>literature </a:t>
            </a:r>
            <a:r>
              <a:rPr dirty="0" sz="2000" spc="-5">
                <a:latin typeface="Calibri"/>
                <a:cs typeface="Calibri"/>
              </a:rPr>
              <a:t>who </a:t>
            </a:r>
            <a:r>
              <a:rPr dirty="0" sz="2000" spc="-15">
                <a:latin typeface="Calibri"/>
                <a:cs typeface="Calibri"/>
              </a:rPr>
              <a:t>wrote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both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English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and</a:t>
            </a:r>
            <a:r>
              <a:rPr dirty="0" sz="2000" spc="-10">
                <a:latin typeface="Calibri"/>
                <a:cs typeface="Calibri"/>
              </a:rPr>
              <a:t> Kannada.</a:t>
            </a:r>
            <a:endParaRPr sz="2000">
              <a:latin typeface="Calibri"/>
              <a:cs typeface="Calibri"/>
            </a:endParaRPr>
          </a:p>
          <a:p>
            <a:pPr marL="29845" marR="5080">
              <a:lnSpc>
                <a:spcPct val="100000"/>
              </a:lnSpc>
            </a:pPr>
            <a:r>
              <a:rPr dirty="0" sz="2000" spc="-5">
                <a:latin typeface="Calibri"/>
                <a:cs typeface="Calibri"/>
              </a:rPr>
              <a:t>Ramanujan </a:t>
            </a:r>
            <a:r>
              <a:rPr dirty="0" sz="2000" spc="-10">
                <a:latin typeface="Calibri"/>
                <a:cs typeface="Calibri"/>
              </a:rPr>
              <a:t>was </a:t>
            </a:r>
            <a:r>
              <a:rPr dirty="0" sz="2000">
                <a:latin typeface="Calibri"/>
                <a:cs typeface="Calibri"/>
              </a:rPr>
              <a:t>an </a:t>
            </a:r>
            <a:r>
              <a:rPr dirty="0" sz="2000" spc="-5">
                <a:latin typeface="Calibri"/>
                <a:cs typeface="Calibri"/>
              </a:rPr>
              <a:t>Indian poet, scholar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and </a:t>
            </a:r>
            <a:r>
              <a:rPr dirty="0" sz="2000" spc="-30">
                <a:latin typeface="Calibri"/>
                <a:cs typeface="Calibri"/>
              </a:rPr>
              <a:t>author, </a:t>
            </a:r>
            <a:r>
              <a:rPr dirty="0" sz="2000">
                <a:latin typeface="Calibri"/>
                <a:cs typeface="Calibri"/>
              </a:rPr>
              <a:t>a </a:t>
            </a:r>
            <a:r>
              <a:rPr dirty="0" sz="2000" spc="-5">
                <a:latin typeface="Calibri"/>
                <a:cs typeface="Calibri"/>
              </a:rPr>
              <a:t>philologist, </a:t>
            </a:r>
            <a:r>
              <a:rPr dirty="0" sz="2000" spc="-10">
                <a:latin typeface="Calibri"/>
                <a:cs typeface="Calibri"/>
              </a:rPr>
              <a:t>folklorist, 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translator,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poet</a:t>
            </a:r>
            <a:r>
              <a:rPr dirty="0" sz="2000" spc="-5">
                <a:latin typeface="Calibri"/>
                <a:cs typeface="Calibri"/>
              </a:rPr>
              <a:t> and</a:t>
            </a:r>
            <a:r>
              <a:rPr dirty="0" sz="2000" spc="-10">
                <a:latin typeface="Calibri"/>
                <a:cs typeface="Calibri"/>
              </a:rPr>
              <a:t> playwright.</a:t>
            </a:r>
            <a:r>
              <a:rPr dirty="0" sz="2000" spc="-5">
                <a:latin typeface="Calibri"/>
                <a:cs typeface="Calibri"/>
              </a:rPr>
              <a:t> His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academic </a:t>
            </a:r>
            <a:r>
              <a:rPr dirty="0" sz="2000" spc="-10">
                <a:latin typeface="Calibri"/>
                <a:cs typeface="Calibri"/>
              </a:rPr>
              <a:t>research </a:t>
            </a:r>
            <a:r>
              <a:rPr dirty="0" sz="2000" spc="-15">
                <a:latin typeface="Calibri"/>
                <a:cs typeface="Calibri"/>
              </a:rPr>
              <a:t>ranged </a:t>
            </a:r>
            <a:r>
              <a:rPr dirty="0" sz="2000" spc="-10">
                <a:latin typeface="Calibri"/>
                <a:cs typeface="Calibri"/>
              </a:rPr>
              <a:t>across five </a:t>
            </a:r>
            <a:r>
              <a:rPr dirty="0" sz="2000" spc="-5">
                <a:latin typeface="Calibri"/>
                <a:cs typeface="Calibri"/>
              </a:rPr>
              <a:t> languages: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Tamil,</a:t>
            </a:r>
            <a:r>
              <a:rPr dirty="0" sz="2000" spc="-10">
                <a:latin typeface="Calibri"/>
                <a:cs typeface="Calibri"/>
              </a:rPr>
              <a:t> Kannada, </a:t>
            </a:r>
            <a:r>
              <a:rPr dirty="0" sz="2000" spc="-30">
                <a:latin typeface="Calibri"/>
                <a:cs typeface="Calibri"/>
              </a:rPr>
              <a:t>Telugu, 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Sanskrit, and English. </a:t>
            </a:r>
            <a:r>
              <a:rPr dirty="0" sz="2000">
                <a:latin typeface="Calibri"/>
                <a:cs typeface="Calibri"/>
              </a:rPr>
              <a:t>He </a:t>
            </a:r>
            <a:r>
              <a:rPr dirty="0" sz="2000" spc="-5">
                <a:latin typeface="Calibri"/>
                <a:cs typeface="Calibri"/>
              </a:rPr>
              <a:t>published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works </a:t>
            </a:r>
            <a:r>
              <a:rPr dirty="0" sz="2000">
                <a:latin typeface="Calibri"/>
                <a:cs typeface="Calibri"/>
              </a:rPr>
              <a:t>on </a:t>
            </a:r>
            <a:r>
              <a:rPr dirty="0" sz="2000" spc="-5">
                <a:latin typeface="Calibri"/>
                <a:cs typeface="Calibri"/>
              </a:rPr>
              <a:t>both classical and modern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variants, </a:t>
            </a:r>
            <a:r>
              <a:rPr dirty="0" sz="2000" spc="-5">
                <a:latin typeface="Calibri"/>
                <a:cs typeface="Calibri"/>
              </a:rPr>
              <a:t>and also </a:t>
            </a:r>
            <a:r>
              <a:rPr dirty="0" sz="2000" spc="-10">
                <a:latin typeface="Calibri"/>
                <a:cs typeface="Calibri"/>
              </a:rPr>
              <a:t>argued strongly </a:t>
            </a:r>
            <a:r>
              <a:rPr dirty="0" sz="2000" spc="-20">
                <a:latin typeface="Calibri"/>
                <a:cs typeface="Calibri"/>
              </a:rPr>
              <a:t>for 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giving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local,</a:t>
            </a:r>
            <a:r>
              <a:rPr dirty="0" sz="2000" spc="4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non-standard</a:t>
            </a:r>
            <a:r>
              <a:rPr dirty="0" sz="2000" spc="4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dialects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their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due.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0" y="4876800"/>
              <a:ext cx="2286000" cy="1143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31891" y="1394459"/>
              <a:ext cx="3456432" cy="30708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950" y="501650"/>
            <a:ext cx="429704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THEME</a:t>
            </a:r>
            <a:r>
              <a:rPr dirty="0" sz="3600" spc="-30"/>
              <a:t> </a:t>
            </a:r>
            <a:r>
              <a:rPr dirty="0" sz="3600"/>
              <a:t>OF</a:t>
            </a:r>
            <a:r>
              <a:rPr dirty="0" sz="3600" spc="-30"/>
              <a:t> </a:t>
            </a:r>
            <a:r>
              <a:rPr dirty="0" sz="3600" spc="-5"/>
              <a:t>THE</a:t>
            </a:r>
            <a:r>
              <a:rPr dirty="0" sz="3600" spc="-25"/>
              <a:t> </a:t>
            </a:r>
            <a:r>
              <a:rPr dirty="0" sz="3600" spc="-40"/>
              <a:t>STORY: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56845" y="1410334"/>
            <a:ext cx="4675505" cy="4961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32893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1800">
                <a:latin typeface="Calibri"/>
                <a:cs typeface="Calibri"/>
              </a:rPr>
              <a:t>“In </a:t>
            </a:r>
            <a:r>
              <a:rPr dirty="0" sz="1800" spc="-5">
                <a:latin typeface="Calibri"/>
                <a:cs typeface="Calibri"/>
              </a:rPr>
              <a:t>the </a:t>
            </a:r>
            <a:r>
              <a:rPr dirty="0" sz="1800" spc="-10">
                <a:latin typeface="Calibri"/>
                <a:cs typeface="Calibri"/>
              </a:rPr>
              <a:t>Kingdom </a:t>
            </a:r>
            <a:r>
              <a:rPr dirty="0" sz="1800">
                <a:latin typeface="Calibri"/>
                <a:cs typeface="Calibri"/>
              </a:rPr>
              <a:t>of </a:t>
            </a:r>
            <a:r>
              <a:rPr dirty="0" sz="1800" spc="-5">
                <a:latin typeface="Calibri"/>
                <a:cs typeface="Calibri"/>
              </a:rPr>
              <a:t>Fools” </a:t>
            </a:r>
            <a:r>
              <a:rPr dirty="0" sz="1800">
                <a:latin typeface="Calibri"/>
                <a:cs typeface="Calibri"/>
              </a:rPr>
              <a:t>is a </a:t>
            </a:r>
            <a:r>
              <a:rPr dirty="0" sz="1800" spc="-10">
                <a:latin typeface="Calibri"/>
                <a:cs typeface="Calibri"/>
              </a:rPr>
              <a:t>folktale that </a:t>
            </a:r>
            <a:r>
              <a:rPr dirty="0" sz="1800" spc="-5">
                <a:latin typeface="Calibri"/>
                <a:cs typeface="Calibri"/>
              </a:rPr>
              <a:t> brings </a:t>
            </a:r>
            <a:r>
              <a:rPr dirty="0" sz="1800" spc="-10">
                <a:latin typeface="Calibri"/>
                <a:cs typeface="Calibri"/>
              </a:rPr>
              <a:t>to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light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the </a:t>
            </a:r>
            <a:r>
              <a:rPr dirty="0" sz="1800" spc="-15">
                <a:latin typeface="Calibri"/>
                <a:cs typeface="Calibri"/>
              </a:rPr>
              <a:t>dangers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posed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by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foolish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people.</a:t>
            </a:r>
            <a:endParaRPr sz="1800">
              <a:latin typeface="Calibri"/>
              <a:cs typeface="Calibri"/>
            </a:endParaRPr>
          </a:p>
          <a:p>
            <a:pPr marL="355600" marR="626110" indent="-3429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406400" algn="l"/>
                <a:tab pos="407034" algn="l"/>
              </a:tabLst>
            </a:pPr>
            <a:r>
              <a:rPr dirty="0"/>
              <a:t>	</a:t>
            </a:r>
            <a:r>
              <a:rPr dirty="0" sz="1800">
                <a:latin typeface="Calibri"/>
                <a:cs typeface="Calibri"/>
              </a:rPr>
              <a:t>It</a:t>
            </a:r>
            <a:r>
              <a:rPr dirty="0" sz="1800" spc="-5">
                <a:latin typeface="Calibri"/>
                <a:cs typeface="Calibri"/>
              </a:rPr>
              <a:t> also </a:t>
            </a:r>
            <a:r>
              <a:rPr dirty="0" sz="1800" spc="-10">
                <a:latin typeface="Calibri"/>
                <a:cs typeface="Calibri"/>
              </a:rPr>
              <a:t>emphasizes</a:t>
            </a:r>
            <a:r>
              <a:rPr dirty="0" sz="1800" spc="-5">
                <a:latin typeface="Calibri"/>
                <a:cs typeface="Calibri"/>
              </a:rPr>
              <a:t> the view </a:t>
            </a:r>
            <a:r>
              <a:rPr dirty="0" sz="1800" spc="-10">
                <a:latin typeface="Calibri"/>
                <a:cs typeface="Calibri"/>
              </a:rPr>
              <a:t>that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foolish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people</a:t>
            </a:r>
            <a:r>
              <a:rPr dirty="0" sz="1800" spc="-10">
                <a:latin typeface="Calibri"/>
                <a:cs typeface="Calibri"/>
              </a:rPr>
              <a:t> can </a:t>
            </a:r>
            <a:r>
              <a:rPr dirty="0" sz="1800" spc="-5">
                <a:latin typeface="Calibri"/>
                <a:cs typeface="Calibri"/>
              </a:rPr>
              <a:t>be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very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difficult </a:t>
            </a:r>
            <a:r>
              <a:rPr dirty="0" sz="1800" spc="-10">
                <a:latin typeface="Calibri"/>
                <a:cs typeface="Calibri"/>
              </a:rPr>
              <a:t>to manage.</a:t>
            </a:r>
            <a:endParaRPr sz="1800">
              <a:latin typeface="Calibri"/>
              <a:cs typeface="Calibri"/>
            </a:endParaRPr>
          </a:p>
          <a:p>
            <a:pPr marL="355600" marR="144145" indent="-3429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1800" spc="-10">
                <a:latin typeface="Calibri"/>
                <a:cs typeface="Calibri"/>
              </a:rPr>
              <a:t>They can</a:t>
            </a:r>
            <a:r>
              <a:rPr dirty="0" sz="1800" spc="-5">
                <a:latin typeface="Calibri"/>
                <a:cs typeface="Calibri"/>
              </a:rPr>
              <a:t> be dealt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with only </a:t>
            </a:r>
            <a:r>
              <a:rPr dirty="0" sz="1800" spc="-10">
                <a:latin typeface="Calibri"/>
                <a:cs typeface="Calibri"/>
              </a:rPr>
              <a:t>by</a:t>
            </a:r>
            <a:r>
              <a:rPr dirty="0" sz="1800" spc="-5">
                <a:latin typeface="Calibri"/>
                <a:cs typeface="Calibri"/>
              </a:rPr>
              <a:t> the wise and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calm </a:t>
            </a:r>
            <a:r>
              <a:rPr dirty="0" sz="1800" spc="-5">
                <a:latin typeface="Calibri"/>
                <a:cs typeface="Calibri"/>
              </a:rPr>
              <a:t>people. The </a:t>
            </a:r>
            <a:r>
              <a:rPr dirty="0" sz="1800" spc="-10">
                <a:latin typeface="Calibri"/>
                <a:cs typeface="Calibri"/>
              </a:rPr>
              <a:t>story </a:t>
            </a:r>
            <a:r>
              <a:rPr dirty="0" sz="1800">
                <a:latin typeface="Calibri"/>
                <a:cs typeface="Calibri"/>
              </a:rPr>
              <a:t>is </a:t>
            </a:r>
            <a:r>
              <a:rPr dirty="0" sz="1800" spc="-5">
                <a:latin typeface="Calibri"/>
                <a:cs typeface="Calibri"/>
              </a:rPr>
              <a:t>about </a:t>
            </a:r>
            <a:r>
              <a:rPr dirty="0" sz="1800">
                <a:latin typeface="Calibri"/>
                <a:cs typeface="Calibri"/>
              </a:rPr>
              <a:t>a </a:t>
            </a:r>
            <a:r>
              <a:rPr dirty="0" sz="1800" spc="-5">
                <a:latin typeface="Calibri"/>
                <a:cs typeface="Calibri"/>
              </a:rPr>
              <a:t>kingdom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where </a:t>
            </a:r>
            <a:r>
              <a:rPr dirty="0" sz="1800" spc="-5">
                <a:latin typeface="Calibri"/>
                <a:cs typeface="Calibri"/>
              </a:rPr>
              <a:t>the king and the </a:t>
            </a:r>
            <a:r>
              <a:rPr dirty="0" sz="1800" spc="-10">
                <a:latin typeface="Calibri"/>
                <a:cs typeface="Calibri"/>
              </a:rPr>
              <a:t>ministers are </a:t>
            </a:r>
            <a:r>
              <a:rPr dirty="0" sz="1800" spc="-5">
                <a:latin typeface="Calibri"/>
                <a:cs typeface="Calibri"/>
              </a:rPr>
              <a:t>nothing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but </a:t>
            </a:r>
            <a:r>
              <a:rPr dirty="0" sz="1800" spc="-10">
                <a:latin typeface="Calibri"/>
                <a:cs typeface="Calibri"/>
              </a:rPr>
              <a:t>fools.</a:t>
            </a:r>
            <a:endParaRPr sz="1800">
              <a:latin typeface="Calibri"/>
              <a:cs typeface="Calibri"/>
            </a:endParaRPr>
          </a:p>
          <a:p>
            <a:pPr marL="355600" marR="176530" indent="-3429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1800" spc="-10">
                <a:latin typeface="Calibri"/>
                <a:cs typeface="Calibri"/>
              </a:rPr>
              <a:t>They </a:t>
            </a:r>
            <a:r>
              <a:rPr dirty="0" sz="1800" spc="-15">
                <a:latin typeface="Calibri"/>
                <a:cs typeface="Calibri"/>
              </a:rPr>
              <a:t>reversed</a:t>
            </a:r>
            <a:r>
              <a:rPr dirty="0" sz="1800" spc="-5">
                <a:latin typeface="Calibri"/>
                <a:cs typeface="Calibri"/>
              </a:rPr>
              <a:t> the</a:t>
            </a:r>
            <a:r>
              <a:rPr dirty="0" sz="1800" spc="-10">
                <a:latin typeface="Calibri"/>
                <a:cs typeface="Calibri"/>
              </a:rPr>
              <a:t> order</a:t>
            </a:r>
            <a:r>
              <a:rPr dirty="0" sz="1800">
                <a:latin typeface="Calibri"/>
                <a:cs typeface="Calibri"/>
              </a:rPr>
              <a:t> of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the </a:t>
            </a:r>
            <a:r>
              <a:rPr dirty="0" sz="1800" spc="-15">
                <a:latin typeface="Calibri"/>
                <a:cs typeface="Calibri"/>
              </a:rPr>
              <a:t>day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and </a:t>
            </a:r>
            <a:r>
              <a:rPr dirty="0" sz="1800" spc="-10">
                <a:latin typeface="Calibri"/>
                <a:cs typeface="Calibri"/>
              </a:rPr>
              <a:t>night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and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punished </a:t>
            </a:r>
            <a:r>
              <a:rPr dirty="0" sz="1800" spc="-15">
                <a:latin typeface="Calibri"/>
                <a:cs typeface="Calibri"/>
              </a:rPr>
              <a:t>anyone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who </a:t>
            </a:r>
            <a:r>
              <a:rPr dirty="0" sz="1800" spc="-10">
                <a:latin typeface="Calibri"/>
                <a:cs typeface="Calibri"/>
              </a:rPr>
              <a:t>violates </a:t>
            </a:r>
            <a:r>
              <a:rPr dirty="0" sz="1800" spc="-5">
                <a:latin typeface="Calibri"/>
                <a:cs typeface="Calibri"/>
              </a:rPr>
              <a:t>the </a:t>
            </a:r>
            <a:r>
              <a:rPr dirty="0" sz="1800" spc="-10">
                <a:latin typeface="Calibri"/>
                <a:cs typeface="Calibri"/>
              </a:rPr>
              <a:t>laws.</a:t>
            </a:r>
            <a:endParaRPr sz="1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1800">
                <a:latin typeface="Calibri"/>
                <a:cs typeface="Calibri"/>
              </a:rPr>
              <a:t>A </a:t>
            </a:r>
            <a:r>
              <a:rPr dirty="0" sz="1800" spc="-5">
                <a:latin typeface="Calibri"/>
                <a:cs typeface="Calibri"/>
              </a:rPr>
              <a:t>learned Guru and his disciple arrive </a:t>
            </a:r>
            <a:r>
              <a:rPr dirty="0" sz="1800">
                <a:latin typeface="Calibri"/>
                <a:cs typeface="Calibri"/>
              </a:rPr>
              <a:t>in </a:t>
            </a:r>
            <a:r>
              <a:rPr dirty="0" sz="1800" spc="-5">
                <a:latin typeface="Calibri"/>
                <a:cs typeface="Calibri"/>
              </a:rPr>
              <a:t>the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kingdom only </a:t>
            </a:r>
            <a:r>
              <a:rPr dirty="0" sz="1800" spc="-10">
                <a:latin typeface="Calibri"/>
                <a:cs typeface="Calibri"/>
              </a:rPr>
              <a:t>to</a:t>
            </a:r>
            <a:r>
              <a:rPr dirty="0" sz="1800" spc="-5">
                <a:latin typeface="Calibri"/>
                <a:cs typeface="Calibri"/>
              </a:rPr>
              <a:t> find</a:t>
            </a:r>
            <a:r>
              <a:rPr dirty="0" sz="1800" spc="-10">
                <a:latin typeface="Calibri"/>
                <a:cs typeface="Calibri"/>
              </a:rPr>
              <a:t> that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everyone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performed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the</a:t>
            </a:r>
            <a:r>
              <a:rPr dirty="0" sz="1800" spc="-10">
                <a:latin typeface="Calibri"/>
                <a:cs typeface="Calibri"/>
              </a:rPr>
              <a:t> chores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after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evening</a:t>
            </a:r>
            <a:r>
              <a:rPr dirty="0" sz="1800" spc="-5">
                <a:latin typeface="Calibri"/>
                <a:cs typeface="Calibri"/>
              </a:rPr>
              <a:t> and slept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at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night.</a:t>
            </a:r>
            <a:endParaRPr sz="1800">
              <a:latin typeface="Calibri"/>
              <a:cs typeface="Calibri"/>
            </a:endParaRPr>
          </a:p>
          <a:p>
            <a:pPr marL="355600" marR="428625" indent="-3429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406400" algn="l"/>
                <a:tab pos="407034" algn="l"/>
              </a:tabLst>
            </a:pPr>
            <a:r>
              <a:rPr dirty="0"/>
              <a:t>	</a:t>
            </a:r>
            <a:r>
              <a:rPr dirty="0" sz="1800" spc="-10">
                <a:latin typeface="Calibri"/>
                <a:cs typeface="Calibri"/>
              </a:rPr>
              <a:t>After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this</a:t>
            </a:r>
            <a:r>
              <a:rPr dirty="0" sz="1800">
                <a:latin typeface="Calibri"/>
                <a:cs typeface="Calibri"/>
              </a:rPr>
              <a:t> a</a:t>
            </a:r>
            <a:r>
              <a:rPr dirty="0" sz="1800" spc="-5">
                <a:latin typeface="Calibri"/>
                <a:cs typeface="Calibri"/>
              </a:rPr>
              <a:t> series</a:t>
            </a:r>
            <a:r>
              <a:rPr dirty="0" sz="1800">
                <a:latin typeface="Calibri"/>
                <a:cs typeface="Calibri"/>
              </a:rPr>
              <a:t> of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events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follows</a:t>
            </a:r>
            <a:r>
              <a:rPr dirty="0" sz="1800" spc="-5">
                <a:latin typeface="Calibri"/>
                <a:cs typeface="Calibri"/>
              </a:rPr>
              <a:t> which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lead</a:t>
            </a:r>
            <a:r>
              <a:rPr dirty="0" sz="1800" spc="-10">
                <a:latin typeface="Calibri"/>
                <a:cs typeface="Calibri"/>
              </a:rPr>
              <a:t> to</a:t>
            </a:r>
            <a:r>
              <a:rPr dirty="0" sz="1800" spc="-5">
                <a:latin typeface="Calibri"/>
                <a:cs typeface="Calibri"/>
              </a:rPr>
              <a:t> the </a:t>
            </a:r>
            <a:r>
              <a:rPr dirty="0" sz="1800" spc="-15">
                <a:latin typeface="Calibri"/>
                <a:cs typeface="Calibri"/>
              </a:rPr>
              <a:t>downfall</a:t>
            </a:r>
            <a:r>
              <a:rPr dirty="0" sz="1800">
                <a:latin typeface="Calibri"/>
                <a:cs typeface="Calibri"/>
              </a:rPr>
              <a:t> of</a:t>
            </a:r>
            <a:r>
              <a:rPr dirty="0" sz="1800" spc="-5">
                <a:latin typeface="Calibri"/>
                <a:cs typeface="Calibri"/>
              </a:rPr>
              <a:t> the king and his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minister.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0" y="4876800"/>
              <a:ext cx="2286000" cy="1143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38215" y="900684"/>
              <a:ext cx="2932176" cy="36667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2800" y="487680"/>
            <a:ext cx="2849880" cy="10020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78740" marR="5080" indent="-66040">
              <a:lnSpc>
                <a:spcPct val="100000"/>
              </a:lnSpc>
              <a:spcBef>
                <a:spcPts val="105"/>
              </a:spcBef>
            </a:pPr>
            <a:r>
              <a:rPr dirty="0" sz="3200" spc="-5"/>
              <a:t>THE</a:t>
            </a:r>
            <a:r>
              <a:rPr dirty="0" sz="3200" spc="-60"/>
              <a:t> </a:t>
            </a:r>
            <a:r>
              <a:rPr dirty="0" sz="3200" spc="-5"/>
              <a:t>GOLDSMITH </a:t>
            </a:r>
            <a:r>
              <a:rPr dirty="0" sz="3200" spc="-710"/>
              <a:t> </a:t>
            </a:r>
            <a:r>
              <a:rPr dirty="0" sz="3200" spc="-5"/>
              <a:t>AND</a:t>
            </a:r>
            <a:r>
              <a:rPr dirty="0" sz="3200" spc="-20"/>
              <a:t> </a:t>
            </a:r>
            <a:r>
              <a:rPr dirty="0" sz="3200"/>
              <a:t>HIS</a:t>
            </a:r>
            <a:r>
              <a:rPr dirty="0" sz="3200" spc="-10"/>
              <a:t> </a:t>
            </a:r>
            <a:r>
              <a:rPr dirty="0" sz="3200" spc="-15"/>
              <a:t>PLEA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807844"/>
            <a:ext cx="3857625" cy="3623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The king now </a:t>
            </a:r>
            <a:r>
              <a:rPr dirty="0" sz="2000" spc="-15">
                <a:latin typeface="Calibri"/>
                <a:cs typeface="Calibri"/>
              </a:rPr>
              <a:t>ordered to </a:t>
            </a:r>
            <a:r>
              <a:rPr dirty="0" sz="2000" spc="-5">
                <a:latin typeface="Calibri"/>
                <a:cs typeface="Calibri"/>
              </a:rPr>
              <a:t>summon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goldsmith.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algn="just" marL="355600" marR="13081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The goldsmith </a:t>
            </a:r>
            <a:r>
              <a:rPr dirty="0" sz="2000" spc="-10">
                <a:latin typeface="Calibri"/>
                <a:cs typeface="Calibri"/>
              </a:rPr>
              <a:t>replied that there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was </a:t>
            </a:r>
            <a:r>
              <a:rPr dirty="0" sz="2000">
                <a:latin typeface="Calibri"/>
                <a:cs typeface="Calibri"/>
              </a:rPr>
              <a:t>a </a:t>
            </a:r>
            <a:r>
              <a:rPr dirty="0" sz="2000" spc="-5">
                <a:latin typeface="Calibri"/>
                <a:cs typeface="Calibri"/>
              </a:rPr>
              <a:t>wedding in the rich </a:t>
            </a:r>
            <a:r>
              <a:rPr dirty="0" sz="2000" spc="-30">
                <a:latin typeface="Calibri"/>
                <a:cs typeface="Calibri"/>
              </a:rPr>
              <a:t>man’s 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house. </a:t>
            </a:r>
            <a:r>
              <a:rPr dirty="0" sz="2000">
                <a:latin typeface="Calibri"/>
                <a:cs typeface="Calibri"/>
              </a:rPr>
              <a:t>He </a:t>
            </a:r>
            <a:r>
              <a:rPr dirty="0" sz="2000" spc="-5">
                <a:latin typeface="Calibri"/>
                <a:cs typeface="Calibri"/>
              </a:rPr>
              <a:t>had </a:t>
            </a:r>
            <a:r>
              <a:rPr dirty="0" sz="2000" spc="-15">
                <a:latin typeface="Calibri"/>
                <a:cs typeface="Calibri"/>
              </a:rPr>
              <a:t>to </a:t>
            </a:r>
            <a:r>
              <a:rPr dirty="0" sz="2000" spc="-20">
                <a:latin typeface="Calibri"/>
                <a:cs typeface="Calibri"/>
              </a:rPr>
              <a:t>make </a:t>
            </a:r>
            <a:r>
              <a:rPr dirty="0" sz="2000" spc="-5">
                <a:latin typeface="Calibri"/>
                <a:cs typeface="Calibri"/>
              </a:rPr>
              <a:t>jewellery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for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him.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355600" marR="389890" indent="-342900">
              <a:lnSpc>
                <a:spcPct val="100000"/>
              </a:lnSpc>
              <a:buFont typeface="Arial MT"/>
              <a:buChar char="•"/>
              <a:tabLst>
                <a:tab pos="412115" algn="l"/>
                <a:tab pos="412750" algn="l"/>
              </a:tabLst>
            </a:pPr>
            <a:r>
              <a:rPr dirty="0"/>
              <a:t>	</a:t>
            </a:r>
            <a:r>
              <a:rPr dirty="0" sz="2000">
                <a:latin typeface="Calibri"/>
                <a:cs typeface="Calibri"/>
              </a:rPr>
              <a:t>So he </a:t>
            </a:r>
            <a:r>
              <a:rPr dirty="0" sz="2000" spc="-10">
                <a:latin typeface="Calibri"/>
                <a:cs typeface="Calibri"/>
              </a:rPr>
              <a:t>could </a:t>
            </a:r>
            <a:r>
              <a:rPr dirty="0" sz="2000" spc="-5">
                <a:latin typeface="Calibri"/>
                <a:cs typeface="Calibri"/>
              </a:rPr>
              <a:t>not finish the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jewellery of the dancing girl in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time.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0" y="4876800"/>
              <a:ext cx="2286000" cy="1143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21046" y="1204061"/>
              <a:ext cx="3150107" cy="310709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922144"/>
            <a:ext cx="4999990" cy="41109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5600" marR="465455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The king </a:t>
            </a:r>
            <a:r>
              <a:rPr dirty="0" sz="2000" spc="-10">
                <a:latin typeface="Calibri"/>
                <a:cs typeface="Calibri"/>
              </a:rPr>
              <a:t>declared </a:t>
            </a:r>
            <a:r>
              <a:rPr dirty="0" sz="2000" spc="-5">
                <a:latin typeface="Calibri"/>
                <a:cs typeface="Calibri"/>
              </a:rPr>
              <a:t>the rich man </a:t>
            </a:r>
            <a:r>
              <a:rPr dirty="0" sz="2000" spc="-15">
                <a:latin typeface="Calibri"/>
                <a:cs typeface="Calibri"/>
              </a:rPr>
              <a:t>to </a:t>
            </a:r>
            <a:r>
              <a:rPr dirty="0" sz="2000">
                <a:latin typeface="Calibri"/>
                <a:cs typeface="Calibri"/>
              </a:rPr>
              <a:t>be </a:t>
            </a:r>
            <a:r>
              <a:rPr dirty="0" sz="2000" spc="-5">
                <a:latin typeface="Calibri"/>
                <a:cs typeface="Calibri"/>
              </a:rPr>
              <a:t>the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murderer. </a:t>
            </a:r>
            <a:r>
              <a:rPr dirty="0" sz="2000">
                <a:latin typeface="Calibri"/>
                <a:cs typeface="Calibri"/>
              </a:rPr>
              <a:t>He </a:t>
            </a:r>
            <a:r>
              <a:rPr dirty="0" sz="2000" spc="-10">
                <a:latin typeface="Calibri"/>
                <a:cs typeface="Calibri"/>
              </a:rPr>
              <a:t>was </a:t>
            </a:r>
            <a:r>
              <a:rPr dirty="0" sz="2000" spc="-5">
                <a:latin typeface="Calibri"/>
                <a:cs typeface="Calibri"/>
              </a:rPr>
              <a:t>also the owner of </a:t>
            </a:r>
            <a:r>
              <a:rPr dirty="0" sz="2000" spc="-10">
                <a:latin typeface="Calibri"/>
                <a:cs typeface="Calibri"/>
              </a:rPr>
              <a:t>that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house.</a:t>
            </a:r>
            <a:endParaRPr sz="2000">
              <a:latin typeface="Calibri"/>
              <a:cs typeface="Calibri"/>
            </a:endParaRPr>
          </a:p>
          <a:p>
            <a:pPr marL="355600" marR="33655" indent="-3429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412115" algn="l"/>
                <a:tab pos="412750" algn="l"/>
              </a:tabLst>
            </a:pPr>
            <a:r>
              <a:rPr dirty="0"/>
              <a:t>	</a:t>
            </a:r>
            <a:r>
              <a:rPr dirty="0" sz="2000" spc="-5">
                <a:latin typeface="Calibri"/>
                <a:cs typeface="Calibri"/>
              </a:rPr>
              <a:t>But </a:t>
            </a:r>
            <a:r>
              <a:rPr dirty="0" sz="2000">
                <a:latin typeface="Calibri"/>
                <a:cs typeface="Calibri"/>
              </a:rPr>
              <a:t>he</a:t>
            </a:r>
            <a:r>
              <a:rPr dirty="0" sz="2000" spc="-5">
                <a:latin typeface="Calibri"/>
                <a:cs typeface="Calibri"/>
              </a:rPr>
              <a:t> said </a:t>
            </a:r>
            <a:r>
              <a:rPr dirty="0" sz="2000" spc="-10">
                <a:latin typeface="Calibri"/>
                <a:cs typeface="Calibri"/>
              </a:rPr>
              <a:t>that</a:t>
            </a:r>
            <a:r>
              <a:rPr dirty="0" sz="2000" spc="-5">
                <a:latin typeface="Calibri"/>
                <a:cs typeface="Calibri"/>
              </a:rPr>
              <a:t> his </a:t>
            </a:r>
            <a:r>
              <a:rPr dirty="0" sz="2000" spc="-15">
                <a:latin typeface="Calibri"/>
                <a:cs typeface="Calibri"/>
              </a:rPr>
              <a:t>father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had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ordered</a:t>
            </a:r>
            <a:r>
              <a:rPr dirty="0" sz="2000" spc="-5">
                <a:latin typeface="Calibri"/>
                <a:cs typeface="Calibri"/>
              </a:rPr>
              <a:t> the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jewellery.</a:t>
            </a:r>
            <a:r>
              <a:rPr dirty="0" sz="2000" spc="-5">
                <a:latin typeface="Calibri"/>
                <a:cs typeface="Calibri"/>
              </a:rPr>
              <a:t> 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king</a:t>
            </a:r>
            <a:r>
              <a:rPr dirty="0" sz="2000" spc="-10">
                <a:latin typeface="Calibri"/>
                <a:cs typeface="Calibri"/>
              </a:rPr>
              <a:t> consulted</a:t>
            </a:r>
            <a:r>
              <a:rPr dirty="0" sz="2000" spc="-5">
                <a:latin typeface="Calibri"/>
                <a:cs typeface="Calibri"/>
              </a:rPr>
              <a:t> his </a:t>
            </a:r>
            <a:r>
              <a:rPr dirty="0" sz="2000" spc="-35">
                <a:latin typeface="Calibri"/>
                <a:cs typeface="Calibri"/>
              </a:rPr>
              <a:t>minister.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He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decided </a:t>
            </a:r>
            <a:r>
              <a:rPr dirty="0" sz="2000" spc="-10">
                <a:latin typeface="Calibri"/>
                <a:cs typeface="Calibri"/>
              </a:rPr>
              <a:t>that </a:t>
            </a:r>
            <a:r>
              <a:rPr dirty="0" sz="2000" spc="-5">
                <a:latin typeface="Calibri"/>
                <a:cs typeface="Calibri"/>
              </a:rPr>
              <a:t>the owner </a:t>
            </a:r>
            <a:r>
              <a:rPr dirty="0" sz="2000">
                <a:latin typeface="Calibri"/>
                <a:cs typeface="Calibri"/>
              </a:rPr>
              <a:t>be </a:t>
            </a:r>
            <a:r>
              <a:rPr dirty="0" sz="2000" spc="-5">
                <a:latin typeface="Calibri"/>
                <a:cs typeface="Calibri"/>
              </a:rPr>
              <a:t>punished in his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father’s </a:t>
            </a:r>
            <a:r>
              <a:rPr dirty="0" sz="2000" spc="-5">
                <a:latin typeface="Calibri"/>
                <a:cs typeface="Calibri"/>
              </a:rPr>
              <a:t>place.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412115" algn="l"/>
                <a:tab pos="412750" algn="l"/>
              </a:tabLst>
            </a:pPr>
            <a:r>
              <a:rPr dirty="0"/>
              <a:t>	</a:t>
            </a:r>
            <a:r>
              <a:rPr dirty="0" sz="2000" spc="-5">
                <a:latin typeface="Calibri"/>
                <a:cs typeface="Calibri"/>
              </a:rPr>
              <a:t>The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king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asked </a:t>
            </a:r>
            <a:r>
              <a:rPr dirty="0" sz="2000" spc="-20">
                <a:latin typeface="Calibri"/>
                <a:cs typeface="Calibri"/>
              </a:rPr>
              <a:t>for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new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stake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-5">
                <a:latin typeface="Calibri"/>
                <a:cs typeface="Calibri"/>
              </a:rPr>
              <a:t> made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ready </a:t>
            </a:r>
            <a:r>
              <a:rPr dirty="0" sz="2000" spc="-20">
                <a:latin typeface="Calibri"/>
                <a:cs typeface="Calibri"/>
              </a:rPr>
              <a:t>for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the owner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-5">
                <a:latin typeface="Calibri"/>
                <a:cs typeface="Calibri"/>
              </a:rPr>
              <a:t> die. But the owner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was very </a:t>
            </a:r>
            <a:r>
              <a:rPr dirty="0" sz="2000" spc="-5">
                <a:latin typeface="Calibri"/>
                <a:cs typeface="Calibri"/>
              </a:rPr>
              <a:t>thin. </a:t>
            </a:r>
            <a:r>
              <a:rPr dirty="0" sz="2000">
                <a:latin typeface="Calibri"/>
                <a:cs typeface="Calibri"/>
              </a:rPr>
              <a:t>He </a:t>
            </a:r>
            <a:r>
              <a:rPr dirty="0" sz="2000" spc="-10">
                <a:latin typeface="Calibri"/>
                <a:cs typeface="Calibri"/>
              </a:rPr>
              <a:t>could </a:t>
            </a:r>
            <a:r>
              <a:rPr dirty="0" sz="2000" spc="-5">
                <a:latin typeface="Calibri"/>
                <a:cs typeface="Calibri"/>
              </a:rPr>
              <a:t>not </a:t>
            </a:r>
            <a:r>
              <a:rPr dirty="0" sz="2000">
                <a:latin typeface="Calibri"/>
                <a:cs typeface="Calibri"/>
              </a:rPr>
              <a:t>be </a:t>
            </a:r>
            <a:r>
              <a:rPr dirty="0" sz="2000" spc="-15">
                <a:latin typeface="Calibri"/>
                <a:cs typeface="Calibri"/>
              </a:rPr>
              <a:t>executed. </a:t>
            </a:r>
            <a:r>
              <a:rPr dirty="0" sz="2000" spc="-5">
                <a:latin typeface="Calibri"/>
                <a:cs typeface="Calibri"/>
              </a:rPr>
              <a:t>The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king </a:t>
            </a:r>
            <a:r>
              <a:rPr dirty="0" sz="2000" spc="-10">
                <a:latin typeface="Calibri"/>
                <a:cs typeface="Calibri"/>
              </a:rPr>
              <a:t>was </a:t>
            </a:r>
            <a:r>
              <a:rPr dirty="0" sz="2000" spc="-5">
                <a:latin typeface="Calibri"/>
                <a:cs typeface="Calibri"/>
              </a:rPr>
              <a:t>worried about it. Then </a:t>
            </a:r>
            <a:r>
              <a:rPr dirty="0" sz="2000">
                <a:latin typeface="Calibri"/>
                <a:cs typeface="Calibri"/>
              </a:rPr>
              <a:t>he </a:t>
            </a:r>
            <a:r>
              <a:rPr dirty="0" sz="2000" spc="-15">
                <a:latin typeface="Calibri"/>
                <a:cs typeface="Calibri"/>
              </a:rPr>
              <a:t>ordered 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search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 man who </a:t>
            </a:r>
            <a:r>
              <a:rPr dirty="0" sz="2000" spc="-10">
                <a:latin typeface="Calibri"/>
                <a:cs typeface="Calibri"/>
              </a:rPr>
              <a:t>was </a:t>
            </a:r>
            <a:r>
              <a:rPr dirty="0" sz="2000" spc="-5">
                <a:latin typeface="Calibri"/>
                <a:cs typeface="Calibri"/>
              </a:rPr>
              <a:t>fit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for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the </a:t>
            </a:r>
            <a:r>
              <a:rPr dirty="0" sz="2000" spc="-25">
                <a:latin typeface="Calibri"/>
                <a:cs typeface="Calibri"/>
              </a:rPr>
              <a:t>stake.</a:t>
            </a:r>
            <a:r>
              <a:rPr dirty="0" sz="2000">
                <a:latin typeface="Calibri"/>
                <a:cs typeface="Calibri"/>
              </a:rPr>
              <a:t> He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should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executed.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559" y="537601"/>
              <a:ext cx="2928576" cy="3017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2716" y="1025281"/>
              <a:ext cx="4321485" cy="3017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7973" y="1513564"/>
              <a:ext cx="836858" cy="3011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00" y="4876800"/>
              <a:ext cx="2286000" cy="1143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9800" y="1284731"/>
              <a:ext cx="2503931" cy="322326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175510"/>
            <a:ext cx="4791710" cy="3928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65405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The disciple </a:t>
            </a:r>
            <a:r>
              <a:rPr dirty="0" sz="2000" spc="-10">
                <a:latin typeface="Calibri"/>
                <a:cs typeface="Calibri"/>
              </a:rPr>
              <a:t>was </a:t>
            </a:r>
            <a:r>
              <a:rPr dirty="0" sz="2000" spc="-15">
                <a:latin typeface="Calibri"/>
                <a:cs typeface="Calibri"/>
              </a:rPr>
              <a:t>found</a:t>
            </a:r>
            <a:r>
              <a:rPr dirty="0" sz="2000" spc="-5">
                <a:latin typeface="Calibri"/>
                <a:cs typeface="Calibri"/>
              </a:rPr>
              <a:t> fit </a:t>
            </a:r>
            <a:r>
              <a:rPr dirty="0" sz="2000" spc="-20">
                <a:latin typeface="Calibri"/>
                <a:cs typeface="Calibri"/>
              </a:rPr>
              <a:t>for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stake.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He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was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brought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-5">
                <a:latin typeface="Calibri"/>
                <a:cs typeface="Calibri"/>
              </a:rPr>
              <a:t> the place of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execution.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The disciple now </a:t>
            </a:r>
            <a:r>
              <a:rPr dirty="0" sz="2000" spc="-10">
                <a:latin typeface="Calibri"/>
                <a:cs typeface="Calibri"/>
              </a:rPr>
              <a:t>remembered </a:t>
            </a:r>
            <a:r>
              <a:rPr dirty="0" sz="2000" spc="-5">
                <a:latin typeface="Calibri"/>
                <a:cs typeface="Calibri"/>
              </a:rPr>
              <a:t>his wise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guru’s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words.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prayed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-5">
                <a:latin typeface="Calibri"/>
                <a:cs typeface="Calibri"/>
              </a:rPr>
              <a:t> his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guru.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The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guru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had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magic </a:t>
            </a:r>
            <a:r>
              <a:rPr dirty="0" sz="2000" spc="-15">
                <a:latin typeface="Calibri"/>
                <a:cs typeface="Calibri"/>
              </a:rPr>
              <a:t>powers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-5">
                <a:latin typeface="Calibri"/>
                <a:cs typeface="Calibri"/>
              </a:rPr>
              <a:t> see 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past</a:t>
            </a:r>
            <a:r>
              <a:rPr dirty="0" sz="2000" spc="-5">
                <a:latin typeface="Calibri"/>
                <a:cs typeface="Calibri"/>
              </a:rPr>
              <a:t> and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the</a:t>
            </a:r>
            <a:r>
              <a:rPr dirty="0" sz="2000" spc="-10">
                <a:latin typeface="Calibri"/>
                <a:cs typeface="Calibri"/>
              </a:rPr>
              <a:t> future.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355600" marR="24511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He </a:t>
            </a:r>
            <a:r>
              <a:rPr dirty="0" sz="2000" spc="-10">
                <a:latin typeface="Calibri"/>
                <a:cs typeface="Calibri"/>
              </a:rPr>
              <a:t>saw </a:t>
            </a:r>
            <a:r>
              <a:rPr dirty="0" sz="2000" spc="-5">
                <a:latin typeface="Calibri"/>
                <a:cs typeface="Calibri"/>
              </a:rPr>
              <a:t>everything. </a:t>
            </a:r>
            <a:r>
              <a:rPr dirty="0" sz="2000">
                <a:latin typeface="Calibri"/>
                <a:cs typeface="Calibri"/>
              </a:rPr>
              <a:t>He </a:t>
            </a:r>
            <a:r>
              <a:rPr dirty="0" sz="2000" spc="-10">
                <a:latin typeface="Calibri"/>
                <a:cs typeface="Calibri"/>
              </a:rPr>
              <a:t>arrived </a:t>
            </a:r>
            <a:r>
              <a:rPr dirty="0" sz="2000" spc="-15">
                <a:latin typeface="Calibri"/>
                <a:cs typeface="Calibri"/>
              </a:rPr>
              <a:t>at </a:t>
            </a:r>
            <a:r>
              <a:rPr dirty="0" sz="2000" spc="-5">
                <a:latin typeface="Calibri"/>
                <a:cs typeface="Calibri"/>
              </a:rPr>
              <a:t>once </a:t>
            </a:r>
            <a:r>
              <a:rPr dirty="0" sz="2000" spc="-15">
                <a:latin typeface="Calibri"/>
                <a:cs typeface="Calibri"/>
              </a:rPr>
              <a:t>to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save </a:t>
            </a:r>
            <a:r>
              <a:rPr dirty="0" sz="2000" spc="-5">
                <a:latin typeface="Calibri"/>
                <a:cs typeface="Calibri"/>
              </a:rPr>
              <a:t>his disciple. </a:t>
            </a:r>
            <a:r>
              <a:rPr dirty="0" sz="2000">
                <a:latin typeface="Calibri"/>
                <a:cs typeface="Calibri"/>
              </a:rPr>
              <a:t>He </a:t>
            </a:r>
            <a:r>
              <a:rPr dirty="0" sz="2000" spc="-10">
                <a:latin typeface="Calibri"/>
                <a:cs typeface="Calibri"/>
              </a:rPr>
              <a:t>told </a:t>
            </a:r>
            <a:r>
              <a:rPr dirty="0" sz="2000" spc="-5">
                <a:latin typeface="Calibri"/>
                <a:cs typeface="Calibri"/>
              </a:rPr>
              <a:t>his disciple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something in </a:t>
            </a:r>
            <a:r>
              <a:rPr dirty="0" sz="2000">
                <a:latin typeface="Calibri"/>
                <a:cs typeface="Calibri"/>
              </a:rPr>
              <a:t>a </a:t>
            </a:r>
            <a:r>
              <a:rPr dirty="0" sz="2000" spc="-5">
                <a:latin typeface="Calibri"/>
                <a:cs typeface="Calibri"/>
              </a:rPr>
              <a:t>low </a:t>
            </a:r>
            <a:r>
              <a:rPr dirty="0" sz="2000" spc="-10">
                <a:latin typeface="Calibri"/>
                <a:cs typeface="Calibri"/>
              </a:rPr>
              <a:t>voice. </a:t>
            </a:r>
            <a:r>
              <a:rPr dirty="0" sz="2000" spc="-5">
                <a:latin typeface="Calibri"/>
                <a:cs typeface="Calibri"/>
              </a:rPr>
              <a:t>The disciple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understood </a:t>
            </a:r>
            <a:r>
              <a:rPr dirty="0" sz="2000" spc="-5">
                <a:latin typeface="Calibri"/>
                <a:cs typeface="Calibri"/>
              </a:rPr>
              <a:t>this.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1621" y="801685"/>
              <a:ext cx="3462992" cy="3422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654" y="1350325"/>
              <a:ext cx="1778636" cy="3422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0" y="4876800"/>
              <a:ext cx="2286000" cy="1143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0279" y="914400"/>
              <a:ext cx="2377439" cy="391820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175510"/>
            <a:ext cx="4894580" cy="3562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64389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The guru and the disciple now </a:t>
            </a:r>
            <a:r>
              <a:rPr dirty="0" sz="2000" spc="-15">
                <a:latin typeface="Calibri"/>
                <a:cs typeface="Calibri"/>
              </a:rPr>
              <a:t>started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fighting.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guru</a:t>
            </a:r>
            <a:r>
              <a:rPr dirty="0" sz="2000" spc="-15">
                <a:latin typeface="Calibri"/>
                <a:cs typeface="Calibri"/>
              </a:rPr>
              <a:t> wanted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first.</a:t>
            </a:r>
            <a:endParaRPr sz="2000">
              <a:latin typeface="Calibri"/>
              <a:cs typeface="Calibri"/>
            </a:endParaRPr>
          </a:p>
          <a:p>
            <a:pPr marL="355600" marR="181610" indent="-3429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The king </a:t>
            </a:r>
            <a:r>
              <a:rPr dirty="0" sz="2000" spc="-15">
                <a:latin typeface="Calibri"/>
                <a:cs typeface="Calibri"/>
              </a:rPr>
              <a:t>asked </a:t>
            </a:r>
            <a:r>
              <a:rPr dirty="0" sz="2000" spc="-5">
                <a:latin typeface="Calibri"/>
                <a:cs typeface="Calibri"/>
              </a:rPr>
              <a:t>the guru </a:t>
            </a:r>
            <a:r>
              <a:rPr dirty="0" sz="2000" spc="-15">
                <a:latin typeface="Calibri"/>
                <a:cs typeface="Calibri"/>
              </a:rPr>
              <a:t>why </a:t>
            </a:r>
            <a:r>
              <a:rPr dirty="0" sz="2000">
                <a:latin typeface="Calibri"/>
                <a:cs typeface="Calibri"/>
              </a:rPr>
              <a:t>he </a:t>
            </a:r>
            <a:r>
              <a:rPr dirty="0" sz="2000" spc="-15">
                <a:latin typeface="Calibri"/>
                <a:cs typeface="Calibri"/>
              </a:rPr>
              <a:t>wanted to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die. 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guru</a:t>
            </a:r>
            <a:r>
              <a:rPr dirty="0" sz="2000" spc="-10">
                <a:latin typeface="Calibri"/>
                <a:cs typeface="Calibri"/>
              </a:rPr>
              <a:t> told</a:t>
            </a:r>
            <a:r>
              <a:rPr dirty="0" sz="2000" spc="-5">
                <a:latin typeface="Calibri"/>
                <a:cs typeface="Calibri"/>
              </a:rPr>
              <a:t> the king in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his </a:t>
            </a:r>
            <a:r>
              <a:rPr dirty="0" sz="2000" spc="-15">
                <a:latin typeface="Calibri"/>
                <a:cs typeface="Calibri"/>
              </a:rPr>
              <a:t>ears</a:t>
            </a:r>
            <a:r>
              <a:rPr dirty="0" sz="2000" spc="-10">
                <a:latin typeface="Calibri"/>
                <a:cs typeface="Calibri"/>
              </a:rPr>
              <a:t> that </a:t>
            </a:r>
            <a:r>
              <a:rPr dirty="0" sz="2000" spc="-5">
                <a:latin typeface="Calibri"/>
                <a:cs typeface="Calibri"/>
              </a:rPr>
              <a:t> their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city </a:t>
            </a:r>
            <a:r>
              <a:rPr dirty="0" sz="2000" spc="-10">
                <a:latin typeface="Calibri"/>
                <a:cs typeface="Calibri"/>
              </a:rPr>
              <a:t>was </a:t>
            </a:r>
            <a:r>
              <a:rPr dirty="0" sz="2000" spc="-5">
                <a:latin typeface="Calibri"/>
                <a:cs typeface="Calibri"/>
              </a:rPr>
              <a:t>unique.</a:t>
            </a:r>
            <a:endParaRPr sz="2000">
              <a:latin typeface="Calibri"/>
              <a:cs typeface="Calibri"/>
            </a:endParaRPr>
          </a:p>
          <a:p>
            <a:pPr marL="355600" marR="90805" indent="-3429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This</a:t>
            </a:r>
            <a:r>
              <a:rPr dirty="0" sz="2000" spc="-10">
                <a:latin typeface="Calibri"/>
                <a:cs typeface="Calibri"/>
              </a:rPr>
              <a:t> was </a:t>
            </a:r>
            <a:r>
              <a:rPr dirty="0" sz="2000" spc="-5">
                <a:latin typeface="Calibri"/>
                <a:cs typeface="Calibri"/>
              </a:rPr>
              <a:t>the </a:t>
            </a:r>
            <a:r>
              <a:rPr dirty="0" sz="2000" spc="-25">
                <a:latin typeface="Calibri"/>
                <a:cs typeface="Calibri"/>
              </a:rPr>
              <a:t>stake</a:t>
            </a:r>
            <a:r>
              <a:rPr dirty="0" sz="2000" spc="-5">
                <a:latin typeface="Calibri"/>
                <a:cs typeface="Calibri"/>
              </a:rPr>
              <a:t> of </a:t>
            </a:r>
            <a:r>
              <a:rPr dirty="0" sz="2000" spc="-10">
                <a:latin typeface="Calibri"/>
                <a:cs typeface="Calibri"/>
              </a:rPr>
              <a:t>god </a:t>
            </a:r>
            <a:r>
              <a:rPr dirty="0" sz="2000" spc="-5">
                <a:latin typeface="Calibri"/>
                <a:cs typeface="Calibri"/>
              </a:rPr>
              <a:t>of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justice.</a:t>
            </a:r>
            <a:r>
              <a:rPr dirty="0" sz="2000" spc="-5">
                <a:latin typeface="Calibri"/>
                <a:cs typeface="Calibri"/>
              </a:rPr>
              <a:t> The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stake</a:t>
            </a:r>
            <a:r>
              <a:rPr dirty="0" sz="2000" spc="-10">
                <a:latin typeface="Calibri"/>
                <a:cs typeface="Calibri"/>
              </a:rPr>
              <a:t> was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new.</a:t>
            </a:r>
            <a:r>
              <a:rPr dirty="0" sz="2000" spc="-5">
                <a:latin typeface="Calibri"/>
                <a:cs typeface="Calibri"/>
              </a:rPr>
              <a:t> It</a:t>
            </a:r>
            <a:r>
              <a:rPr dirty="0" sz="2000" spc="-10">
                <a:latin typeface="Calibri"/>
                <a:cs typeface="Calibri"/>
              </a:rPr>
              <a:t> was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never </a:t>
            </a:r>
            <a:r>
              <a:rPr dirty="0" sz="2000" spc="-5">
                <a:latin typeface="Calibri"/>
                <a:cs typeface="Calibri"/>
              </a:rPr>
              <a:t>used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earlier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criminals.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10">
                <a:latin typeface="Calibri"/>
                <a:cs typeface="Calibri"/>
              </a:rPr>
              <a:t>Whoever </a:t>
            </a:r>
            <a:r>
              <a:rPr dirty="0" sz="2000" spc="-5">
                <a:latin typeface="Calibri"/>
                <a:cs typeface="Calibri"/>
              </a:rPr>
              <a:t>died </a:t>
            </a:r>
            <a:r>
              <a:rPr dirty="0" sz="2000">
                <a:latin typeface="Calibri"/>
                <a:cs typeface="Calibri"/>
              </a:rPr>
              <a:t>on </a:t>
            </a:r>
            <a:r>
              <a:rPr dirty="0" sz="2000" spc="-5">
                <a:latin typeface="Calibri"/>
                <a:cs typeface="Calibri"/>
              </a:rPr>
              <a:t>it </a:t>
            </a:r>
            <a:r>
              <a:rPr dirty="0" sz="2000" spc="-15">
                <a:latin typeface="Calibri"/>
                <a:cs typeface="Calibri"/>
              </a:rPr>
              <a:t>first, </a:t>
            </a:r>
            <a:r>
              <a:rPr dirty="0" sz="2000" spc="-10">
                <a:latin typeface="Calibri"/>
                <a:cs typeface="Calibri"/>
              </a:rPr>
              <a:t>would </a:t>
            </a:r>
            <a:r>
              <a:rPr dirty="0" sz="2000">
                <a:latin typeface="Calibri"/>
                <a:cs typeface="Calibri"/>
              </a:rPr>
              <a:t>be </a:t>
            </a:r>
            <a:r>
              <a:rPr dirty="0" sz="2000" spc="-5">
                <a:latin typeface="Calibri"/>
                <a:cs typeface="Calibri"/>
              </a:rPr>
              <a:t>born </a:t>
            </a:r>
            <a:r>
              <a:rPr dirty="0" sz="2000">
                <a:latin typeface="Calibri"/>
                <a:cs typeface="Calibri"/>
              </a:rPr>
              <a:t>a 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king. </a:t>
            </a:r>
            <a:r>
              <a:rPr dirty="0" sz="2000" spc="-10">
                <a:latin typeface="Calibri"/>
                <a:cs typeface="Calibri"/>
              </a:rPr>
              <a:t>Whoever </a:t>
            </a:r>
            <a:r>
              <a:rPr dirty="0" sz="2000" spc="-5">
                <a:latin typeface="Calibri"/>
                <a:cs typeface="Calibri"/>
              </a:rPr>
              <a:t>died </a:t>
            </a:r>
            <a:r>
              <a:rPr dirty="0" sz="2000" spc="-10">
                <a:latin typeface="Calibri"/>
                <a:cs typeface="Calibri"/>
              </a:rPr>
              <a:t>next would </a:t>
            </a:r>
            <a:r>
              <a:rPr dirty="0" sz="2000">
                <a:latin typeface="Calibri"/>
                <a:cs typeface="Calibri"/>
              </a:rPr>
              <a:t>be </a:t>
            </a:r>
            <a:r>
              <a:rPr dirty="0" sz="2000" spc="-5">
                <a:latin typeface="Calibri"/>
                <a:cs typeface="Calibri"/>
              </a:rPr>
              <a:t>born as </a:t>
            </a:r>
            <a:r>
              <a:rPr dirty="0" sz="2000">
                <a:latin typeface="Calibri"/>
                <a:cs typeface="Calibri"/>
              </a:rPr>
              <a:t>a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minister.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1623" y="787518"/>
              <a:ext cx="4165935" cy="3605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3054" y="1350325"/>
              <a:ext cx="3555062" cy="3422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0" y="4876800"/>
              <a:ext cx="2286000" cy="1143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26023" y="1371600"/>
              <a:ext cx="3107435" cy="290017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2022-04-01T18:42:09Z</dcterms:created>
  <dcterms:modified xsi:type="dcterms:W3CDTF">2022-04-01T18:42:09Z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2021-06-22T00:00:00Z</vt:filetime>
  </property>
  <property fmtid="{D5CDD505-2E9C-101B-9397-08002B2CF9AE}" pid="3" name="Creator">
    <vt:lpwstr>WPS Presentation</vt:lpwstr>
  </property>
  <property fmtid="{D5CDD505-2E9C-101B-9397-08002B2CF9AE}" pid="4" name="LastSaved">
    <vt:filetime>2022-04-01T00:00:00Z</vt:filetime>
  </property>
</Properties>
</file>