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12189" y="1375409"/>
            <a:ext cx="7119620" cy="17805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2291079"/>
            <a:ext cx="8072119" cy="35356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8" Type="http://schemas.openxmlformats.org/officeDocument/2006/relationships/image" Target="../media/image9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10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11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12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13.jp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png"/><Relationship Id="rId3" Type="http://schemas.openxmlformats.org/officeDocument/2006/relationships/image" Target="../media/image2.png"/><Relationship Id="rId4" Type="http://schemas.openxmlformats.org/officeDocument/2006/relationships/image" Target="../media/image15.jp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6.png"/><Relationship Id="rId3" Type="http://schemas.openxmlformats.org/officeDocument/2006/relationships/image" Target="../media/image17.png"/><Relationship Id="rId4" Type="http://schemas.openxmlformats.org/officeDocument/2006/relationships/image" Target="../media/image2.png"/><Relationship Id="rId5" Type="http://schemas.openxmlformats.org/officeDocument/2006/relationships/image" Target="../media/image18.jp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9.png"/><Relationship Id="rId3" Type="http://schemas.openxmlformats.org/officeDocument/2006/relationships/image" Target="../media/image20.png"/><Relationship Id="rId4" Type="http://schemas.openxmlformats.org/officeDocument/2006/relationships/image" Target="../media/image2.png"/><Relationship Id="rId5" Type="http://schemas.openxmlformats.org/officeDocument/2006/relationships/image" Target="../media/image2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540" y="2407793"/>
            <a:ext cx="4649470" cy="2311400"/>
          </a:xfrm>
          <a:prstGeom prst="rect">
            <a:avLst/>
          </a:prstGeom>
        </p:spPr>
        <p:txBody>
          <a:bodyPr wrap="square" lIns="0" tIns="889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dirty="0" sz="2500" spc="-10" b="1">
                <a:latin typeface="Calibri"/>
                <a:cs typeface="Calibri"/>
              </a:rPr>
              <a:t>STD-IX</a:t>
            </a:r>
            <a:endParaRPr sz="2500">
              <a:latin typeface="Calibri"/>
              <a:cs typeface="Calibri"/>
            </a:endParaRPr>
          </a:p>
          <a:p>
            <a:pPr marL="12700" marR="1769110">
              <a:lnSpc>
                <a:spcPct val="120000"/>
              </a:lnSpc>
            </a:pPr>
            <a:r>
              <a:rPr dirty="0" sz="2500" spc="-10" b="1">
                <a:latin typeface="Calibri"/>
                <a:cs typeface="Calibri"/>
              </a:rPr>
              <a:t>SUBJECT- </a:t>
            </a:r>
            <a:r>
              <a:rPr dirty="0" sz="2500" spc="-25" b="1">
                <a:latin typeface="Calibri"/>
                <a:cs typeface="Calibri"/>
              </a:rPr>
              <a:t>LITERATURE </a:t>
            </a:r>
            <a:r>
              <a:rPr dirty="0" sz="2500" spc="-555" b="1">
                <a:latin typeface="Calibri"/>
                <a:cs typeface="Calibri"/>
              </a:rPr>
              <a:t> </a:t>
            </a:r>
            <a:r>
              <a:rPr dirty="0" sz="2500" spc="-5" b="1">
                <a:latin typeface="Calibri"/>
                <a:cs typeface="Calibri"/>
              </a:rPr>
              <a:t>CHAPTER - 4</a:t>
            </a:r>
            <a:endParaRPr sz="2500">
              <a:latin typeface="Calibri"/>
              <a:cs typeface="Calibri"/>
            </a:endParaRPr>
          </a:p>
          <a:p>
            <a:pPr marL="12700" marR="5080">
              <a:lnSpc>
                <a:spcPct val="120000"/>
              </a:lnSpc>
            </a:pPr>
            <a:r>
              <a:rPr dirty="0" sz="2500" spc="-15" b="1">
                <a:latin typeface="Calibri"/>
                <a:cs typeface="Calibri"/>
              </a:rPr>
              <a:t>TOPIC- </a:t>
            </a:r>
            <a:r>
              <a:rPr dirty="0" sz="2500" spc="-5" b="1">
                <a:latin typeface="Calibri"/>
                <a:cs typeface="Calibri"/>
              </a:rPr>
              <a:t>IN THE KINGDOM OF </a:t>
            </a:r>
            <a:r>
              <a:rPr dirty="0" sz="2500" spc="-10" b="1">
                <a:latin typeface="Calibri"/>
                <a:cs typeface="Calibri"/>
              </a:rPr>
              <a:t>FOOLS </a:t>
            </a:r>
            <a:r>
              <a:rPr dirty="0" sz="2500" spc="-555" b="1">
                <a:latin typeface="Calibri"/>
                <a:cs typeface="Calibri"/>
              </a:rPr>
              <a:t> </a:t>
            </a:r>
            <a:r>
              <a:rPr dirty="0" sz="2500" spc="-5" b="1">
                <a:latin typeface="Calibri"/>
                <a:cs typeface="Calibri"/>
              </a:rPr>
              <a:t>PERIOD-2</a:t>
            </a:r>
            <a:endParaRPr sz="25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761861" y="1629564"/>
              <a:ext cx="1728135" cy="283732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3399" y="457199"/>
              <a:ext cx="1578864" cy="783336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04800" y="4648200"/>
              <a:ext cx="8610600" cy="190500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3540" y="386080"/>
            <a:ext cx="2771140" cy="60579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800" spc="-20"/>
              <a:t>VOCABULARY</a:t>
            </a:r>
            <a:endParaRPr sz="3800"/>
          </a:p>
        </p:txBody>
      </p:sp>
      <p:sp>
        <p:nvSpPr>
          <p:cNvPr id="3" name="object 3"/>
          <p:cNvSpPr txBox="1"/>
          <p:nvPr/>
        </p:nvSpPr>
        <p:spPr>
          <a:xfrm>
            <a:off x="383540" y="980440"/>
            <a:ext cx="7992109" cy="4521200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53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complicated:</a:t>
            </a:r>
            <a:r>
              <a:rPr dirty="0" sz="1800" spc="-3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difficult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43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distracted: </a:t>
            </a:r>
            <a:r>
              <a:rPr dirty="0" sz="1800" spc="-5">
                <a:latin typeface="Calibri"/>
                <a:cs typeface="Calibri"/>
              </a:rPr>
              <a:t>unable </a:t>
            </a:r>
            <a:r>
              <a:rPr dirty="0" sz="1800" spc="-10">
                <a:latin typeface="Calibri"/>
                <a:cs typeface="Calibri"/>
              </a:rPr>
              <a:t>to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concentrate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or </a:t>
            </a:r>
            <a:r>
              <a:rPr dirty="0" sz="1800" spc="-10">
                <a:latin typeface="Calibri"/>
                <a:cs typeface="Calibri"/>
              </a:rPr>
              <a:t>give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attention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to</a:t>
            </a:r>
            <a:r>
              <a:rPr dirty="0" sz="1800" spc="-5">
                <a:latin typeface="Calibri"/>
                <a:cs typeface="Calibri"/>
              </a:rPr>
              <a:t> something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43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00" spc="-5">
                <a:latin typeface="Calibri"/>
                <a:cs typeface="Calibri"/>
              </a:rPr>
              <a:t>damned: </a:t>
            </a:r>
            <a:r>
              <a:rPr dirty="0" sz="1800">
                <a:latin typeface="Calibri"/>
                <a:cs typeface="Calibri"/>
              </a:rPr>
              <a:t>a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word</a:t>
            </a:r>
            <a:r>
              <a:rPr dirty="0" sz="1800" spc="-5">
                <a:latin typeface="Calibri"/>
                <a:cs typeface="Calibri"/>
              </a:rPr>
              <a:t> used </a:t>
            </a:r>
            <a:r>
              <a:rPr dirty="0" sz="1800" spc="-10">
                <a:latin typeface="Calibri"/>
                <a:cs typeface="Calibri"/>
              </a:rPr>
              <a:t>to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express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anger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with someone </a:t>
            </a:r>
            <a:r>
              <a:rPr dirty="0" sz="1800">
                <a:latin typeface="Calibri"/>
                <a:cs typeface="Calibri"/>
              </a:rPr>
              <a:t>or </a:t>
            </a:r>
            <a:r>
              <a:rPr dirty="0" sz="1800" spc="-5">
                <a:latin typeface="Calibri"/>
                <a:cs typeface="Calibri"/>
              </a:rPr>
              <a:t>something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43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00" spc="-5">
                <a:latin typeface="Calibri"/>
                <a:cs typeface="Calibri"/>
              </a:rPr>
              <a:t>culprit: </a:t>
            </a:r>
            <a:r>
              <a:rPr dirty="0" sz="1800">
                <a:latin typeface="Calibri"/>
                <a:cs typeface="Calibri"/>
              </a:rPr>
              <a:t>a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person</a:t>
            </a:r>
            <a:r>
              <a:rPr dirty="0" sz="1800" spc="-5">
                <a:latin typeface="Calibri"/>
                <a:cs typeface="Calibri"/>
              </a:rPr>
              <a:t> responsible </a:t>
            </a:r>
            <a:r>
              <a:rPr dirty="0" sz="1800" spc="-15">
                <a:latin typeface="Calibri"/>
                <a:cs typeface="Calibri"/>
              </a:rPr>
              <a:t>for</a:t>
            </a:r>
            <a:r>
              <a:rPr dirty="0" sz="1800">
                <a:latin typeface="Calibri"/>
                <a:cs typeface="Calibri"/>
              </a:rPr>
              <a:t> a </a:t>
            </a:r>
            <a:r>
              <a:rPr dirty="0" sz="1800" spc="-5">
                <a:latin typeface="Calibri"/>
                <a:cs typeface="Calibri"/>
              </a:rPr>
              <a:t>crime </a:t>
            </a:r>
            <a:r>
              <a:rPr dirty="0" sz="1800">
                <a:latin typeface="Calibri"/>
                <a:cs typeface="Calibri"/>
              </a:rPr>
              <a:t>or </a:t>
            </a:r>
            <a:r>
              <a:rPr dirty="0" sz="1800" spc="-5">
                <a:latin typeface="Calibri"/>
                <a:cs typeface="Calibri"/>
              </a:rPr>
              <a:t>other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misdeed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43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bailiffs: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law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officers</a:t>
            </a:r>
            <a:endParaRPr sz="1800">
              <a:latin typeface="Calibri"/>
              <a:cs typeface="Calibri"/>
            </a:endParaRPr>
          </a:p>
          <a:p>
            <a:pPr marL="355600" marR="71120" indent="-342900">
              <a:lnSpc>
                <a:spcPct val="100000"/>
              </a:lnSpc>
              <a:spcBef>
                <a:spcPts val="43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00" spc="-5">
                <a:latin typeface="Calibri"/>
                <a:cs typeface="Calibri"/>
              </a:rPr>
              <a:t>accusation: </a:t>
            </a:r>
            <a:r>
              <a:rPr dirty="0" sz="1800">
                <a:latin typeface="Calibri"/>
                <a:cs typeface="Calibri"/>
              </a:rPr>
              <a:t>a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statement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saying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that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someone has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done something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morally</a:t>
            </a:r>
            <a:r>
              <a:rPr dirty="0" sz="1800" spc="-5">
                <a:latin typeface="Calibri"/>
                <a:cs typeface="Calibri"/>
              </a:rPr>
              <a:t> wrong, </a:t>
            </a:r>
            <a:r>
              <a:rPr dirty="0" sz="1800" spc="-39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illegal, </a:t>
            </a:r>
            <a:r>
              <a:rPr dirty="0" sz="1800">
                <a:latin typeface="Calibri"/>
                <a:cs typeface="Calibri"/>
              </a:rPr>
              <a:t>or </a:t>
            </a:r>
            <a:r>
              <a:rPr dirty="0" sz="1800" spc="-5">
                <a:latin typeface="Calibri"/>
                <a:cs typeface="Calibri"/>
              </a:rPr>
              <a:t>unkind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43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impatient:</a:t>
            </a:r>
            <a:r>
              <a:rPr dirty="0" sz="1800" spc="-5">
                <a:latin typeface="Calibri"/>
                <a:cs typeface="Calibri"/>
              </a:rPr>
              <a:t> someone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who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wants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something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to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happen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as </a:t>
            </a:r>
            <a:r>
              <a:rPr dirty="0" sz="1800">
                <a:latin typeface="Calibri"/>
                <a:cs typeface="Calibri"/>
              </a:rPr>
              <a:t>soon </a:t>
            </a:r>
            <a:r>
              <a:rPr dirty="0" sz="1800" spc="-5">
                <a:latin typeface="Calibri"/>
                <a:cs typeface="Calibri"/>
              </a:rPr>
              <a:t>as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possible</a:t>
            </a:r>
            <a:endParaRPr sz="18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43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00" spc="-5">
                <a:latin typeface="Calibri"/>
                <a:cs typeface="Calibri"/>
              </a:rPr>
              <a:t>inherited: </a:t>
            </a:r>
            <a:r>
              <a:rPr dirty="0" sz="1800" spc="-10">
                <a:latin typeface="Calibri"/>
                <a:cs typeface="Calibri"/>
              </a:rPr>
              <a:t>receive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30">
                <a:latin typeface="Calibri"/>
                <a:cs typeface="Calibri"/>
              </a:rPr>
              <a:t>money,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20">
                <a:latin typeface="Calibri"/>
                <a:cs typeface="Calibri"/>
              </a:rPr>
              <a:t>property,</a:t>
            </a:r>
            <a:r>
              <a:rPr dirty="0" sz="1800">
                <a:latin typeface="Calibri"/>
                <a:cs typeface="Calibri"/>
              </a:rPr>
              <a:t> or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possessions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from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someone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after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person </a:t>
            </a:r>
            <a:r>
              <a:rPr dirty="0" sz="1800" spc="-39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has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died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43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00" spc="-5">
                <a:latin typeface="Calibri"/>
                <a:cs typeface="Calibri"/>
              </a:rPr>
              <a:t>impaling:</a:t>
            </a:r>
            <a:r>
              <a:rPr dirty="0" sz="1800" spc="-10">
                <a:latin typeface="Calibri"/>
                <a:cs typeface="Calibri"/>
              </a:rPr>
              <a:t> to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kill </a:t>
            </a:r>
            <a:r>
              <a:rPr dirty="0" sz="1800" spc="-5">
                <a:latin typeface="Calibri"/>
                <a:cs typeface="Calibri"/>
              </a:rPr>
              <a:t>someone </a:t>
            </a:r>
            <a:r>
              <a:rPr dirty="0" sz="1800" spc="-10">
                <a:latin typeface="Calibri"/>
                <a:cs typeface="Calibri"/>
              </a:rPr>
              <a:t>by </a:t>
            </a:r>
            <a:r>
              <a:rPr dirty="0" sz="1800" spc="-5">
                <a:latin typeface="Calibri"/>
                <a:cs typeface="Calibri"/>
              </a:rPr>
              <a:t>fixing </a:t>
            </a:r>
            <a:r>
              <a:rPr dirty="0" sz="1800">
                <a:latin typeface="Calibri"/>
                <a:cs typeface="Calibri"/>
              </a:rPr>
              <a:t>on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25">
                <a:latin typeface="Calibri"/>
                <a:cs typeface="Calibri"/>
              </a:rPr>
              <a:t>stake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43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00" spc="-15">
                <a:latin typeface="Calibri"/>
                <a:cs typeface="Calibri"/>
              </a:rPr>
              <a:t>execution: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legal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punishment</a:t>
            </a:r>
            <a:r>
              <a:rPr dirty="0" sz="1800">
                <a:latin typeface="Calibri"/>
                <a:cs typeface="Calibri"/>
              </a:rPr>
              <a:t> of</a:t>
            </a:r>
            <a:r>
              <a:rPr dirty="0" sz="1800" spc="-5">
                <a:latin typeface="Calibri"/>
                <a:cs typeface="Calibri"/>
              </a:rPr>
              <a:t> killing someone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43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complicated:</a:t>
            </a:r>
            <a:r>
              <a:rPr dirty="0" sz="1800" spc="-3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difficult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43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distracted: </a:t>
            </a:r>
            <a:r>
              <a:rPr dirty="0" sz="1800" spc="-5">
                <a:latin typeface="Calibri"/>
                <a:cs typeface="Calibri"/>
              </a:rPr>
              <a:t>unable </a:t>
            </a:r>
            <a:r>
              <a:rPr dirty="0" sz="1800" spc="-10">
                <a:latin typeface="Calibri"/>
                <a:cs typeface="Calibri"/>
              </a:rPr>
              <a:t>to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concentrate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or </a:t>
            </a:r>
            <a:r>
              <a:rPr dirty="0" sz="1800" spc="-10">
                <a:latin typeface="Calibri"/>
                <a:cs typeface="Calibri"/>
              </a:rPr>
              <a:t>give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attention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to</a:t>
            </a:r>
            <a:r>
              <a:rPr dirty="0" sz="1800" spc="-5">
                <a:latin typeface="Calibri"/>
                <a:cs typeface="Calibri"/>
              </a:rPr>
              <a:t> something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00800" y="5715000"/>
              <a:ext cx="2057400" cy="78333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8750" rIns="0" bIns="0" rtlCol="0" vert="horz">
            <a:spAutoFit/>
          </a:bodyPr>
          <a:lstStyle/>
          <a:p>
            <a:pPr algn="ctr" marR="872490">
              <a:lnSpc>
                <a:spcPct val="100000"/>
              </a:lnSpc>
              <a:spcBef>
                <a:spcPts val="1250"/>
              </a:spcBef>
            </a:pPr>
            <a:r>
              <a:rPr dirty="0" spc="-5"/>
              <a:t>THANK</a:t>
            </a:r>
            <a:r>
              <a:rPr dirty="0" spc="-40"/>
              <a:t> </a:t>
            </a:r>
            <a:r>
              <a:rPr dirty="0" spc="-65"/>
              <a:t>YOU</a:t>
            </a:r>
          </a:p>
          <a:p>
            <a:pPr algn="ctr">
              <a:lnSpc>
                <a:spcPct val="100000"/>
              </a:lnSpc>
              <a:spcBef>
                <a:spcPts val="1150"/>
              </a:spcBef>
            </a:pPr>
            <a:r>
              <a:rPr dirty="0" spc="-5"/>
              <a:t>ODM</a:t>
            </a:r>
            <a:r>
              <a:rPr dirty="0" spc="-30"/>
              <a:t> </a:t>
            </a:r>
            <a:r>
              <a:rPr dirty="0" spc="-40"/>
              <a:t>EDUCATIONAL</a:t>
            </a:r>
            <a:r>
              <a:rPr dirty="0" spc="-20"/>
              <a:t> </a:t>
            </a:r>
            <a:r>
              <a:rPr dirty="0" spc="-15"/>
              <a:t>GROUP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715000" y="4572000"/>
              <a:ext cx="2286000" cy="1143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96000" y="4876800"/>
            <a:ext cx="2286000" cy="114300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86041" y="610811"/>
            <a:ext cx="1863873" cy="482738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86048" y="1423992"/>
            <a:ext cx="2896721" cy="498134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65721" y="2246952"/>
            <a:ext cx="2783352" cy="498134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73099" y="5011186"/>
            <a:ext cx="1365225" cy="363686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73093" y="5620718"/>
            <a:ext cx="2775288" cy="370526"/>
          </a:xfrm>
          <a:prstGeom prst="rect">
            <a:avLst/>
          </a:prstGeom>
        </p:spPr>
      </p:pic>
      <p:grpSp>
        <p:nvGrpSpPr>
          <p:cNvPr id="8" name="object 8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9" name="object 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931664" y="510539"/>
              <a:ext cx="3579876" cy="3934967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17039" y="302895"/>
            <a:ext cx="643763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10"/>
              <a:t>EXPECTED</a:t>
            </a:r>
            <a:r>
              <a:rPr dirty="0" sz="3600" spc="-40"/>
              <a:t> </a:t>
            </a:r>
            <a:r>
              <a:rPr dirty="0" sz="3600" spc="-10"/>
              <a:t>LEARNING</a:t>
            </a:r>
            <a:r>
              <a:rPr dirty="0" sz="3600" spc="-40"/>
              <a:t> </a:t>
            </a:r>
            <a:r>
              <a:rPr dirty="0" sz="3600" spc="-20"/>
              <a:t>OUTCOMES:</a:t>
            </a:r>
            <a:endParaRPr sz="3600"/>
          </a:p>
        </p:txBody>
      </p:sp>
      <p:grpSp>
        <p:nvGrpSpPr>
          <p:cNvPr id="3" name="object 3"/>
          <p:cNvGrpSpPr/>
          <p:nvPr/>
        </p:nvGrpSpPr>
        <p:grpSpPr>
          <a:xfrm>
            <a:off x="708659" y="1286510"/>
            <a:ext cx="7673340" cy="5306060"/>
            <a:chOff x="708659" y="1286510"/>
            <a:chExt cx="7673340" cy="530606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708660" y="1286509"/>
              <a:ext cx="4763770" cy="5306060"/>
            </a:xfrm>
            <a:custGeom>
              <a:avLst/>
              <a:gdLst/>
              <a:ahLst/>
              <a:cxnLst/>
              <a:rect l="l" t="t" r="r" b="b"/>
              <a:pathLst>
                <a:path w="4763770" h="5306059">
                  <a:moveTo>
                    <a:pt x="4763770" y="6350"/>
                  </a:moveTo>
                  <a:lnTo>
                    <a:pt x="4757420" y="6350"/>
                  </a:lnTo>
                  <a:lnTo>
                    <a:pt x="4757420" y="0"/>
                  </a:lnTo>
                  <a:lnTo>
                    <a:pt x="4751070" y="0"/>
                  </a:lnTo>
                  <a:lnTo>
                    <a:pt x="4751070" y="12700"/>
                  </a:lnTo>
                  <a:lnTo>
                    <a:pt x="4751070" y="2646680"/>
                  </a:lnTo>
                  <a:lnTo>
                    <a:pt x="4751070" y="2659380"/>
                  </a:lnTo>
                  <a:lnTo>
                    <a:pt x="4751070" y="5293360"/>
                  </a:lnTo>
                  <a:lnTo>
                    <a:pt x="12700" y="5293360"/>
                  </a:lnTo>
                  <a:lnTo>
                    <a:pt x="12700" y="2659380"/>
                  </a:lnTo>
                  <a:lnTo>
                    <a:pt x="4751070" y="2659380"/>
                  </a:lnTo>
                  <a:lnTo>
                    <a:pt x="4751070" y="2646680"/>
                  </a:lnTo>
                  <a:lnTo>
                    <a:pt x="12700" y="2646680"/>
                  </a:lnTo>
                  <a:lnTo>
                    <a:pt x="12700" y="12700"/>
                  </a:lnTo>
                  <a:lnTo>
                    <a:pt x="4751070" y="12700"/>
                  </a:lnTo>
                  <a:lnTo>
                    <a:pt x="4751070" y="0"/>
                  </a:lnTo>
                  <a:lnTo>
                    <a:pt x="6350" y="0"/>
                  </a:lnTo>
                  <a:lnTo>
                    <a:pt x="6350" y="6350"/>
                  </a:lnTo>
                  <a:lnTo>
                    <a:pt x="0" y="6350"/>
                  </a:lnTo>
                  <a:lnTo>
                    <a:pt x="0" y="5299710"/>
                  </a:lnTo>
                  <a:lnTo>
                    <a:pt x="6350" y="5299710"/>
                  </a:lnTo>
                  <a:lnTo>
                    <a:pt x="6350" y="5306060"/>
                  </a:lnTo>
                  <a:lnTo>
                    <a:pt x="4757420" y="5306060"/>
                  </a:lnTo>
                  <a:lnTo>
                    <a:pt x="4757420" y="5299710"/>
                  </a:lnTo>
                  <a:lnTo>
                    <a:pt x="4763770" y="5299710"/>
                  </a:lnTo>
                  <a:lnTo>
                    <a:pt x="4763770" y="635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765809" y="1323975"/>
            <a:ext cx="4241800" cy="4876800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1800" spc="-5">
                <a:latin typeface="Calibri"/>
                <a:cs typeface="Calibri"/>
              </a:rPr>
              <a:t>GENERAL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OBJECTIVES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Understanding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concept</a:t>
            </a:r>
            <a:endParaRPr sz="1800">
              <a:latin typeface="Calibri"/>
              <a:cs typeface="Calibri"/>
            </a:endParaRPr>
          </a:p>
          <a:p>
            <a:pPr marL="355600" marR="18415" indent="-342900">
              <a:lnSpc>
                <a:spcPct val="114799"/>
              </a:lnSpc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5">
                <a:latin typeface="Calibri"/>
                <a:cs typeface="Calibri"/>
              </a:rPr>
              <a:t>Being </a:t>
            </a:r>
            <a:r>
              <a:rPr dirty="0" sz="1800" spc="-10">
                <a:latin typeface="Calibri"/>
                <a:cs typeface="Calibri"/>
              </a:rPr>
              <a:t>acquainted</a:t>
            </a:r>
            <a:r>
              <a:rPr dirty="0" sz="1800" spc="-5">
                <a:latin typeface="Calibri"/>
                <a:cs typeface="Calibri"/>
              </a:rPr>
              <a:t> with </a:t>
            </a:r>
            <a:r>
              <a:rPr dirty="0" sz="1800" spc="-10">
                <a:latin typeface="Calibri"/>
                <a:cs typeface="Calibri"/>
              </a:rPr>
              <a:t>prose</a:t>
            </a:r>
            <a:r>
              <a:rPr dirty="0" sz="1800" spc="-5">
                <a:latin typeface="Calibri"/>
                <a:cs typeface="Calibri"/>
              </a:rPr>
              <a:t> and </a:t>
            </a:r>
            <a:r>
              <a:rPr dirty="0" sz="1800" spc="-10">
                <a:latin typeface="Calibri"/>
                <a:cs typeface="Calibri"/>
              </a:rPr>
              <a:t>author’s </a:t>
            </a:r>
            <a:r>
              <a:rPr dirty="0" sz="1800" spc="-39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biography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Understanding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3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idea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Appreciate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10">
                <a:latin typeface="Calibri"/>
                <a:cs typeface="Calibri"/>
              </a:rPr>
              <a:t> language </a:t>
            </a:r>
            <a:r>
              <a:rPr dirty="0" sz="1800">
                <a:latin typeface="Calibri"/>
                <a:cs typeface="Calibri"/>
              </a:rPr>
              <a:t>of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 spc="-10">
                <a:latin typeface="Calibri"/>
                <a:cs typeface="Calibri"/>
              </a:rPr>
              <a:t>prose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Developing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LSRW </a:t>
            </a:r>
            <a:r>
              <a:rPr dirty="0" sz="1800" spc="-5">
                <a:latin typeface="Calibri"/>
                <a:cs typeface="Calibri"/>
              </a:rPr>
              <a:t>Skills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Symbol"/>
              <a:buChar char=""/>
            </a:pPr>
            <a:endParaRPr sz="3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800" spc="-5">
                <a:latin typeface="Calibri"/>
                <a:cs typeface="Calibri"/>
              </a:rPr>
              <a:t>SPECIFIC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OBJECTIVES/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EXTENDED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OBJECTIVES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Understanding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concept</a:t>
            </a:r>
            <a:endParaRPr sz="1800">
              <a:latin typeface="Calibri"/>
              <a:cs typeface="Calibri"/>
            </a:endParaRPr>
          </a:p>
          <a:p>
            <a:pPr marL="355600" marR="18415" indent="-342900">
              <a:lnSpc>
                <a:spcPct val="114799"/>
              </a:lnSpc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5">
                <a:latin typeface="Calibri"/>
                <a:cs typeface="Calibri"/>
              </a:rPr>
              <a:t>Being </a:t>
            </a:r>
            <a:r>
              <a:rPr dirty="0" sz="1800" spc="-10">
                <a:latin typeface="Calibri"/>
                <a:cs typeface="Calibri"/>
              </a:rPr>
              <a:t>acquainted</a:t>
            </a:r>
            <a:r>
              <a:rPr dirty="0" sz="1800" spc="-5">
                <a:latin typeface="Calibri"/>
                <a:cs typeface="Calibri"/>
              </a:rPr>
              <a:t> with </a:t>
            </a:r>
            <a:r>
              <a:rPr dirty="0" sz="1800" spc="-10">
                <a:latin typeface="Calibri"/>
                <a:cs typeface="Calibri"/>
              </a:rPr>
              <a:t>prose</a:t>
            </a:r>
            <a:r>
              <a:rPr dirty="0" sz="1800" spc="-5">
                <a:latin typeface="Calibri"/>
                <a:cs typeface="Calibri"/>
              </a:rPr>
              <a:t> and </a:t>
            </a:r>
            <a:r>
              <a:rPr dirty="0" sz="1800" spc="-10">
                <a:latin typeface="Calibri"/>
                <a:cs typeface="Calibri"/>
              </a:rPr>
              <a:t>author’s </a:t>
            </a:r>
            <a:r>
              <a:rPr dirty="0" sz="1800" spc="-39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biography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Understanding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3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idea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Appreciate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10">
                <a:latin typeface="Calibri"/>
                <a:cs typeface="Calibri"/>
              </a:rPr>
              <a:t> language </a:t>
            </a:r>
            <a:r>
              <a:rPr dirty="0" sz="1800">
                <a:latin typeface="Calibri"/>
                <a:cs typeface="Calibri"/>
              </a:rPr>
              <a:t>of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 spc="-10">
                <a:latin typeface="Calibri"/>
                <a:cs typeface="Calibri"/>
              </a:rPr>
              <a:t>prose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Developing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LSRW </a:t>
            </a:r>
            <a:r>
              <a:rPr dirty="0" sz="1800" spc="-5">
                <a:latin typeface="Calibri"/>
                <a:cs typeface="Calibri"/>
              </a:rPr>
              <a:t>Skills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114288" y="1421892"/>
              <a:ext cx="2261616" cy="2913888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78839" y="546100"/>
            <a:ext cx="264033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5"/>
              <a:t>THE</a:t>
            </a:r>
            <a:r>
              <a:rPr dirty="0" sz="3600" spc="-70"/>
              <a:t> </a:t>
            </a:r>
            <a:r>
              <a:rPr dirty="0" sz="3600" spc="-15"/>
              <a:t>AUTHOR: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861694" y="1459230"/>
            <a:ext cx="4078604" cy="45986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9845" marR="143510" indent="-17145">
              <a:lnSpc>
                <a:spcPct val="100000"/>
              </a:lnSpc>
              <a:spcBef>
                <a:spcPts val="105"/>
              </a:spcBef>
            </a:pPr>
            <a:r>
              <a:rPr dirty="0" sz="2000" spc="-20">
                <a:latin typeface="Calibri"/>
                <a:cs typeface="Calibri"/>
              </a:rPr>
              <a:t>Attipate</a:t>
            </a:r>
            <a:r>
              <a:rPr dirty="0" sz="2000" spc="-10">
                <a:latin typeface="Calibri"/>
                <a:cs typeface="Calibri"/>
              </a:rPr>
              <a:t> Krishnaswami </a:t>
            </a:r>
            <a:r>
              <a:rPr dirty="0" sz="2000" spc="-5">
                <a:latin typeface="Calibri"/>
                <a:cs typeface="Calibri"/>
              </a:rPr>
              <a:t>Ramanujan 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(March </a:t>
            </a:r>
            <a:r>
              <a:rPr dirty="0" sz="2000" spc="-5">
                <a:latin typeface="Calibri"/>
                <a:cs typeface="Calibri"/>
              </a:rPr>
              <a:t>16, 1929 </a:t>
            </a:r>
            <a:r>
              <a:rPr dirty="0" sz="2000">
                <a:latin typeface="Calibri"/>
                <a:cs typeface="Calibri"/>
              </a:rPr>
              <a:t>– </a:t>
            </a:r>
            <a:r>
              <a:rPr dirty="0" sz="2000" spc="-5">
                <a:latin typeface="Calibri"/>
                <a:cs typeface="Calibri"/>
              </a:rPr>
              <a:t>July 13, 1993) also 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known as </a:t>
            </a:r>
            <a:r>
              <a:rPr dirty="0" sz="2000">
                <a:latin typeface="Calibri"/>
                <a:cs typeface="Calibri"/>
              </a:rPr>
              <a:t>A. </a:t>
            </a:r>
            <a:r>
              <a:rPr dirty="0" sz="2000" spc="-5">
                <a:latin typeface="Calibri"/>
                <a:cs typeface="Calibri"/>
              </a:rPr>
              <a:t>K. Ramanujan </a:t>
            </a:r>
            <a:r>
              <a:rPr dirty="0" sz="2000" spc="-10">
                <a:latin typeface="Calibri"/>
                <a:cs typeface="Calibri"/>
              </a:rPr>
              <a:t>was </a:t>
            </a:r>
            <a:r>
              <a:rPr dirty="0" sz="2000">
                <a:latin typeface="Calibri"/>
                <a:cs typeface="Calibri"/>
              </a:rPr>
              <a:t>a </a:t>
            </a:r>
            <a:r>
              <a:rPr dirty="0" sz="2000" spc="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scholar of Indian </a:t>
            </a:r>
            <a:r>
              <a:rPr dirty="0" sz="2000" spc="-15">
                <a:latin typeface="Calibri"/>
                <a:cs typeface="Calibri"/>
              </a:rPr>
              <a:t>literature </a:t>
            </a:r>
            <a:r>
              <a:rPr dirty="0" sz="2000" spc="-5">
                <a:latin typeface="Calibri"/>
                <a:cs typeface="Calibri"/>
              </a:rPr>
              <a:t>who </a:t>
            </a:r>
            <a:r>
              <a:rPr dirty="0" sz="2000" spc="-15">
                <a:latin typeface="Calibri"/>
                <a:cs typeface="Calibri"/>
              </a:rPr>
              <a:t>wrote </a:t>
            </a:r>
            <a:r>
              <a:rPr dirty="0" sz="2000" spc="-44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in</a:t>
            </a:r>
            <a:r>
              <a:rPr dirty="0" sz="2000" spc="-1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both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English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and</a:t>
            </a:r>
            <a:r>
              <a:rPr dirty="0" sz="2000" spc="-10">
                <a:latin typeface="Calibri"/>
                <a:cs typeface="Calibri"/>
              </a:rPr>
              <a:t> Kannada.</a:t>
            </a:r>
            <a:endParaRPr sz="2000">
              <a:latin typeface="Calibri"/>
              <a:cs typeface="Calibri"/>
            </a:endParaRPr>
          </a:p>
          <a:p>
            <a:pPr marL="29845" marR="5080">
              <a:lnSpc>
                <a:spcPct val="100000"/>
              </a:lnSpc>
            </a:pPr>
            <a:r>
              <a:rPr dirty="0" sz="2000" spc="-5">
                <a:latin typeface="Calibri"/>
                <a:cs typeface="Calibri"/>
              </a:rPr>
              <a:t>Ramanujan </a:t>
            </a:r>
            <a:r>
              <a:rPr dirty="0" sz="2000" spc="-10">
                <a:latin typeface="Calibri"/>
                <a:cs typeface="Calibri"/>
              </a:rPr>
              <a:t>was </a:t>
            </a:r>
            <a:r>
              <a:rPr dirty="0" sz="2000">
                <a:latin typeface="Calibri"/>
                <a:cs typeface="Calibri"/>
              </a:rPr>
              <a:t>an </a:t>
            </a:r>
            <a:r>
              <a:rPr dirty="0" sz="2000" spc="-5">
                <a:latin typeface="Calibri"/>
                <a:cs typeface="Calibri"/>
              </a:rPr>
              <a:t>Indian poet, scholar </a:t>
            </a:r>
            <a:r>
              <a:rPr dirty="0" sz="2000" spc="-44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and </a:t>
            </a:r>
            <a:r>
              <a:rPr dirty="0" sz="2000" spc="-30">
                <a:latin typeface="Calibri"/>
                <a:cs typeface="Calibri"/>
              </a:rPr>
              <a:t>author, </a:t>
            </a:r>
            <a:r>
              <a:rPr dirty="0" sz="2000">
                <a:latin typeface="Calibri"/>
                <a:cs typeface="Calibri"/>
              </a:rPr>
              <a:t>a </a:t>
            </a:r>
            <a:r>
              <a:rPr dirty="0" sz="2000" spc="-5">
                <a:latin typeface="Calibri"/>
                <a:cs typeface="Calibri"/>
              </a:rPr>
              <a:t>philologist, </a:t>
            </a:r>
            <a:r>
              <a:rPr dirty="0" sz="2000" spc="-10">
                <a:latin typeface="Calibri"/>
                <a:cs typeface="Calibri"/>
              </a:rPr>
              <a:t>folklorist, 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 spc="-30">
                <a:latin typeface="Calibri"/>
                <a:cs typeface="Calibri"/>
              </a:rPr>
              <a:t>translator,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poet</a:t>
            </a:r>
            <a:r>
              <a:rPr dirty="0" sz="2000" spc="-5">
                <a:latin typeface="Calibri"/>
                <a:cs typeface="Calibri"/>
              </a:rPr>
              <a:t> and</a:t>
            </a:r>
            <a:r>
              <a:rPr dirty="0" sz="2000" spc="-10">
                <a:latin typeface="Calibri"/>
                <a:cs typeface="Calibri"/>
              </a:rPr>
              <a:t> playwright.</a:t>
            </a:r>
            <a:r>
              <a:rPr dirty="0" sz="2000" spc="-5">
                <a:latin typeface="Calibri"/>
                <a:cs typeface="Calibri"/>
              </a:rPr>
              <a:t> His 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academic </a:t>
            </a:r>
            <a:r>
              <a:rPr dirty="0" sz="2000" spc="-10">
                <a:latin typeface="Calibri"/>
                <a:cs typeface="Calibri"/>
              </a:rPr>
              <a:t>research </a:t>
            </a:r>
            <a:r>
              <a:rPr dirty="0" sz="2000" spc="-15">
                <a:latin typeface="Calibri"/>
                <a:cs typeface="Calibri"/>
              </a:rPr>
              <a:t>ranged </a:t>
            </a:r>
            <a:r>
              <a:rPr dirty="0" sz="2000" spc="-10">
                <a:latin typeface="Calibri"/>
                <a:cs typeface="Calibri"/>
              </a:rPr>
              <a:t>across five </a:t>
            </a:r>
            <a:r>
              <a:rPr dirty="0" sz="2000" spc="-5">
                <a:latin typeface="Calibri"/>
                <a:cs typeface="Calibri"/>
              </a:rPr>
              <a:t> languages: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30">
                <a:latin typeface="Calibri"/>
                <a:cs typeface="Calibri"/>
              </a:rPr>
              <a:t>Tamil,</a:t>
            </a:r>
            <a:r>
              <a:rPr dirty="0" sz="2000" spc="-10">
                <a:latin typeface="Calibri"/>
                <a:cs typeface="Calibri"/>
              </a:rPr>
              <a:t> Kannada, </a:t>
            </a:r>
            <a:r>
              <a:rPr dirty="0" sz="2000" spc="-30">
                <a:latin typeface="Calibri"/>
                <a:cs typeface="Calibri"/>
              </a:rPr>
              <a:t>Telugu, </a:t>
            </a:r>
            <a:r>
              <a:rPr dirty="0" sz="2000" spc="-2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Sanskrit, and English. </a:t>
            </a:r>
            <a:r>
              <a:rPr dirty="0" sz="2000">
                <a:latin typeface="Calibri"/>
                <a:cs typeface="Calibri"/>
              </a:rPr>
              <a:t>He </a:t>
            </a:r>
            <a:r>
              <a:rPr dirty="0" sz="2000" spc="-5">
                <a:latin typeface="Calibri"/>
                <a:cs typeface="Calibri"/>
              </a:rPr>
              <a:t>published 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works </a:t>
            </a:r>
            <a:r>
              <a:rPr dirty="0" sz="2000">
                <a:latin typeface="Calibri"/>
                <a:cs typeface="Calibri"/>
              </a:rPr>
              <a:t>on </a:t>
            </a:r>
            <a:r>
              <a:rPr dirty="0" sz="2000" spc="-5">
                <a:latin typeface="Calibri"/>
                <a:cs typeface="Calibri"/>
              </a:rPr>
              <a:t>both classical and modern 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variants, </a:t>
            </a:r>
            <a:r>
              <a:rPr dirty="0" sz="2000" spc="-5">
                <a:latin typeface="Calibri"/>
                <a:cs typeface="Calibri"/>
              </a:rPr>
              <a:t>and also </a:t>
            </a:r>
            <a:r>
              <a:rPr dirty="0" sz="2000" spc="-10">
                <a:latin typeface="Calibri"/>
                <a:cs typeface="Calibri"/>
              </a:rPr>
              <a:t>argued strongly </a:t>
            </a:r>
            <a:r>
              <a:rPr dirty="0" sz="2000" spc="-20">
                <a:latin typeface="Calibri"/>
                <a:cs typeface="Calibri"/>
              </a:rPr>
              <a:t>for </a:t>
            </a:r>
            <a:r>
              <a:rPr dirty="0" sz="2000" spc="-1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giving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local,</a:t>
            </a:r>
            <a:r>
              <a:rPr dirty="0" sz="2000" spc="430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non-standard</a:t>
            </a:r>
            <a:r>
              <a:rPr dirty="0" sz="2000" spc="43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dialects 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their</a:t>
            </a:r>
            <a:r>
              <a:rPr dirty="0" sz="2000" spc="-1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due.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231891" y="1394459"/>
              <a:ext cx="3456432" cy="307086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88950" y="501650"/>
            <a:ext cx="429704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5"/>
              <a:t>THEME</a:t>
            </a:r>
            <a:r>
              <a:rPr dirty="0" sz="3600" spc="-30"/>
              <a:t> </a:t>
            </a:r>
            <a:r>
              <a:rPr dirty="0" sz="3600"/>
              <a:t>OF</a:t>
            </a:r>
            <a:r>
              <a:rPr dirty="0" sz="3600" spc="-30"/>
              <a:t> </a:t>
            </a:r>
            <a:r>
              <a:rPr dirty="0" sz="3600" spc="-5"/>
              <a:t>THE</a:t>
            </a:r>
            <a:r>
              <a:rPr dirty="0" sz="3600" spc="-25"/>
              <a:t> </a:t>
            </a:r>
            <a:r>
              <a:rPr dirty="0" sz="3600" spc="-40"/>
              <a:t>STORY: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156845" y="1410334"/>
            <a:ext cx="4675505" cy="49618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marR="328930" indent="-34290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00">
                <a:latin typeface="Calibri"/>
                <a:cs typeface="Calibri"/>
              </a:rPr>
              <a:t>“In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 spc="-10">
                <a:latin typeface="Calibri"/>
                <a:cs typeface="Calibri"/>
              </a:rPr>
              <a:t>Kingdom </a:t>
            </a:r>
            <a:r>
              <a:rPr dirty="0" sz="1800">
                <a:latin typeface="Calibri"/>
                <a:cs typeface="Calibri"/>
              </a:rPr>
              <a:t>of </a:t>
            </a:r>
            <a:r>
              <a:rPr dirty="0" sz="1800" spc="-5">
                <a:latin typeface="Calibri"/>
                <a:cs typeface="Calibri"/>
              </a:rPr>
              <a:t>Fools” </a:t>
            </a:r>
            <a:r>
              <a:rPr dirty="0" sz="1800">
                <a:latin typeface="Calibri"/>
                <a:cs typeface="Calibri"/>
              </a:rPr>
              <a:t>is a </a:t>
            </a:r>
            <a:r>
              <a:rPr dirty="0" sz="1800" spc="-10">
                <a:latin typeface="Calibri"/>
                <a:cs typeface="Calibri"/>
              </a:rPr>
              <a:t>folktale that </a:t>
            </a:r>
            <a:r>
              <a:rPr dirty="0" sz="1800" spc="-5">
                <a:latin typeface="Calibri"/>
                <a:cs typeface="Calibri"/>
              </a:rPr>
              <a:t> brings </a:t>
            </a:r>
            <a:r>
              <a:rPr dirty="0" sz="1800" spc="-10">
                <a:latin typeface="Calibri"/>
                <a:cs typeface="Calibri"/>
              </a:rPr>
              <a:t>to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light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 spc="-15">
                <a:latin typeface="Calibri"/>
                <a:cs typeface="Calibri"/>
              </a:rPr>
              <a:t>dangers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posed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by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foolish </a:t>
            </a:r>
            <a:r>
              <a:rPr dirty="0" sz="1800" spc="-39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people.</a:t>
            </a:r>
            <a:endParaRPr sz="1800">
              <a:latin typeface="Calibri"/>
              <a:cs typeface="Calibri"/>
            </a:endParaRPr>
          </a:p>
          <a:p>
            <a:pPr marL="355600" marR="626110" indent="-342900">
              <a:lnSpc>
                <a:spcPct val="100000"/>
              </a:lnSpc>
              <a:spcBef>
                <a:spcPts val="430"/>
              </a:spcBef>
              <a:buFont typeface="Arial MT"/>
              <a:buChar char="•"/>
              <a:tabLst>
                <a:tab pos="406400" algn="l"/>
                <a:tab pos="407034" algn="l"/>
              </a:tabLst>
            </a:pPr>
            <a:r>
              <a:rPr dirty="0"/>
              <a:t>	</a:t>
            </a:r>
            <a:r>
              <a:rPr dirty="0" sz="1800">
                <a:latin typeface="Calibri"/>
                <a:cs typeface="Calibri"/>
              </a:rPr>
              <a:t>It</a:t>
            </a:r>
            <a:r>
              <a:rPr dirty="0" sz="1800" spc="-5">
                <a:latin typeface="Calibri"/>
                <a:cs typeface="Calibri"/>
              </a:rPr>
              <a:t> also </a:t>
            </a:r>
            <a:r>
              <a:rPr dirty="0" sz="1800" spc="-10">
                <a:latin typeface="Calibri"/>
                <a:cs typeface="Calibri"/>
              </a:rPr>
              <a:t>emphasizes</a:t>
            </a:r>
            <a:r>
              <a:rPr dirty="0" sz="1800" spc="-5">
                <a:latin typeface="Calibri"/>
                <a:cs typeface="Calibri"/>
              </a:rPr>
              <a:t> the view </a:t>
            </a:r>
            <a:r>
              <a:rPr dirty="0" sz="1800" spc="-10">
                <a:latin typeface="Calibri"/>
                <a:cs typeface="Calibri"/>
              </a:rPr>
              <a:t>that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foolish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people</a:t>
            </a:r>
            <a:r>
              <a:rPr dirty="0" sz="1800" spc="-10">
                <a:latin typeface="Calibri"/>
                <a:cs typeface="Calibri"/>
              </a:rPr>
              <a:t> can </a:t>
            </a:r>
            <a:r>
              <a:rPr dirty="0" sz="1800" spc="-5">
                <a:latin typeface="Calibri"/>
                <a:cs typeface="Calibri"/>
              </a:rPr>
              <a:t>be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very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difficult </a:t>
            </a:r>
            <a:r>
              <a:rPr dirty="0" sz="1800" spc="-10">
                <a:latin typeface="Calibri"/>
                <a:cs typeface="Calibri"/>
              </a:rPr>
              <a:t>to manage.</a:t>
            </a:r>
            <a:endParaRPr sz="1800">
              <a:latin typeface="Calibri"/>
              <a:cs typeface="Calibri"/>
            </a:endParaRPr>
          </a:p>
          <a:p>
            <a:pPr marL="355600" marR="144145" indent="-342900">
              <a:lnSpc>
                <a:spcPct val="100000"/>
              </a:lnSpc>
              <a:spcBef>
                <a:spcPts val="43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They can</a:t>
            </a:r>
            <a:r>
              <a:rPr dirty="0" sz="1800" spc="-5">
                <a:latin typeface="Calibri"/>
                <a:cs typeface="Calibri"/>
              </a:rPr>
              <a:t> be dealt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with only </a:t>
            </a:r>
            <a:r>
              <a:rPr dirty="0" sz="1800" spc="-10">
                <a:latin typeface="Calibri"/>
                <a:cs typeface="Calibri"/>
              </a:rPr>
              <a:t>by</a:t>
            </a:r>
            <a:r>
              <a:rPr dirty="0" sz="1800" spc="-5">
                <a:latin typeface="Calibri"/>
                <a:cs typeface="Calibri"/>
              </a:rPr>
              <a:t> the wise and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calm </a:t>
            </a:r>
            <a:r>
              <a:rPr dirty="0" sz="1800" spc="-5">
                <a:latin typeface="Calibri"/>
                <a:cs typeface="Calibri"/>
              </a:rPr>
              <a:t>people. The </a:t>
            </a:r>
            <a:r>
              <a:rPr dirty="0" sz="1800" spc="-10">
                <a:latin typeface="Calibri"/>
                <a:cs typeface="Calibri"/>
              </a:rPr>
              <a:t>story </a:t>
            </a:r>
            <a:r>
              <a:rPr dirty="0" sz="1800">
                <a:latin typeface="Calibri"/>
                <a:cs typeface="Calibri"/>
              </a:rPr>
              <a:t>is </a:t>
            </a:r>
            <a:r>
              <a:rPr dirty="0" sz="1800" spc="-5">
                <a:latin typeface="Calibri"/>
                <a:cs typeface="Calibri"/>
              </a:rPr>
              <a:t>about </a:t>
            </a:r>
            <a:r>
              <a:rPr dirty="0" sz="1800">
                <a:latin typeface="Calibri"/>
                <a:cs typeface="Calibri"/>
              </a:rPr>
              <a:t>a </a:t>
            </a:r>
            <a:r>
              <a:rPr dirty="0" sz="1800" spc="-5">
                <a:latin typeface="Calibri"/>
                <a:cs typeface="Calibri"/>
              </a:rPr>
              <a:t>kingdom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where </a:t>
            </a:r>
            <a:r>
              <a:rPr dirty="0" sz="1800" spc="-5">
                <a:latin typeface="Calibri"/>
                <a:cs typeface="Calibri"/>
              </a:rPr>
              <a:t>the king and the </a:t>
            </a:r>
            <a:r>
              <a:rPr dirty="0" sz="1800" spc="-10">
                <a:latin typeface="Calibri"/>
                <a:cs typeface="Calibri"/>
              </a:rPr>
              <a:t>ministers are </a:t>
            </a:r>
            <a:r>
              <a:rPr dirty="0" sz="1800" spc="-5">
                <a:latin typeface="Calibri"/>
                <a:cs typeface="Calibri"/>
              </a:rPr>
              <a:t>nothing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but </a:t>
            </a:r>
            <a:r>
              <a:rPr dirty="0" sz="1800" spc="-10">
                <a:latin typeface="Calibri"/>
                <a:cs typeface="Calibri"/>
              </a:rPr>
              <a:t>fools.</a:t>
            </a:r>
            <a:endParaRPr sz="1800">
              <a:latin typeface="Calibri"/>
              <a:cs typeface="Calibri"/>
            </a:endParaRPr>
          </a:p>
          <a:p>
            <a:pPr marL="355600" marR="176530" indent="-342900">
              <a:lnSpc>
                <a:spcPct val="100000"/>
              </a:lnSpc>
              <a:spcBef>
                <a:spcPts val="43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They </a:t>
            </a:r>
            <a:r>
              <a:rPr dirty="0" sz="1800" spc="-15">
                <a:latin typeface="Calibri"/>
                <a:cs typeface="Calibri"/>
              </a:rPr>
              <a:t>reversed</a:t>
            </a:r>
            <a:r>
              <a:rPr dirty="0" sz="1800" spc="-5">
                <a:latin typeface="Calibri"/>
                <a:cs typeface="Calibri"/>
              </a:rPr>
              <a:t> the</a:t>
            </a:r>
            <a:r>
              <a:rPr dirty="0" sz="1800" spc="-10">
                <a:latin typeface="Calibri"/>
                <a:cs typeface="Calibri"/>
              </a:rPr>
              <a:t> order</a:t>
            </a:r>
            <a:r>
              <a:rPr dirty="0" sz="1800">
                <a:latin typeface="Calibri"/>
                <a:cs typeface="Calibri"/>
              </a:rPr>
              <a:t> of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 spc="-15">
                <a:latin typeface="Calibri"/>
                <a:cs typeface="Calibri"/>
              </a:rPr>
              <a:t>day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and </a:t>
            </a:r>
            <a:r>
              <a:rPr dirty="0" sz="1800" spc="-10">
                <a:latin typeface="Calibri"/>
                <a:cs typeface="Calibri"/>
              </a:rPr>
              <a:t>night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and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punished </a:t>
            </a:r>
            <a:r>
              <a:rPr dirty="0" sz="1800" spc="-15">
                <a:latin typeface="Calibri"/>
                <a:cs typeface="Calibri"/>
              </a:rPr>
              <a:t>anyone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who </a:t>
            </a:r>
            <a:r>
              <a:rPr dirty="0" sz="1800" spc="-10">
                <a:latin typeface="Calibri"/>
                <a:cs typeface="Calibri"/>
              </a:rPr>
              <a:t>violates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 spc="-10">
                <a:latin typeface="Calibri"/>
                <a:cs typeface="Calibri"/>
              </a:rPr>
              <a:t>laws.</a:t>
            </a:r>
            <a:endParaRPr sz="18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43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00">
                <a:latin typeface="Calibri"/>
                <a:cs typeface="Calibri"/>
              </a:rPr>
              <a:t>A </a:t>
            </a:r>
            <a:r>
              <a:rPr dirty="0" sz="1800" spc="-5">
                <a:latin typeface="Calibri"/>
                <a:cs typeface="Calibri"/>
              </a:rPr>
              <a:t>learned Guru and his disciple arrive </a:t>
            </a:r>
            <a:r>
              <a:rPr dirty="0" sz="1800">
                <a:latin typeface="Calibri"/>
                <a:cs typeface="Calibri"/>
              </a:rPr>
              <a:t>in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kingdom only </a:t>
            </a:r>
            <a:r>
              <a:rPr dirty="0" sz="1800" spc="-10">
                <a:latin typeface="Calibri"/>
                <a:cs typeface="Calibri"/>
              </a:rPr>
              <a:t>to</a:t>
            </a:r>
            <a:r>
              <a:rPr dirty="0" sz="1800" spc="-5">
                <a:latin typeface="Calibri"/>
                <a:cs typeface="Calibri"/>
              </a:rPr>
              <a:t> find</a:t>
            </a:r>
            <a:r>
              <a:rPr dirty="0" sz="1800" spc="-10">
                <a:latin typeface="Calibri"/>
                <a:cs typeface="Calibri"/>
              </a:rPr>
              <a:t> that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everyone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performed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10">
                <a:latin typeface="Calibri"/>
                <a:cs typeface="Calibri"/>
              </a:rPr>
              <a:t> chores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after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evening</a:t>
            </a:r>
            <a:r>
              <a:rPr dirty="0" sz="1800" spc="-5">
                <a:latin typeface="Calibri"/>
                <a:cs typeface="Calibri"/>
              </a:rPr>
              <a:t> and slept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at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night.</a:t>
            </a:r>
            <a:endParaRPr sz="1800">
              <a:latin typeface="Calibri"/>
              <a:cs typeface="Calibri"/>
            </a:endParaRPr>
          </a:p>
          <a:p>
            <a:pPr marL="355600" marR="428625" indent="-342900">
              <a:lnSpc>
                <a:spcPct val="100000"/>
              </a:lnSpc>
              <a:spcBef>
                <a:spcPts val="430"/>
              </a:spcBef>
              <a:buFont typeface="Arial MT"/>
              <a:buChar char="•"/>
              <a:tabLst>
                <a:tab pos="406400" algn="l"/>
                <a:tab pos="407034" algn="l"/>
              </a:tabLst>
            </a:pPr>
            <a:r>
              <a:rPr dirty="0"/>
              <a:t>	</a:t>
            </a:r>
            <a:r>
              <a:rPr dirty="0" sz="1800" spc="-10">
                <a:latin typeface="Calibri"/>
                <a:cs typeface="Calibri"/>
              </a:rPr>
              <a:t>After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this</a:t>
            </a:r>
            <a:r>
              <a:rPr dirty="0" sz="1800">
                <a:latin typeface="Calibri"/>
                <a:cs typeface="Calibri"/>
              </a:rPr>
              <a:t> a</a:t>
            </a:r>
            <a:r>
              <a:rPr dirty="0" sz="1800" spc="-5">
                <a:latin typeface="Calibri"/>
                <a:cs typeface="Calibri"/>
              </a:rPr>
              <a:t> series</a:t>
            </a:r>
            <a:r>
              <a:rPr dirty="0" sz="1800">
                <a:latin typeface="Calibri"/>
                <a:cs typeface="Calibri"/>
              </a:rPr>
              <a:t> of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events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follows</a:t>
            </a:r>
            <a:r>
              <a:rPr dirty="0" sz="1800" spc="-5">
                <a:latin typeface="Calibri"/>
                <a:cs typeface="Calibri"/>
              </a:rPr>
              <a:t> which </a:t>
            </a:r>
            <a:r>
              <a:rPr dirty="0" sz="1800" spc="-39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lead</a:t>
            </a:r>
            <a:r>
              <a:rPr dirty="0" sz="1800" spc="-10">
                <a:latin typeface="Calibri"/>
                <a:cs typeface="Calibri"/>
              </a:rPr>
              <a:t> to</a:t>
            </a:r>
            <a:r>
              <a:rPr dirty="0" sz="1800" spc="-5">
                <a:latin typeface="Calibri"/>
                <a:cs typeface="Calibri"/>
              </a:rPr>
              <a:t> the </a:t>
            </a:r>
            <a:r>
              <a:rPr dirty="0" sz="1800" spc="-15">
                <a:latin typeface="Calibri"/>
                <a:cs typeface="Calibri"/>
              </a:rPr>
              <a:t>downfall</a:t>
            </a:r>
            <a:r>
              <a:rPr dirty="0" sz="1800">
                <a:latin typeface="Calibri"/>
                <a:cs typeface="Calibri"/>
              </a:rPr>
              <a:t> of</a:t>
            </a:r>
            <a:r>
              <a:rPr dirty="0" sz="1800" spc="-5">
                <a:latin typeface="Calibri"/>
                <a:cs typeface="Calibri"/>
              </a:rPr>
              <a:t> the king and his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30">
                <a:latin typeface="Calibri"/>
                <a:cs typeface="Calibri"/>
              </a:rPr>
              <a:t>minister.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538215" y="900684"/>
              <a:ext cx="2932176" cy="366674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74369" y="487680"/>
            <a:ext cx="3739515" cy="14897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algn="just" marL="217170" marR="5080" indent="-204470">
              <a:lnSpc>
                <a:spcPct val="100000"/>
              </a:lnSpc>
              <a:spcBef>
                <a:spcPts val="105"/>
              </a:spcBef>
            </a:pPr>
            <a:r>
              <a:rPr dirty="0" sz="3200"/>
              <a:t>A </a:t>
            </a:r>
            <a:r>
              <a:rPr dirty="0" sz="3200" spc="-5"/>
              <a:t>THIEF </a:t>
            </a:r>
            <a:r>
              <a:rPr dirty="0" sz="3200" spc="-15"/>
              <a:t>BREAKS </a:t>
            </a:r>
            <a:r>
              <a:rPr dirty="0" sz="3200" spc="-25"/>
              <a:t>INTO </a:t>
            </a:r>
            <a:r>
              <a:rPr dirty="0" sz="3200" spc="-20"/>
              <a:t> </a:t>
            </a:r>
            <a:r>
              <a:rPr dirty="0" sz="3200"/>
              <a:t>A</a:t>
            </a:r>
            <a:r>
              <a:rPr dirty="0" sz="3200" spc="-50"/>
              <a:t> </a:t>
            </a:r>
            <a:r>
              <a:rPr dirty="0" sz="3200"/>
              <a:t>RICH</a:t>
            </a:r>
            <a:r>
              <a:rPr dirty="0" sz="3200" spc="-50"/>
              <a:t> </a:t>
            </a:r>
            <a:r>
              <a:rPr dirty="0" sz="3200"/>
              <a:t>MERCHANT’S </a:t>
            </a:r>
            <a:r>
              <a:rPr dirty="0" sz="3200" spc="-710"/>
              <a:t> </a:t>
            </a:r>
            <a:r>
              <a:rPr dirty="0" sz="3200" spc="-5"/>
              <a:t>HOUSE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535940" y="2291079"/>
            <a:ext cx="3779520" cy="35356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00" spc="-5">
                <a:latin typeface="Calibri"/>
                <a:cs typeface="Calibri"/>
              </a:rPr>
              <a:t>One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day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</a:t>
            </a:r>
            <a:r>
              <a:rPr dirty="0" sz="1800" spc="-10">
                <a:latin typeface="Calibri"/>
                <a:cs typeface="Calibri"/>
              </a:rPr>
              <a:t> thief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20">
                <a:latin typeface="Calibri"/>
                <a:cs typeface="Calibri"/>
              </a:rPr>
              <a:t>broke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into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rich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merchant’s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house. He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was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taking</a:t>
            </a:r>
            <a:r>
              <a:rPr dirty="0" sz="1800" spc="-5">
                <a:latin typeface="Calibri"/>
                <a:cs typeface="Calibri"/>
              </a:rPr>
              <a:t> out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10">
                <a:latin typeface="Calibri"/>
                <a:cs typeface="Calibri"/>
              </a:rPr>
              <a:t> stolen</a:t>
            </a:r>
            <a:r>
              <a:rPr dirty="0" sz="1800" spc="-5">
                <a:latin typeface="Calibri"/>
                <a:cs typeface="Calibri"/>
              </a:rPr>
              <a:t> things.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 MT"/>
              <a:buChar char="•"/>
            </a:pPr>
            <a:endParaRPr sz="2450">
              <a:latin typeface="Calibri"/>
              <a:cs typeface="Calibri"/>
            </a:endParaRPr>
          </a:p>
          <a:p>
            <a:pPr marL="355600" marR="173990" indent="-34290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406400" algn="l"/>
                <a:tab pos="407034" algn="l"/>
              </a:tabLst>
            </a:pPr>
            <a:r>
              <a:rPr dirty="0"/>
              <a:t>	</a:t>
            </a:r>
            <a:r>
              <a:rPr dirty="0" sz="1800" spc="-10">
                <a:latin typeface="Calibri"/>
                <a:cs typeface="Calibri"/>
              </a:rPr>
              <a:t>Just </a:t>
            </a:r>
            <a:r>
              <a:rPr dirty="0" sz="1800" spc="-5">
                <a:latin typeface="Calibri"/>
                <a:cs typeface="Calibri"/>
              </a:rPr>
              <a:t>then the </a:t>
            </a:r>
            <a:r>
              <a:rPr dirty="0" sz="1800" spc="-10">
                <a:latin typeface="Calibri"/>
                <a:cs typeface="Calibri"/>
              </a:rPr>
              <a:t>wall </a:t>
            </a:r>
            <a:r>
              <a:rPr dirty="0" sz="1800">
                <a:latin typeface="Calibri"/>
                <a:cs typeface="Calibri"/>
              </a:rPr>
              <a:t>of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>
                <a:latin typeface="Calibri"/>
                <a:cs typeface="Calibri"/>
              </a:rPr>
              <a:t>old </a:t>
            </a:r>
            <a:r>
              <a:rPr dirty="0" sz="1800" spc="-5">
                <a:latin typeface="Calibri"/>
                <a:cs typeface="Calibri"/>
              </a:rPr>
              <a:t>house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fell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on</a:t>
            </a:r>
            <a:r>
              <a:rPr dirty="0" sz="1800" spc="-5">
                <a:latin typeface="Calibri"/>
                <a:cs typeface="Calibri"/>
              </a:rPr>
              <a:t> his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head. He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was</a:t>
            </a:r>
            <a:r>
              <a:rPr dirty="0" sz="1800" spc="-5">
                <a:latin typeface="Calibri"/>
                <a:cs typeface="Calibri"/>
              </a:rPr>
              <a:t> killed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25">
                <a:latin typeface="Calibri"/>
                <a:cs typeface="Calibri"/>
              </a:rPr>
              <a:t>instantly.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 MT"/>
              <a:buChar char="•"/>
            </a:pPr>
            <a:endParaRPr sz="2450">
              <a:latin typeface="Calibri"/>
              <a:cs typeface="Calibri"/>
            </a:endParaRPr>
          </a:p>
          <a:p>
            <a:pPr marL="355600" marR="88265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 spc="-10">
                <a:latin typeface="Calibri"/>
                <a:cs typeface="Calibri"/>
              </a:rPr>
              <a:t>brother </a:t>
            </a:r>
            <a:r>
              <a:rPr dirty="0" sz="1800">
                <a:latin typeface="Calibri"/>
                <a:cs typeface="Calibri"/>
              </a:rPr>
              <a:t>of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 spc="-10">
                <a:latin typeface="Calibri"/>
                <a:cs typeface="Calibri"/>
              </a:rPr>
              <a:t>thief </a:t>
            </a:r>
            <a:r>
              <a:rPr dirty="0" sz="1800" spc="-5">
                <a:latin typeface="Calibri"/>
                <a:cs typeface="Calibri"/>
              </a:rPr>
              <a:t>complained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to </a:t>
            </a:r>
            <a:r>
              <a:rPr dirty="0" sz="1800" spc="-5">
                <a:latin typeface="Calibri"/>
                <a:cs typeface="Calibri"/>
              </a:rPr>
              <a:t>the king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about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his </a:t>
            </a:r>
            <a:r>
              <a:rPr dirty="0" sz="1800" spc="-10">
                <a:latin typeface="Calibri"/>
                <a:cs typeface="Calibri"/>
              </a:rPr>
              <a:t>death. </a:t>
            </a:r>
            <a:r>
              <a:rPr dirty="0" sz="1800" spc="-5">
                <a:latin typeface="Calibri"/>
                <a:cs typeface="Calibri"/>
              </a:rPr>
              <a:t>He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blamed the owner </a:t>
            </a:r>
            <a:r>
              <a:rPr dirty="0" sz="1800">
                <a:latin typeface="Calibri"/>
                <a:cs typeface="Calibri"/>
              </a:rPr>
              <a:t>of </a:t>
            </a:r>
            <a:r>
              <a:rPr dirty="0" sz="1800" spc="-5">
                <a:latin typeface="Calibri"/>
                <a:cs typeface="Calibri"/>
              </a:rPr>
              <a:t>the house </a:t>
            </a:r>
            <a:r>
              <a:rPr dirty="0" sz="1800" spc="-15">
                <a:latin typeface="Calibri"/>
                <a:cs typeface="Calibri"/>
              </a:rPr>
              <a:t>for 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his</a:t>
            </a:r>
            <a:r>
              <a:rPr dirty="0" sz="1800" spc="-10">
                <a:latin typeface="Calibri"/>
                <a:cs typeface="Calibri"/>
              </a:rPr>
              <a:t> brother’s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death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998720" y="1188720"/>
              <a:ext cx="3718560" cy="3258312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563370"/>
            <a:ext cx="4709795" cy="3975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marR="480695" indent="-34290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400" spc="-5">
                <a:latin typeface="Calibri"/>
                <a:cs typeface="Calibri"/>
              </a:rPr>
              <a:t>The king </a:t>
            </a:r>
            <a:r>
              <a:rPr dirty="0" sz="2400" spc="-10">
                <a:latin typeface="Calibri"/>
                <a:cs typeface="Calibri"/>
              </a:rPr>
              <a:t>heard </a:t>
            </a:r>
            <a:r>
              <a:rPr dirty="0" sz="2400" spc="-5">
                <a:latin typeface="Calibri"/>
                <a:cs typeface="Calibri"/>
              </a:rPr>
              <a:t>the accused. He </a:t>
            </a:r>
            <a:r>
              <a:rPr dirty="0" sz="2400" spc="-53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accused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him of killing the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 spc="-35">
                <a:latin typeface="Calibri"/>
                <a:cs typeface="Calibri"/>
              </a:rPr>
              <a:t>thief.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 MT"/>
              <a:buChar char="•"/>
            </a:pPr>
            <a:endParaRPr sz="33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400" spc="-5">
                <a:latin typeface="Calibri"/>
                <a:cs typeface="Calibri"/>
              </a:rPr>
              <a:t>But the owner said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that</a:t>
            </a:r>
            <a:r>
              <a:rPr dirty="0" sz="2400" spc="-5">
                <a:latin typeface="Calibri"/>
                <a:cs typeface="Calibri"/>
              </a:rPr>
              <a:t> he </a:t>
            </a:r>
            <a:r>
              <a:rPr dirty="0" sz="2400" spc="-15">
                <a:latin typeface="Calibri"/>
                <a:cs typeface="Calibri"/>
              </a:rPr>
              <a:t>was </a:t>
            </a:r>
            <a:r>
              <a:rPr dirty="0" sz="2400" spc="-10">
                <a:latin typeface="Calibri"/>
                <a:cs typeface="Calibri"/>
              </a:rPr>
              <a:t> innocent.</a:t>
            </a:r>
            <a:r>
              <a:rPr dirty="0" sz="2400" spc="-5">
                <a:latin typeface="Calibri"/>
                <a:cs typeface="Calibri"/>
              </a:rPr>
              <a:t> He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said </a:t>
            </a:r>
            <a:r>
              <a:rPr dirty="0" sz="2400" spc="-10">
                <a:latin typeface="Calibri"/>
                <a:cs typeface="Calibri"/>
              </a:rPr>
              <a:t>that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the </a:t>
            </a:r>
            <a:r>
              <a:rPr dirty="0" sz="2400" spc="-10">
                <a:latin typeface="Calibri"/>
                <a:cs typeface="Calibri"/>
              </a:rPr>
              <a:t>person </a:t>
            </a:r>
            <a:r>
              <a:rPr dirty="0" sz="2400" spc="-5">
                <a:latin typeface="Calibri"/>
                <a:cs typeface="Calibri"/>
              </a:rPr>
              <a:t> who built the </a:t>
            </a:r>
            <a:r>
              <a:rPr dirty="0" sz="2400" spc="-10">
                <a:latin typeface="Calibri"/>
                <a:cs typeface="Calibri"/>
              </a:rPr>
              <a:t>wall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was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responsible.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 MT"/>
              <a:buChar char="•"/>
            </a:pPr>
            <a:endParaRPr sz="3300">
              <a:latin typeface="Calibri"/>
              <a:cs typeface="Calibri"/>
            </a:endParaRPr>
          </a:p>
          <a:p>
            <a:pPr marL="355600" marR="11811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400" spc="-5">
                <a:latin typeface="Calibri"/>
                <a:cs typeface="Calibri"/>
              </a:rPr>
              <a:t>He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didn’t </a:t>
            </a:r>
            <a:r>
              <a:rPr dirty="0" sz="2400" spc="-25">
                <a:latin typeface="Calibri"/>
                <a:cs typeface="Calibri"/>
              </a:rPr>
              <a:t>make</a:t>
            </a:r>
            <a:r>
              <a:rPr dirty="0" sz="2400" spc="-5">
                <a:latin typeface="Calibri"/>
                <a:cs typeface="Calibri"/>
              </a:rPr>
              <a:t> the</a:t>
            </a:r>
            <a:r>
              <a:rPr dirty="0" sz="2400" spc="-10">
                <a:latin typeface="Calibri"/>
                <a:cs typeface="Calibri"/>
              </a:rPr>
              <a:t> good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wall.</a:t>
            </a:r>
            <a:r>
              <a:rPr dirty="0" sz="2400" spc="-5">
                <a:latin typeface="Calibri"/>
                <a:cs typeface="Calibri"/>
              </a:rPr>
              <a:t> The </a:t>
            </a:r>
            <a:r>
              <a:rPr dirty="0" sz="2400" spc="-53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king decided </a:t>
            </a:r>
            <a:r>
              <a:rPr dirty="0" sz="2400" spc="-15">
                <a:latin typeface="Calibri"/>
                <a:cs typeface="Calibri"/>
              </a:rPr>
              <a:t>to</a:t>
            </a:r>
            <a:r>
              <a:rPr dirty="0" sz="2400" spc="-5">
                <a:latin typeface="Calibri"/>
                <a:cs typeface="Calibri"/>
              </a:rPr>
              <a:t> summon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the 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35">
                <a:latin typeface="Calibri"/>
                <a:cs typeface="Calibri"/>
              </a:rPr>
              <a:t>bricklayer.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2555" y="778901"/>
              <a:ext cx="4749478" cy="30171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638800" y="1676400"/>
              <a:ext cx="3208020" cy="2830067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2175510"/>
            <a:ext cx="4972050" cy="36233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150495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000" spc="-5">
                <a:latin typeface="Calibri"/>
                <a:cs typeface="Calibri"/>
              </a:rPr>
              <a:t>The king </a:t>
            </a:r>
            <a:r>
              <a:rPr dirty="0" sz="2000" spc="-15">
                <a:latin typeface="Calibri"/>
                <a:cs typeface="Calibri"/>
              </a:rPr>
              <a:t>asked </a:t>
            </a:r>
            <a:r>
              <a:rPr dirty="0" sz="2000" spc="-5">
                <a:latin typeface="Calibri"/>
                <a:cs typeface="Calibri"/>
              </a:rPr>
              <a:t>the </a:t>
            </a:r>
            <a:r>
              <a:rPr dirty="0" sz="2000" spc="-10">
                <a:latin typeface="Calibri"/>
                <a:cs typeface="Calibri"/>
              </a:rPr>
              <a:t>bricklayer </a:t>
            </a:r>
            <a:r>
              <a:rPr dirty="0" sz="2000" spc="-5">
                <a:latin typeface="Calibri"/>
                <a:cs typeface="Calibri"/>
              </a:rPr>
              <a:t>if </a:t>
            </a:r>
            <a:r>
              <a:rPr dirty="0" sz="2000">
                <a:latin typeface="Calibri"/>
                <a:cs typeface="Calibri"/>
              </a:rPr>
              <a:t>he </a:t>
            </a:r>
            <a:r>
              <a:rPr dirty="0" sz="2000" spc="-5">
                <a:latin typeface="Calibri"/>
                <a:cs typeface="Calibri"/>
              </a:rPr>
              <a:t>had built </a:t>
            </a:r>
            <a:r>
              <a:rPr dirty="0" sz="2000" spc="-44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the</a:t>
            </a:r>
            <a:r>
              <a:rPr dirty="0" sz="2000" spc="-10">
                <a:latin typeface="Calibri"/>
                <a:cs typeface="Calibri"/>
              </a:rPr>
              <a:t> wall.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 MT"/>
              <a:buChar char="•"/>
            </a:pPr>
            <a:endParaRPr sz="275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000">
                <a:latin typeface="Calibri"/>
                <a:cs typeface="Calibri"/>
              </a:rPr>
              <a:t>He</a:t>
            </a:r>
            <a:r>
              <a:rPr dirty="0" sz="2000" spc="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accused</a:t>
            </a:r>
            <a:r>
              <a:rPr dirty="0" sz="2000" spc="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him</a:t>
            </a:r>
            <a:r>
              <a:rPr dirty="0" sz="2000" spc="1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of</a:t>
            </a:r>
            <a:r>
              <a:rPr dirty="0" sz="2000" spc="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killing</a:t>
            </a:r>
            <a:r>
              <a:rPr dirty="0" sz="2000" spc="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the</a:t>
            </a:r>
            <a:r>
              <a:rPr dirty="0" sz="2000" spc="15">
                <a:latin typeface="Calibri"/>
                <a:cs typeface="Calibri"/>
              </a:rPr>
              <a:t> </a:t>
            </a:r>
            <a:r>
              <a:rPr dirty="0" sz="2000" spc="-30">
                <a:latin typeface="Calibri"/>
                <a:cs typeface="Calibri"/>
              </a:rPr>
              <a:t>thief.</a:t>
            </a:r>
            <a:r>
              <a:rPr dirty="0" sz="2000" spc="10">
                <a:latin typeface="Calibri"/>
                <a:cs typeface="Calibri"/>
              </a:rPr>
              <a:t> </a:t>
            </a:r>
            <a:r>
              <a:rPr dirty="0" sz="2000" spc="-20">
                <a:latin typeface="Calibri"/>
                <a:cs typeface="Calibri"/>
              </a:rPr>
              <a:t>Before </a:t>
            </a:r>
            <a:r>
              <a:rPr dirty="0" sz="2000" spc="-1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the king </a:t>
            </a:r>
            <a:r>
              <a:rPr dirty="0" sz="2000" spc="-10">
                <a:latin typeface="Calibri"/>
                <a:cs typeface="Calibri"/>
              </a:rPr>
              <a:t>could order </a:t>
            </a:r>
            <a:r>
              <a:rPr dirty="0" sz="2000" spc="-5">
                <a:latin typeface="Calibri"/>
                <a:cs typeface="Calibri"/>
              </a:rPr>
              <a:t>his </a:t>
            </a:r>
            <a:r>
              <a:rPr dirty="0" sz="2000" spc="-10">
                <a:latin typeface="Calibri"/>
                <a:cs typeface="Calibri"/>
              </a:rPr>
              <a:t>death,</a:t>
            </a:r>
            <a:r>
              <a:rPr dirty="0" sz="2000" spc="-5">
                <a:latin typeface="Calibri"/>
                <a:cs typeface="Calibri"/>
              </a:rPr>
              <a:t> the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bricklayer </a:t>
            </a:r>
            <a:r>
              <a:rPr dirty="0" sz="2000" spc="-434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pleaded</a:t>
            </a:r>
            <a:r>
              <a:rPr dirty="0" sz="2000" spc="-1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innocence.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750">
              <a:latin typeface="Calibri"/>
              <a:cs typeface="Calibri"/>
            </a:endParaRPr>
          </a:p>
          <a:p>
            <a:pPr marL="355600" marR="41275" indent="-342900">
              <a:lnSpc>
                <a:spcPct val="100000"/>
              </a:lnSpc>
              <a:buFont typeface="Arial MT"/>
              <a:buChar char="•"/>
              <a:tabLst>
                <a:tab pos="412115" algn="l"/>
                <a:tab pos="412750" algn="l"/>
              </a:tabLst>
            </a:pPr>
            <a:r>
              <a:rPr dirty="0"/>
              <a:t>	</a:t>
            </a:r>
            <a:r>
              <a:rPr dirty="0" sz="2000">
                <a:latin typeface="Calibri"/>
                <a:cs typeface="Calibri"/>
              </a:rPr>
              <a:t>He </a:t>
            </a:r>
            <a:r>
              <a:rPr dirty="0" sz="2000" spc="-10">
                <a:latin typeface="Calibri"/>
                <a:cs typeface="Calibri"/>
              </a:rPr>
              <a:t>told </a:t>
            </a:r>
            <a:r>
              <a:rPr dirty="0" sz="2000" spc="-5">
                <a:latin typeface="Calibri"/>
                <a:cs typeface="Calibri"/>
              </a:rPr>
              <a:t>the king </a:t>
            </a:r>
            <a:r>
              <a:rPr dirty="0" sz="2000" spc="-10">
                <a:latin typeface="Calibri"/>
                <a:cs typeface="Calibri"/>
              </a:rPr>
              <a:t>that </a:t>
            </a:r>
            <a:r>
              <a:rPr dirty="0" sz="2000">
                <a:latin typeface="Calibri"/>
                <a:cs typeface="Calibri"/>
              </a:rPr>
              <a:t>he </a:t>
            </a:r>
            <a:r>
              <a:rPr dirty="0" sz="2000" spc="-10">
                <a:latin typeface="Calibri"/>
                <a:cs typeface="Calibri"/>
              </a:rPr>
              <a:t>could </a:t>
            </a:r>
            <a:r>
              <a:rPr dirty="0" sz="2000" spc="-5">
                <a:latin typeface="Calibri"/>
                <a:cs typeface="Calibri"/>
              </a:rPr>
              <a:t>not 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concentrate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while building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the</a:t>
            </a:r>
            <a:r>
              <a:rPr dirty="0" sz="2000" spc="-10">
                <a:latin typeface="Calibri"/>
                <a:cs typeface="Calibri"/>
              </a:rPr>
              <a:t> wall.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A </a:t>
            </a:r>
            <a:r>
              <a:rPr dirty="0" sz="2000" spc="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dancing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girl </a:t>
            </a:r>
            <a:r>
              <a:rPr dirty="0" sz="2000" spc="-10">
                <a:latin typeface="Calibri"/>
                <a:cs typeface="Calibri"/>
              </a:rPr>
              <a:t>moved </a:t>
            </a:r>
            <a:r>
              <a:rPr dirty="0" sz="2000" spc="-5">
                <a:latin typeface="Calibri"/>
                <a:cs typeface="Calibri"/>
              </a:rPr>
              <a:t>in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the </a:t>
            </a:r>
            <a:r>
              <a:rPr dirty="0" sz="2000" spc="-15">
                <a:latin typeface="Calibri"/>
                <a:cs typeface="Calibri"/>
              </a:rPr>
              <a:t>street.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So,</a:t>
            </a:r>
            <a:r>
              <a:rPr dirty="0" sz="2000" spc="-5">
                <a:latin typeface="Calibri"/>
                <a:cs typeface="Calibri"/>
              </a:rPr>
              <a:t> she </a:t>
            </a:r>
            <a:r>
              <a:rPr dirty="0" sz="2000" spc="-10">
                <a:latin typeface="Calibri"/>
                <a:cs typeface="Calibri"/>
              </a:rPr>
              <a:t>was </a:t>
            </a:r>
            <a:r>
              <a:rPr dirty="0" sz="2000" spc="-440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responsible </a:t>
            </a:r>
            <a:r>
              <a:rPr dirty="0" sz="2000" spc="-20">
                <a:latin typeface="Calibri"/>
                <a:cs typeface="Calibri"/>
              </a:rPr>
              <a:t>for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it.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70842" y="801685"/>
              <a:ext cx="4039269" cy="342218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70833" y="1350325"/>
              <a:ext cx="2486359" cy="34221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867400" y="1309115"/>
              <a:ext cx="2930652" cy="3067812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2175510"/>
            <a:ext cx="5026660" cy="36233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338455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000" spc="-5">
                <a:latin typeface="Calibri"/>
                <a:cs typeface="Calibri"/>
              </a:rPr>
              <a:t>The king </a:t>
            </a:r>
            <a:r>
              <a:rPr dirty="0" sz="2000" spc="-10">
                <a:latin typeface="Calibri"/>
                <a:cs typeface="Calibri"/>
              </a:rPr>
              <a:t>charged </a:t>
            </a:r>
            <a:r>
              <a:rPr dirty="0" sz="2000" spc="-5">
                <a:latin typeface="Calibri"/>
                <a:cs typeface="Calibri"/>
              </a:rPr>
              <a:t>the dancing girl of killing </a:t>
            </a:r>
            <a:r>
              <a:rPr dirty="0" sz="2000" spc="-44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the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30">
                <a:latin typeface="Calibri"/>
                <a:cs typeface="Calibri"/>
              </a:rPr>
              <a:t>thief.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 MT"/>
              <a:buChar char="•"/>
            </a:pPr>
            <a:endParaRPr sz="2750">
              <a:latin typeface="Calibri"/>
              <a:cs typeface="Calibri"/>
            </a:endParaRPr>
          </a:p>
          <a:p>
            <a:pPr marL="355600" marR="14478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000" spc="-5">
                <a:latin typeface="Calibri"/>
                <a:cs typeface="Calibri"/>
              </a:rPr>
              <a:t>The dancing girl said </a:t>
            </a:r>
            <a:r>
              <a:rPr dirty="0" sz="2000" spc="-10">
                <a:latin typeface="Calibri"/>
                <a:cs typeface="Calibri"/>
              </a:rPr>
              <a:t>that </a:t>
            </a:r>
            <a:r>
              <a:rPr dirty="0" sz="2000" spc="-5">
                <a:latin typeface="Calibri"/>
                <a:cs typeface="Calibri"/>
              </a:rPr>
              <a:t>the goldsmith </a:t>
            </a:r>
            <a:r>
              <a:rPr dirty="0" sz="2000" spc="-10">
                <a:latin typeface="Calibri"/>
                <a:cs typeface="Calibri"/>
              </a:rPr>
              <a:t>was </a:t>
            </a:r>
            <a:r>
              <a:rPr dirty="0" sz="2000" spc="-440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responsible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20">
                <a:latin typeface="Calibri"/>
                <a:cs typeface="Calibri"/>
              </a:rPr>
              <a:t>for</a:t>
            </a:r>
            <a:r>
              <a:rPr dirty="0" sz="2000" spc="-5">
                <a:latin typeface="Calibri"/>
                <a:cs typeface="Calibri"/>
              </a:rPr>
              <a:t> it.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She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had </a:t>
            </a:r>
            <a:r>
              <a:rPr dirty="0" sz="2000" spc="-10">
                <a:latin typeface="Calibri"/>
                <a:cs typeface="Calibri"/>
              </a:rPr>
              <a:t>given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some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gold 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to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him.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75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000">
                <a:latin typeface="Calibri"/>
                <a:cs typeface="Calibri"/>
              </a:rPr>
              <a:t>He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had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to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20">
                <a:latin typeface="Calibri"/>
                <a:cs typeface="Calibri"/>
              </a:rPr>
              <a:t>make</a:t>
            </a:r>
            <a:r>
              <a:rPr dirty="0" sz="2000" spc="-5">
                <a:latin typeface="Calibri"/>
                <a:cs typeface="Calibri"/>
              </a:rPr>
              <a:t> some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jewellery </a:t>
            </a:r>
            <a:r>
              <a:rPr dirty="0" sz="2000" spc="-20">
                <a:latin typeface="Calibri"/>
                <a:cs typeface="Calibri"/>
              </a:rPr>
              <a:t>for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5">
                <a:latin typeface="Calibri"/>
                <a:cs typeface="Calibri"/>
              </a:rPr>
              <a:t>her.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He </a:t>
            </a:r>
            <a:r>
              <a:rPr dirty="0" sz="2000" spc="5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was </a:t>
            </a:r>
            <a:r>
              <a:rPr dirty="0" sz="2000" spc="-35">
                <a:latin typeface="Calibri"/>
                <a:cs typeface="Calibri"/>
              </a:rPr>
              <a:t>lazy. </a:t>
            </a:r>
            <a:r>
              <a:rPr dirty="0" sz="2000">
                <a:latin typeface="Calibri"/>
                <a:cs typeface="Calibri"/>
              </a:rPr>
              <a:t>He </a:t>
            </a:r>
            <a:r>
              <a:rPr dirty="0" sz="2000" spc="-5">
                <a:latin typeface="Calibri"/>
                <a:cs typeface="Calibri"/>
              </a:rPr>
              <a:t>did not </a:t>
            </a:r>
            <a:r>
              <a:rPr dirty="0" sz="2000" spc="-20">
                <a:latin typeface="Calibri"/>
                <a:cs typeface="Calibri"/>
              </a:rPr>
              <a:t>make </a:t>
            </a:r>
            <a:r>
              <a:rPr dirty="0" sz="2000" spc="-5">
                <a:latin typeface="Calibri"/>
                <a:cs typeface="Calibri"/>
              </a:rPr>
              <a:t>the jewellery </a:t>
            </a:r>
            <a:r>
              <a:rPr dirty="0" sz="2000" spc="-25">
                <a:latin typeface="Calibri"/>
                <a:cs typeface="Calibri"/>
              </a:rPr>
              <a:t>early. </a:t>
            </a:r>
            <a:r>
              <a:rPr dirty="0" sz="2000" spc="-440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So </a:t>
            </a:r>
            <a:r>
              <a:rPr dirty="0" sz="2000" spc="-5">
                <a:latin typeface="Calibri"/>
                <a:cs typeface="Calibri"/>
              </a:rPr>
              <a:t>she had </a:t>
            </a:r>
            <a:r>
              <a:rPr dirty="0" sz="2000" spc="-15">
                <a:latin typeface="Calibri"/>
                <a:cs typeface="Calibri"/>
              </a:rPr>
              <a:t>to </a:t>
            </a:r>
            <a:r>
              <a:rPr dirty="0" sz="2000" spc="-10">
                <a:latin typeface="Calibri"/>
                <a:cs typeface="Calibri"/>
              </a:rPr>
              <a:t>walk </a:t>
            </a:r>
            <a:r>
              <a:rPr dirty="0" sz="2000">
                <a:latin typeface="Calibri"/>
                <a:cs typeface="Calibri"/>
              </a:rPr>
              <a:t>up </a:t>
            </a:r>
            <a:r>
              <a:rPr dirty="0" sz="2000" spc="-5">
                <a:latin typeface="Calibri"/>
                <a:cs typeface="Calibri"/>
              </a:rPr>
              <a:t>and down the </a:t>
            </a:r>
            <a:r>
              <a:rPr dirty="0" sz="2000" spc="-15">
                <a:latin typeface="Calibri"/>
                <a:cs typeface="Calibri"/>
              </a:rPr>
              <a:t>street. 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So,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it </a:t>
            </a:r>
            <a:r>
              <a:rPr dirty="0" sz="2000" spc="-10">
                <a:latin typeface="Calibri"/>
                <a:cs typeface="Calibri"/>
              </a:rPr>
              <a:t>was </a:t>
            </a:r>
            <a:r>
              <a:rPr dirty="0" sz="2000" spc="-5">
                <a:latin typeface="Calibri"/>
                <a:cs typeface="Calibri"/>
              </a:rPr>
              <a:t>the </a:t>
            </a:r>
            <a:r>
              <a:rPr dirty="0" sz="2000" spc="-20">
                <a:latin typeface="Calibri"/>
                <a:cs typeface="Calibri"/>
              </a:rPr>
              <a:t>goldsmith’s</a:t>
            </a:r>
            <a:r>
              <a:rPr dirty="0" sz="2000" spc="-10">
                <a:latin typeface="Calibri"/>
                <a:cs typeface="Calibri"/>
              </a:rPr>
              <a:t> fault.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1628" y="801685"/>
              <a:ext cx="4084011" cy="342218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53070" y="1350325"/>
              <a:ext cx="2443148" cy="34221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809488" y="693420"/>
              <a:ext cx="2766060" cy="3899916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2022-04-01T18:40:25Z</dcterms:created>
  <dcterms:modified xsi:type="dcterms:W3CDTF">2022-04-01T18:40:25Z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2021-06-22T00:00:00Z</vt:filetime>
  </property>
  <property fmtid="{D5CDD505-2E9C-101B-9397-08002B2CF9AE}" pid="3" name="Creator">
    <vt:lpwstr>WPS Presentation</vt:lpwstr>
  </property>
  <property fmtid="{D5CDD505-2E9C-101B-9397-08002B2CF9AE}" pid="4" name="LastSaved">
    <vt:filetime>2022-04-01T00:00:00Z</vt:filetime>
  </property>
</Properties>
</file>