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4" r:id="rId8"/>
    <p:sldId id="263" r:id="rId9"/>
    <p:sldId id="265" r:id="rId10"/>
    <p:sldId id="266" r:id="rId11"/>
    <p:sldId id="262"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commentAuthors" Target="commentAuthors.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2.xml" /><Relationship Id="rId5" Type="http://schemas.openxmlformats.org/officeDocument/2006/relationships/comments" Target="../comments/comment1.xml" /><Relationship Id="rId4" Type="http://schemas.openxmlformats.org/officeDocument/2006/relationships/image" Target="../media/image3.jpeg"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2.xml" /><Relationship Id="rId5" Type="http://schemas.openxmlformats.org/officeDocument/2006/relationships/image" Target="../media/image5.jpeg" /><Relationship Id="rId4" Type="http://schemas.openxmlformats.org/officeDocument/2006/relationships/image" Target="../media/image4.jpeg"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image" Target="../media/image9.jpeg"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60526" y="1407937"/>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endParaRPr lang="en-IN"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7356109" y="-2639403"/>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555688" y="1837119"/>
            <a:ext cx="8032624" cy="138244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2400" b="1" dirty="0">
                <a:solidFill>
                  <a:srgbClr val="FF0000"/>
                </a:solidFill>
              </a:rPr>
              <a:t>CLASS 7</a:t>
            </a:r>
          </a:p>
          <a:p>
            <a:pPr marL="0" lvl="0" indent="0" algn="ctr" rtl="0">
              <a:spcBef>
                <a:spcPts val="0"/>
              </a:spcBef>
              <a:spcAft>
                <a:spcPts val="0"/>
              </a:spcAft>
              <a:buNone/>
            </a:pPr>
            <a:r>
              <a:rPr lang="en-IN" sz="2400" b="1" dirty="0">
                <a:solidFill>
                  <a:srgbClr val="FF0000"/>
                </a:solidFill>
              </a:rPr>
              <a:t>GEOGRAPHY</a:t>
            </a:r>
          </a:p>
          <a:p>
            <a:pPr marL="0" lvl="0" indent="0" algn="ctr" rtl="0">
              <a:spcBef>
                <a:spcPts val="0"/>
              </a:spcBef>
              <a:spcAft>
                <a:spcPts val="0"/>
              </a:spcAft>
              <a:buNone/>
            </a:pPr>
            <a:r>
              <a:rPr lang="en-IN" sz="2400" b="1" dirty="0">
                <a:solidFill>
                  <a:srgbClr val="FF0000"/>
                </a:solidFill>
              </a:rPr>
              <a:t>HYDROSPHERE</a:t>
            </a:r>
          </a:p>
          <a:p>
            <a:pPr marL="0" lvl="0" indent="0" algn="ctr" rtl="0">
              <a:spcBef>
                <a:spcPts val="0"/>
              </a:spcBef>
              <a:spcAft>
                <a:spcPts val="0"/>
              </a:spcAft>
              <a:buNone/>
            </a:pPr>
            <a:endParaRPr lang="en-IN" sz="2400" b="1" dirty="0">
              <a:solidFill>
                <a:srgbClr val="FF0000"/>
              </a:solidFill>
            </a:endParaRPr>
          </a:p>
          <a:p>
            <a:pPr marL="0" lvl="0" indent="0" algn="ctr" rtl="0">
              <a:spcBef>
                <a:spcPts val="0"/>
              </a:spcBef>
              <a:spcAft>
                <a:spcPts val="0"/>
              </a:spcAft>
              <a:buNone/>
            </a:pPr>
            <a:endParaRPr lang="en-IN" sz="2400" b="1" dirty="0">
              <a:solidFill>
                <a:srgbClr val="FF0000"/>
              </a:solidFill>
            </a:endParaRPr>
          </a:p>
          <a:p>
            <a:pPr marL="0" lvl="0" indent="0" algn="ctr" rtl="0">
              <a:spcBef>
                <a:spcPts val="0"/>
              </a:spcBef>
              <a:spcAft>
                <a:spcPts val="0"/>
              </a:spcAft>
              <a:buNone/>
            </a:pPr>
            <a:endParaRPr sz="24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b="1" i="0" u="none" strike="noStrike" cap="none" dirty="0">
                <a:solidFill>
                  <a:srgbClr val="FF0000"/>
                </a:solidFill>
                <a:latin typeface="Abadi" panose="020B0604020104020204" pitchFamily="34" charset="0"/>
                <a:ea typeface="Abadi" panose="02000000000000000000" pitchFamily="2" charset="0"/>
                <a:sym typeface="Arial"/>
              </a:rPr>
              <a:t>The uses of tides</a:t>
            </a:r>
            <a:endParaRPr b="1" i="0" u="none" strike="noStrike" cap="none" dirty="0">
              <a:solidFill>
                <a:srgbClr val="FF0000"/>
              </a:solidFill>
              <a:latin typeface="Abadi" panose="020B0604020104020204" pitchFamily="34" charset="0"/>
              <a:ea typeface="Abadi" panose="02000000000000000000" pitchFamily="2"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72" name="Google Shape;72;p15"/>
          <p:cNvSpPr txBox="1"/>
          <p:nvPr/>
        </p:nvSpPr>
        <p:spPr>
          <a:xfrm>
            <a:off x="403691" y="850389"/>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rgbClr val="000000"/>
                </a:solidFill>
                <a:latin typeface="Calibri"/>
                <a:ea typeface="Calibri"/>
                <a:cs typeface="Calibri"/>
                <a:sym typeface="Calibri"/>
              </a:rPr>
              <a:t>•Tides help in navigation. </a:t>
            </a:r>
          </a:p>
          <a:p>
            <a:pPr marL="0" marR="0" lvl="0" indent="0" algn="l" rtl="0">
              <a:lnSpc>
                <a:spcPct val="100000"/>
              </a:lnSpc>
              <a:spcBef>
                <a:spcPts val="0"/>
              </a:spcBef>
              <a:spcAft>
                <a:spcPts val="0"/>
              </a:spcAft>
              <a:buClr>
                <a:srgbClr val="000000"/>
              </a:buClr>
              <a:buSzPts val="1400"/>
              <a:buFont typeface="Arial"/>
              <a:buNone/>
            </a:pPr>
            <a:r>
              <a:rPr lang="en-IN" dirty="0">
                <a:latin typeface="Calibri"/>
                <a:ea typeface="Calibri"/>
                <a:cs typeface="Calibri"/>
                <a:sym typeface="Calibri"/>
              </a:rPr>
              <a:t>• Low tides are used by fishermen to go out into the open sea for fishing. </a:t>
            </a:r>
          </a:p>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rgbClr val="000000"/>
                </a:solidFill>
                <a:latin typeface="Calibri"/>
                <a:ea typeface="Calibri"/>
                <a:cs typeface="Calibri"/>
                <a:sym typeface="Calibri"/>
              </a:rPr>
              <a:t>•Tidal power can be used to generate electricity. </a:t>
            </a:r>
          </a:p>
          <a:p>
            <a:pPr marL="0" marR="0" lvl="0" indent="0" algn="l" rtl="0">
              <a:lnSpc>
                <a:spcPct val="100000"/>
              </a:lnSpc>
              <a:spcBef>
                <a:spcPts val="0"/>
              </a:spcBef>
              <a:spcAft>
                <a:spcPts val="0"/>
              </a:spcAft>
              <a:buClr>
                <a:srgbClr val="000000"/>
              </a:buClr>
              <a:buSzPts val="1400"/>
              <a:buFont typeface="Arial"/>
              <a:buNone/>
            </a:pPr>
            <a:r>
              <a:rPr lang="en-IN" dirty="0">
                <a:latin typeface="Calibri"/>
                <a:ea typeface="Calibri"/>
                <a:cs typeface="Calibri"/>
                <a:sym typeface="Calibri"/>
              </a:rPr>
              <a:t>•Tidal action helps mix up </a:t>
            </a:r>
            <a:r>
              <a:rPr lang="en-IN" dirty="0" err="1">
                <a:latin typeface="Calibri"/>
                <a:ea typeface="Calibri"/>
                <a:cs typeface="Calibri"/>
                <a:sym typeface="Calibri"/>
              </a:rPr>
              <a:t>nutrientsand</a:t>
            </a:r>
            <a:r>
              <a:rPr lang="en-IN" dirty="0">
                <a:latin typeface="Calibri"/>
                <a:ea typeface="Calibri"/>
                <a:cs typeface="Calibri"/>
                <a:sym typeface="Calibri"/>
              </a:rPr>
              <a:t> makes coastal regions in marine life. Such regions are excellent fishing grounds. </a:t>
            </a:r>
          </a:p>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rgbClr val="000000"/>
                </a:solidFill>
                <a:latin typeface="Calibri"/>
                <a:ea typeface="Calibri"/>
                <a:cs typeface="Calibri"/>
                <a:sym typeface="Calibri"/>
              </a:rPr>
              <a:t>•Tides keep the mouths of the rivers free of sediments by carrying the sediments far away into the sea. </a:t>
            </a: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4809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0580" y="4378876"/>
            <a:ext cx="1135569" cy="780900"/>
          </a:xfrm>
          <a:prstGeom prst="rect">
            <a:avLst/>
          </a:prstGeom>
          <a:noFill/>
          <a:ln>
            <a:noFill/>
          </a:ln>
        </p:spPr>
      </p:pic>
      <p:sp>
        <p:nvSpPr>
          <p:cNvPr id="71" name="Google Shape;71;p15"/>
          <p:cNvSpPr txBox="1"/>
          <p:nvPr/>
        </p:nvSpPr>
        <p:spPr>
          <a:xfrm>
            <a:off x="421762" y="298604"/>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2000" b="1" i="0" u="none" strike="noStrike" cap="none" dirty="0">
                <a:solidFill>
                  <a:srgbClr val="FF0000"/>
                </a:solidFill>
                <a:latin typeface="Abadi" panose="020B0604020104020204" pitchFamily="34" charset="0"/>
                <a:sym typeface="Arial"/>
              </a:rPr>
              <a:t>Currents</a:t>
            </a:r>
            <a:endParaRPr sz="2000" b="1" i="0" u="none" strike="noStrike" cap="none" dirty="0">
              <a:solidFill>
                <a:srgbClr val="FF0000"/>
              </a:solidFill>
              <a:latin typeface="Abadi" panose="020B0604020104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72" name="Google Shape;72;p15"/>
          <p:cNvSpPr txBox="1"/>
          <p:nvPr/>
        </p:nvSpPr>
        <p:spPr>
          <a:xfrm>
            <a:off x="227850" y="903557"/>
            <a:ext cx="8688300" cy="359927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rgbClr val="000000"/>
                </a:solidFill>
                <a:latin typeface="Calibri"/>
                <a:ea typeface="Calibri"/>
                <a:cs typeface="Calibri"/>
                <a:sym typeface="Calibri"/>
              </a:rPr>
              <a:t>• Currents are streams of water flowing constantly through the ocean on definite direction.. They are caused by –</a:t>
            </a:r>
          </a:p>
          <a:p>
            <a:pPr marL="0" marR="0" lvl="0" indent="0" algn="l" rtl="0">
              <a:lnSpc>
                <a:spcPct val="100000"/>
              </a:lnSpc>
              <a:spcBef>
                <a:spcPts val="0"/>
              </a:spcBef>
              <a:spcAft>
                <a:spcPts val="0"/>
              </a:spcAft>
              <a:buClr>
                <a:srgbClr val="000000"/>
              </a:buClr>
              <a:buSzPts val="1400"/>
              <a:buFont typeface="Arial"/>
              <a:buNone/>
            </a:pPr>
            <a:r>
              <a:rPr lang="en-IN" dirty="0">
                <a:latin typeface="Calibri"/>
                <a:ea typeface="Calibri"/>
                <a:cs typeface="Calibri"/>
                <a:sym typeface="Calibri"/>
              </a:rPr>
              <a:t>• </a:t>
            </a:r>
            <a:r>
              <a:rPr lang="en-IN" dirty="0" err="1">
                <a:latin typeface="Calibri"/>
                <a:ea typeface="Calibri"/>
                <a:cs typeface="Calibri"/>
                <a:sym typeface="Calibri"/>
              </a:rPr>
              <a:t>variationsin</a:t>
            </a:r>
            <a:r>
              <a:rPr lang="en-IN" dirty="0">
                <a:latin typeface="Calibri"/>
                <a:ea typeface="Calibri"/>
                <a:cs typeface="Calibri"/>
                <a:sym typeface="Calibri"/>
              </a:rPr>
              <a:t> temperature of ocean waters. </a:t>
            </a:r>
          </a:p>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rgbClr val="000000"/>
                </a:solidFill>
                <a:latin typeface="Calibri"/>
                <a:ea typeface="Calibri"/>
                <a:cs typeface="Calibri"/>
                <a:sym typeface="Calibri"/>
              </a:rPr>
              <a:t>•the rotation of the Earth. </a:t>
            </a:r>
          </a:p>
          <a:p>
            <a:pPr marL="0" marR="0" lvl="0" indent="0" algn="l" rtl="0">
              <a:lnSpc>
                <a:spcPct val="100000"/>
              </a:lnSpc>
              <a:spcBef>
                <a:spcPts val="0"/>
              </a:spcBef>
              <a:spcAft>
                <a:spcPts val="0"/>
              </a:spcAft>
              <a:buClr>
                <a:srgbClr val="000000"/>
              </a:buClr>
              <a:buSzPts val="1400"/>
              <a:buFont typeface="Arial"/>
              <a:buNone/>
            </a:pPr>
            <a:r>
              <a:rPr lang="en-IN" dirty="0">
                <a:latin typeface="Calibri"/>
                <a:ea typeface="Calibri"/>
                <a:cs typeface="Calibri"/>
                <a:sym typeface="Calibri"/>
              </a:rPr>
              <a:t>•the prevailing winds</a:t>
            </a:r>
          </a:p>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rgbClr val="000000"/>
                </a:solidFill>
                <a:latin typeface="Calibri"/>
                <a:ea typeface="Calibri"/>
                <a:cs typeface="Calibri"/>
                <a:sym typeface="Calibri"/>
              </a:rPr>
              <a:t>•the shape of the land</a:t>
            </a:r>
          </a:p>
          <a:p>
            <a:pPr marL="0" marR="0" lvl="0" indent="0" algn="l" rtl="0">
              <a:lnSpc>
                <a:spcPct val="100000"/>
              </a:lnSpc>
              <a:spcBef>
                <a:spcPts val="0"/>
              </a:spcBef>
              <a:spcAft>
                <a:spcPts val="0"/>
              </a:spcAft>
              <a:buClr>
                <a:srgbClr val="000000"/>
              </a:buClr>
              <a:buSzPts val="1400"/>
              <a:buFont typeface="Arial"/>
              <a:buNone/>
            </a:pPr>
            <a:endParaRPr lang="en-IN"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rgbClr val="000000"/>
                </a:solidFill>
                <a:latin typeface="Calibri"/>
                <a:ea typeface="Calibri"/>
                <a:cs typeface="Calibri"/>
                <a:sym typeface="Calibri"/>
              </a:rPr>
              <a:t>Some of the important surface currents that love across the ocean are the Gulf Stream, the North Atlantic Ocean, the </a:t>
            </a:r>
          </a:p>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rgbClr val="000000"/>
                </a:solidFill>
                <a:latin typeface="Calibri"/>
                <a:ea typeface="Calibri"/>
                <a:cs typeface="Calibri"/>
                <a:sym typeface="Calibri"/>
              </a:rPr>
              <a:t>California current, the Atlantic South Equatorial Current and the West wind Drift. </a:t>
            </a:r>
            <a:endParaRPr lang="en-IN"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 name="Picture 2">
            <a:extLst>
              <a:ext uri="{FF2B5EF4-FFF2-40B4-BE49-F238E27FC236}">
                <a16:creationId xmlns:a16="http://schemas.microsoft.com/office/drawing/2014/main" id="{728E32EB-E239-E936-FE50-BFF91394905F}"/>
              </a:ext>
            </a:extLst>
          </p:cNvPr>
          <p:cNvPicPr>
            <a:picLocks noChangeAspect="1"/>
          </p:cNvPicPr>
          <p:nvPr/>
        </p:nvPicPr>
        <p:blipFill>
          <a:blip r:embed="rId4"/>
          <a:stretch>
            <a:fillRect/>
          </a:stretch>
        </p:blipFill>
        <p:spPr>
          <a:xfrm>
            <a:off x="1383049" y="2980939"/>
            <a:ext cx="2624663" cy="2009811"/>
          </a:xfrm>
          <a:prstGeom prst="rect">
            <a:avLst/>
          </a:prstGeom>
        </p:spPr>
      </p:pic>
    </p:spTree>
    <p:extLst>
      <p:ext uri="{BB962C8B-B14F-4D97-AF65-F5344CB8AC3E}">
        <p14:creationId xmlns:p14="http://schemas.microsoft.com/office/powerpoint/2010/main" val="17098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FBC2-E70E-8629-937A-F2D2A37E7DAC}"/>
              </a:ext>
            </a:extLst>
          </p:cNvPr>
          <p:cNvSpPr>
            <a:spLocks noGrp="1"/>
          </p:cNvSpPr>
          <p:nvPr>
            <p:ph type="title"/>
          </p:nvPr>
        </p:nvSpPr>
        <p:spPr>
          <a:xfrm>
            <a:off x="311700" y="288275"/>
            <a:ext cx="8520600" cy="572700"/>
          </a:xfrm>
        </p:spPr>
        <p:txBody>
          <a:bodyPr/>
          <a:lstStyle/>
          <a:p>
            <a:r>
              <a:rPr lang="en-IN" sz="2000" dirty="0">
                <a:solidFill>
                  <a:srgbClr val="C00000"/>
                </a:solidFill>
                <a:latin typeface="Abadi" panose="020B0604020104020204" pitchFamily="34" charset="0"/>
              </a:rPr>
              <a:t>Effects of ocean currents</a:t>
            </a:r>
            <a:endParaRPr lang="en-US" sz="2000" dirty="0">
              <a:solidFill>
                <a:srgbClr val="C00000"/>
              </a:solidFill>
              <a:latin typeface="Abadi" panose="020B0604020104020204" pitchFamily="34" charset="0"/>
            </a:endParaRPr>
          </a:p>
        </p:txBody>
      </p:sp>
      <p:sp>
        <p:nvSpPr>
          <p:cNvPr id="3" name="Text Placeholder 2">
            <a:extLst>
              <a:ext uri="{FF2B5EF4-FFF2-40B4-BE49-F238E27FC236}">
                <a16:creationId xmlns:a16="http://schemas.microsoft.com/office/drawing/2014/main" id="{42765628-B9AE-5920-4756-2967AAE1BC17}"/>
              </a:ext>
            </a:extLst>
          </p:cNvPr>
          <p:cNvSpPr>
            <a:spLocks noGrp="1"/>
          </p:cNvSpPr>
          <p:nvPr>
            <p:ph type="body" idx="1"/>
          </p:nvPr>
        </p:nvSpPr>
        <p:spPr>
          <a:xfrm>
            <a:off x="243961" y="860975"/>
            <a:ext cx="7874528" cy="2797903"/>
          </a:xfrm>
        </p:spPr>
        <p:txBody>
          <a:bodyPr/>
          <a:lstStyle/>
          <a:p>
            <a:pPr marL="114300" indent="0">
              <a:buNone/>
            </a:pPr>
            <a:r>
              <a:rPr lang="en-IN" dirty="0"/>
              <a:t>• </a:t>
            </a:r>
            <a:r>
              <a:rPr lang="en-IN" sz="1400" dirty="0">
                <a:latin typeface="Calibri" panose="020F0502020204030204" pitchFamily="34" charset="0"/>
              </a:rPr>
              <a:t>Ocean currents influence the temperature of the region.</a:t>
            </a:r>
          </a:p>
          <a:p>
            <a:pPr marL="114300" indent="0">
              <a:buNone/>
            </a:pPr>
            <a:r>
              <a:rPr lang="en-IN" sz="1400" dirty="0">
                <a:latin typeface="Calibri" panose="020F0502020204030204" pitchFamily="34" charset="0"/>
              </a:rPr>
              <a:t>•The convergence of hot and cold currents leads to the formation of dense fog that can cause serious threat to ships. </a:t>
            </a:r>
          </a:p>
          <a:p>
            <a:pPr marL="114300" indent="0">
              <a:buNone/>
            </a:pPr>
            <a:r>
              <a:rPr lang="en-IN" sz="1400" dirty="0">
                <a:latin typeface="Calibri" panose="020F0502020204030204" pitchFamily="34" charset="0"/>
              </a:rPr>
              <a:t>• Areas of convergence make excellent fishing grounds because of the presence of planktons</a:t>
            </a:r>
          </a:p>
          <a:p>
            <a:pPr marL="114300" indent="0">
              <a:buNone/>
            </a:pPr>
            <a:r>
              <a:rPr lang="en-IN" sz="1400" dirty="0">
                <a:latin typeface="Calibri" panose="020F0502020204030204" pitchFamily="34" charset="0"/>
              </a:rPr>
              <a:t>• Ships that move along with ocean currents can move faster, and thus cut down travel time and the usage of fuel. </a:t>
            </a:r>
          </a:p>
          <a:p>
            <a:pPr marL="114300" indent="0">
              <a:buNone/>
            </a:pPr>
            <a:endParaRPr lang="en-US" sz="1400" dirty="0">
              <a:latin typeface="Calibri" panose="020F0502020204030204" pitchFamily="34" charset="0"/>
            </a:endParaRPr>
          </a:p>
        </p:txBody>
      </p:sp>
      <p:pic>
        <p:nvPicPr>
          <p:cNvPr id="4" name="Picture 4">
            <a:extLst>
              <a:ext uri="{FF2B5EF4-FFF2-40B4-BE49-F238E27FC236}">
                <a16:creationId xmlns:a16="http://schemas.microsoft.com/office/drawing/2014/main" id="{62838246-BB1C-4AC2-8B9A-FB46473FB66E}"/>
              </a:ext>
            </a:extLst>
          </p:cNvPr>
          <p:cNvPicPr>
            <a:picLocks noChangeAspect="1"/>
          </p:cNvPicPr>
          <p:nvPr/>
        </p:nvPicPr>
        <p:blipFill>
          <a:blip r:embed="rId2"/>
          <a:stretch>
            <a:fillRect/>
          </a:stretch>
        </p:blipFill>
        <p:spPr>
          <a:xfrm>
            <a:off x="2699365" y="2571750"/>
            <a:ext cx="2929797" cy="1993889"/>
          </a:xfrm>
          <a:prstGeom prst="rect">
            <a:avLst/>
          </a:prstGeom>
        </p:spPr>
      </p:pic>
      <p:pic>
        <p:nvPicPr>
          <p:cNvPr id="8" name="Google Shape;70;p15">
            <a:extLst>
              <a:ext uri="{FF2B5EF4-FFF2-40B4-BE49-F238E27FC236}">
                <a16:creationId xmlns:a16="http://schemas.microsoft.com/office/drawing/2014/main" id="{4EAE34C7-F19E-D134-571A-C2B755F31B9D}"/>
              </a:ext>
            </a:extLst>
          </p:cNvPr>
          <p:cNvPicPr preferRelativeResize="0"/>
          <p:nvPr/>
        </p:nvPicPr>
        <p:blipFill rotWithShape="1">
          <a:blip r:embed="rId3">
            <a:alphaModFix/>
          </a:blip>
          <a:srcRect/>
          <a:stretch/>
        </p:blipFill>
        <p:spPr>
          <a:xfrm>
            <a:off x="7780580" y="4378876"/>
            <a:ext cx="1135569" cy="780900"/>
          </a:xfrm>
          <a:prstGeom prst="rect">
            <a:avLst/>
          </a:prstGeom>
          <a:noFill/>
          <a:ln>
            <a:noFill/>
          </a:ln>
        </p:spPr>
      </p:pic>
    </p:spTree>
    <p:extLst>
      <p:ext uri="{BB962C8B-B14F-4D97-AF65-F5344CB8AC3E}">
        <p14:creationId xmlns:p14="http://schemas.microsoft.com/office/powerpoint/2010/main" val="272037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7449D-CD5F-9B69-6A00-AF7713374B2A}"/>
              </a:ext>
            </a:extLst>
          </p:cNvPr>
          <p:cNvSpPr>
            <a:spLocks noGrp="1"/>
          </p:cNvSpPr>
          <p:nvPr>
            <p:ph type="title"/>
          </p:nvPr>
        </p:nvSpPr>
        <p:spPr>
          <a:xfrm>
            <a:off x="54215" y="415636"/>
            <a:ext cx="9089785" cy="578290"/>
          </a:xfrm>
        </p:spPr>
        <p:txBody>
          <a:bodyPr/>
          <a:lstStyle/>
          <a:p>
            <a:r>
              <a:rPr lang="en-IN" sz="2000" dirty="0">
                <a:solidFill>
                  <a:srgbClr val="C00000"/>
                </a:solidFill>
                <a:latin typeface="Calibri" panose="020F0502020204030204" pitchFamily="34" charset="0"/>
              </a:rPr>
              <a:t>Water Pollution</a:t>
            </a:r>
            <a:endParaRPr lang="en-US" sz="2000" dirty="0">
              <a:solidFill>
                <a:srgbClr val="C00000"/>
              </a:solidFill>
              <a:latin typeface="Calibri" panose="020F0502020204030204" pitchFamily="34" charset="0"/>
            </a:endParaRPr>
          </a:p>
        </p:txBody>
      </p:sp>
      <p:sp>
        <p:nvSpPr>
          <p:cNvPr id="3" name="Text Placeholder 2">
            <a:extLst>
              <a:ext uri="{FF2B5EF4-FFF2-40B4-BE49-F238E27FC236}">
                <a16:creationId xmlns:a16="http://schemas.microsoft.com/office/drawing/2014/main" id="{B7445DEB-2E19-ABC3-D6BD-64ADF4C4B6FA}"/>
              </a:ext>
            </a:extLst>
          </p:cNvPr>
          <p:cNvSpPr>
            <a:spLocks noGrp="1"/>
          </p:cNvSpPr>
          <p:nvPr>
            <p:ph type="body" idx="1"/>
          </p:nvPr>
        </p:nvSpPr>
        <p:spPr>
          <a:xfrm>
            <a:off x="54215" y="859032"/>
            <a:ext cx="9089785" cy="4173782"/>
          </a:xfrm>
        </p:spPr>
        <p:txBody>
          <a:bodyPr/>
          <a:lstStyle/>
          <a:p>
            <a:r>
              <a:rPr lang="en-IN" dirty="0"/>
              <a:t>Contamination of both underground and surface water is called water pollution. Contamination makes water unfit for use. </a:t>
            </a:r>
          </a:p>
          <a:p>
            <a:r>
              <a:rPr lang="en-IN" dirty="0"/>
              <a:t>Polluted water may contain bacteria, parasites, animal wastes, toxic waste etc. </a:t>
            </a:r>
          </a:p>
          <a:p>
            <a:r>
              <a:rPr lang="en-IN" dirty="0"/>
              <a:t>Water is a scarce resource. It therefore becomes our duty to </a:t>
            </a:r>
            <a:r>
              <a:rPr lang="en-IN" dirty="0" err="1"/>
              <a:t>conservr</a:t>
            </a:r>
            <a:r>
              <a:rPr lang="en-IN" dirty="0"/>
              <a:t> water and prevent further pollution.  </a:t>
            </a:r>
            <a:endParaRPr lang="en-US" dirty="0"/>
          </a:p>
        </p:txBody>
      </p:sp>
      <p:pic>
        <p:nvPicPr>
          <p:cNvPr id="5" name="Google Shape;70;p15">
            <a:extLst>
              <a:ext uri="{FF2B5EF4-FFF2-40B4-BE49-F238E27FC236}">
                <a16:creationId xmlns:a16="http://schemas.microsoft.com/office/drawing/2014/main" id="{18126B93-867E-A338-2B7C-6F804AD08980}"/>
              </a:ext>
            </a:extLst>
          </p:cNvPr>
          <p:cNvPicPr preferRelativeResize="0"/>
          <p:nvPr/>
        </p:nvPicPr>
        <p:blipFill rotWithShape="1">
          <a:blip r:embed="rId2">
            <a:alphaModFix/>
          </a:blip>
          <a:srcRect/>
          <a:stretch/>
        </p:blipFill>
        <p:spPr>
          <a:xfrm>
            <a:off x="7780580" y="4378876"/>
            <a:ext cx="1135569" cy="780900"/>
          </a:xfrm>
          <a:prstGeom prst="rect">
            <a:avLst/>
          </a:prstGeom>
          <a:noFill/>
          <a:ln>
            <a:noFill/>
          </a:ln>
        </p:spPr>
      </p:pic>
      <p:pic>
        <p:nvPicPr>
          <p:cNvPr id="6" name="Picture 6">
            <a:extLst>
              <a:ext uri="{FF2B5EF4-FFF2-40B4-BE49-F238E27FC236}">
                <a16:creationId xmlns:a16="http://schemas.microsoft.com/office/drawing/2014/main" id="{41828DE2-7A11-12B2-7AAF-4B44BBF83F1F}"/>
              </a:ext>
            </a:extLst>
          </p:cNvPr>
          <p:cNvPicPr>
            <a:picLocks noChangeAspect="1"/>
          </p:cNvPicPr>
          <p:nvPr/>
        </p:nvPicPr>
        <p:blipFill>
          <a:blip r:embed="rId3"/>
          <a:stretch>
            <a:fillRect/>
          </a:stretch>
        </p:blipFill>
        <p:spPr>
          <a:xfrm>
            <a:off x="3457010" y="2346875"/>
            <a:ext cx="2660073" cy="2032001"/>
          </a:xfrm>
          <a:prstGeom prst="rect">
            <a:avLst/>
          </a:prstGeom>
        </p:spPr>
      </p:pic>
    </p:spTree>
    <p:extLst>
      <p:ext uri="{BB962C8B-B14F-4D97-AF65-F5344CB8AC3E}">
        <p14:creationId xmlns:p14="http://schemas.microsoft.com/office/powerpoint/2010/main" val="179724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4" name="Google Shape;64;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000" b="1" i="0" u="none" strike="noStrike" cap="none" dirty="0">
                <a:solidFill>
                  <a:srgbClr val="FF0000"/>
                </a:solidFill>
                <a:latin typeface="Arial"/>
                <a:ea typeface="Arial"/>
                <a:cs typeface="Arial"/>
                <a:sym typeface="Arial"/>
              </a:rPr>
              <a:t> </a:t>
            </a:r>
            <a:r>
              <a:rPr lang="en-IN" sz="2000" dirty="0">
                <a:solidFill>
                  <a:srgbClr val="FF0000"/>
                </a:solidFill>
              </a:rPr>
              <a:t>The Water Cycle</a:t>
            </a:r>
            <a:endParaRPr sz="2000" b="1" i="0" u="none" strike="noStrike" cap="none" dirty="0">
              <a:solidFill>
                <a:srgbClr val="FF0000"/>
              </a:solidFill>
              <a:latin typeface="Arial"/>
              <a:ea typeface="Arial"/>
              <a:cs typeface="Arial"/>
              <a:sym typeface="Arial"/>
            </a:endParaRPr>
          </a:p>
        </p:txBody>
      </p:sp>
      <p:sp>
        <p:nvSpPr>
          <p:cNvPr id="65" name="Google Shape;65;p14"/>
          <p:cNvSpPr txBox="1"/>
          <p:nvPr/>
        </p:nvSpPr>
        <p:spPr>
          <a:xfrm>
            <a:off x="455700" y="2154509"/>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3" name="Content Placeholder 2">
            <a:extLst>
              <a:ext uri="{FF2B5EF4-FFF2-40B4-BE49-F238E27FC236}">
                <a16:creationId xmlns:a16="http://schemas.microsoft.com/office/drawing/2014/main" id="{115CCE7E-CC35-2A63-5B6C-49E7DE9E13F4}"/>
              </a:ext>
            </a:extLst>
          </p:cNvPr>
          <p:cNvSpPr txBox="1">
            <a:spLocks/>
          </p:cNvSpPr>
          <p:nvPr/>
        </p:nvSpPr>
        <p:spPr>
          <a:xfrm>
            <a:off x="272675" y="1065950"/>
            <a:ext cx="8415625" cy="55143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IN" kern="0" dirty="0"/>
              <a:t>The continuous interchange of the form of water on Earth is called water cycle </a:t>
            </a:r>
            <a:r>
              <a:rPr lang="en-IN" kern="0" dirty="0" err="1"/>
              <a:t>pr</a:t>
            </a:r>
            <a:r>
              <a:rPr lang="en-IN" kern="0" dirty="0"/>
              <a:t> hydrological cycle. </a:t>
            </a:r>
          </a:p>
          <a:p>
            <a:r>
              <a:rPr lang="en-IN" kern="0" dirty="0"/>
              <a:t>Water from the surface of the Earth evaporates on heating and changes into water vapour.</a:t>
            </a:r>
          </a:p>
          <a:p>
            <a:r>
              <a:rPr lang="en-IN" kern="0" dirty="0"/>
              <a:t>The water vapour is carried up in the air, where it cools. On cooling water vapour in the atmosphere condenses changes into liquid state and form clouds. </a:t>
            </a:r>
          </a:p>
          <a:p>
            <a:r>
              <a:rPr lang="en-IN" kern="0" dirty="0"/>
              <a:t>When cloud particles get too heavy to remain suspended in the air, they fall back to the Earth as precipitation.</a:t>
            </a:r>
          </a:p>
          <a:p>
            <a:pPr marL="0" indent="0">
              <a:buFont typeface="Arial"/>
              <a:buNone/>
            </a:pPr>
            <a:r>
              <a:rPr lang="en-IN" kern="0" dirty="0"/>
              <a:t>° Precipitation are of various types- rain, snow,</a:t>
            </a:r>
          </a:p>
          <a:p>
            <a:pPr marL="0" indent="0">
              <a:buFont typeface="Arial"/>
              <a:buNone/>
            </a:pPr>
            <a:r>
              <a:rPr lang="en-IN" kern="0" dirty="0"/>
              <a:t> hail, fog, </a:t>
            </a:r>
            <a:r>
              <a:rPr lang="en-IN" kern="0" dirty="0" err="1"/>
              <a:t>sleet,most</a:t>
            </a:r>
            <a:r>
              <a:rPr lang="en-IN" kern="0" dirty="0"/>
              <a:t> and dew. </a:t>
            </a:r>
            <a:endParaRPr lang="en-US" kern="0" dirty="0"/>
          </a:p>
        </p:txBody>
      </p:sp>
      <p:pic>
        <p:nvPicPr>
          <p:cNvPr id="2" name="Picture 3">
            <a:extLst>
              <a:ext uri="{FF2B5EF4-FFF2-40B4-BE49-F238E27FC236}">
                <a16:creationId xmlns:a16="http://schemas.microsoft.com/office/drawing/2014/main" id="{D8F39415-61C6-E9C2-AFC6-4550B20825E5}"/>
              </a:ext>
            </a:extLst>
          </p:cNvPr>
          <p:cNvPicPr>
            <a:picLocks noChangeAspect="1"/>
          </p:cNvPicPr>
          <p:nvPr/>
        </p:nvPicPr>
        <p:blipFill>
          <a:blip r:embed="rId4"/>
          <a:stretch>
            <a:fillRect/>
          </a:stretch>
        </p:blipFill>
        <p:spPr>
          <a:xfrm>
            <a:off x="5574229" y="3656805"/>
            <a:ext cx="1881545" cy="13339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27850" y="249525"/>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2000" dirty="0">
                <a:solidFill>
                  <a:srgbClr val="FF0000"/>
                </a:solidFill>
              </a:rPr>
              <a:t>Distribution of water on the surface of the Earth</a:t>
            </a:r>
            <a:endParaRPr sz="2000" b="1" i="0" u="none" strike="noStrike" cap="none" dirty="0">
              <a:solidFill>
                <a:srgbClr val="FF0000"/>
              </a:solidFill>
              <a:latin typeface="Arial"/>
              <a:ea typeface="Arial"/>
              <a:cs typeface="Arial"/>
              <a:sym typeface="Arial"/>
            </a:endParaRPr>
          </a:p>
        </p:txBody>
      </p:sp>
      <p:sp>
        <p:nvSpPr>
          <p:cNvPr id="72" name="Google Shape;72;p15"/>
          <p:cNvSpPr txBox="1"/>
          <p:nvPr/>
        </p:nvSpPr>
        <p:spPr>
          <a:xfrm>
            <a:off x="227850" y="705820"/>
            <a:ext cx="8688300" cy="3632223"/>
          </a:xfrm>
          <a:prstGeom prst="rect">
            <a:avLst/>
          </a:prstGeom>
          <a:noFill/>
          <a:ln>
            <a:noFill/>
          </a:ln>
        </p:spPr>
        <p:txBody>
          <a:bodyPr spcFirstLastPara="1" wrap="square" lIns="91425" tIns="91425" rIns="91425" bIns="91425" anchor="t" anchorCtr="0">
            <a:noAutofit/>
          </a:bodyPr>
          <a:lstStyle/>
          <a:p>
            <a:r>
              <a:rPr lang="en-IN" sz="1600" dirty="0"/>
              <a:t>•The water available on the Earth‘s surface is of two types- fresh water and salt water. </a:t>
            </a:r>
          </a:p>
          <a:p>
            <a:r>
              <a:rPr lang="en-IN" sz="1600" dirty="0"/>
              <a:t>•97% of the Earth’s water is found in the oceans and only 3% is fresh water. </a:t>
            </a:r>
          </a:p>
          <a:p>
            <a:endParaRPr lang="en-IN" sz="1600" dirty="0"/>
          </a:p>
          <a:p>
            <a:r>
              <a:rPr lang="en-IN" sz="1600" dirty="0"/>
              <a:t>•69% of fresh water is frozen in the form of ice sheets and glaciers. </a:t>
            </a:r>
          </a:p>
          <a:p>
            <a:pPr marL="0" indent="0">
              <a:buNone/>
            </a:pPr>
            <a:r>
              <a:rPr lang="en-IN" sz="1600" dirty="0"/>
              <a:t>• 30% in the form of underground water. </a:t>
            </a:r>
          </a:p>
          <a:p>
            <a:pPr marL="0" indent="0">
              <a:buNone/>
            </a:pPr>
            <a:r>
              <a:rPr lang="en-IN" sz="1600" dirty="0"/>
              <a:t>• Only 1% of fresh water is found in liquid form on the surface of the Earth in the form of streams and lakes. </a:t>
            </a:r>
          </a:p>
          <a:p>
            <a:pPr marL="0" indent="0">
              <a:buNone/>
            </a:pPr>
            <a:r>
              <a:rPr lang="en-IN" sz="1600" dirty="0"/>
              <a:t>• The biggest source of fresh water is precipitation </a:t>
            </a:r>
          </a:p>
          <a:p>
            <a:pPr marL="0" indent="0">
              <a:buNone/>
            </a:pPr>
            <a:r>
              <a:rPr lang="en-IN" sz="1600" dirty="0"/>
              <a:t>  from the atmosphere in the form of </a:t>
            </a:r>
          </a:p>
          <a:p>
            <a:pPr marL="0" indent="0">
              <a:buNone/>
            </a:pPr>
            <a:r>
              <a:rPr lang="en-IN" sz="1600" dirty="0"/>
              <a:t>  rain and snow. </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 name="Picture 2">
            <a:extLst>
              <a:ext uri="{FF2B5EF4-FFF2-40B4-BE49-F238E27FC236}">
                <a16:creationId xmlns:a16="http://schemas.microsoft.com/office/drawing/2014/main" id="{7BFCAF0F-1EBF-E53C-F100-9AE0527BB49B}"/>
              </a:ext>
            </a:extLst>
          </p:cNvPr>
          <p:cNvPicPr>
            <a:picLocks noChangeAspect="1"/>
          </p:cNvPicPr>
          <p:nvPr/>
        </p:nvPicPr>
        <p:blipFill>
          <a:blip r:embed="rId4"/>
          <a:stretch>
            <a:fillRect/>
          </a:stretch>
        </p:blipFill>
        <p:spPr>
          <a:xfrm>
            <a:off x="7589881" y="783102"/>
            <a:ext cx="1066198" cy="1180715"/>
          </a:xfrm>
          <a:prstGeom prst="rect">
            <a:avLst/>
          </a:prstGeom>
        </p:spPr>
      </p:pic>
      <p:pic>
        <p:nvPicPr>
          <p:cNvPr id="3" name="Picture 3">
            <a:extLst>
              <a:ext uri="{FF2B5EF4-FFF2-40B4-BE49-F238E27FC236}">
                <a16:creationId xmlns:a16="http://schemas.microsoft.com/office/drawing/2014/main" id="{D48CE1C5-66DC-6C4D-4298-AE5BB49873BB}"/>
              </a:ext>
            </a:extLst>
          </p:cNvPr>
          <p:cNvPicPr>
            <a:picLocks noChangeAspect="1"/>
          </p:cNvPicPr>
          <p:nvPr/>
        </p:nvPicPr>
        <p:blipFill>
          <a:blip r:embed="rId5"/>
          <a:stretch>
            <a:fillRect/>
          </a:stretch>
        </p:blipFill>
        <p:spPr>
          <a:xfrm>
            <a:off x="5157947" y="2521932"/>
            <a:ext cx="1550966" cy="13494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331801" y="0"/>
            <a:ext cx="8688300" cy="82576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N" sz="2000" dirty="0">
                <a:solidFill>
                  <a:srgbClr val="C00000"/>
                </a:solidFill>
              </a:rPr>
              <a:t>Surface water and Ground water</a:t>
            </a:r>
            <a:endParaRPr sz="2000" b="1" i="0" u="none" strike="noStrike" cap="none" dirty="0">
              <a:solidFill>
                <a:srgbClr val="C00000"/>
              </a:solidFill>
              <a:latin typeface="Arial"/>
              <a:ea typeface="Arial"/>
              <a:cs typeface="Arial"/>
              <a:sym typeface="Arial"/>
            </a:endParaRPr>
          </a:p>
        </p:txBody>
      </p:sp>
      <p:sp>
        <p:nvSpPr>
          <p:cNvPr id="3" name="TextBox 2">
            <a:extLst>
              <a:ext uri="{FF2B5EF4-FFF2-40B4-BE49-F238E27FC236}">
                <a16:creationId xmlns:a16="http://schemas.microsoft.com/office/drawing/2014/main" id="{5A6082C2-B9C6-4B54-B01F-C98A68000727}"/>
              </a:ext>
            </a:extLst>
          </p:cNvPr>
          <p:cNvSpPr txBox="1"/>
          <p:nvPr/>
        </p:nvSpPr>
        <p:spPr>
          <a:xfrm rot="10800000" flipV="1">
            <a:off x="451779" y="895499"/>
            <a:ext cx="5430379" cy="2062103"/>
          </a:xfrm>
          <a:prstGeom prst="rect">
            <a:avLst/>
          </a:prstGeom>
          <a:noFill/>
        </p:spPr>
        <p:txBody>
          <a:bodyPr wrap="square">
            <a:spAutoFit/>
          </a:bodyPr>
          <a:lstStyle/>
          <a:p>
            <a:r>
              <a:rPr lang="en-IN" dirty="0"/>
              <a:t>•</a:t>
            </a:r>
            <a:r>
              <a:rPr lang="en-IN" sz="1600" dirty="0"/>
              <a:t>The water which is found in ponds, lakes, rivers and streams is called surface water. </a:t>
            </a:r>
          </a:p>
          <a:p>
            <a:r>
              <a:rPr lang="en-IN" sz="1600" dirty="0"/>
              <a:t>•Some water gets collected beneath the surface of the Earth through seepage. This is underground water. </a:t>
            </a:r>
          </a:p>
          <a:p>
            <a:r>
              <a:rPr lang="en-IN" sz="1600" dirty="0"/>
              <a:t>•The point ay which water is found beneath the Earth’ surface at any given place is called water table. </a:t>
            </a:r>
          </a:p>
          <a:p>
            <a:r>
              <a:rPr lang="en-IN" sz="1600" dirty="0"/>
              <a:t>• Aquifers  situated below the water table are a rich source of fresh water. </a:t>
            </a:r>
            <a:endParaRPr lang="en-US" sz="1600" dirty="0"/>
          </a:p>
        </p:txBody>
      </p:sp>
      <p:pic>
        <p:nvPicPr>
          <p:cNvPr id="4" name="Picture 4">
            <a:extLst>
              <a:ext uri="{FF2B5EF4-FFF2-40B4-BE49-F238E27FC236}">
                <a16:creationId xmlns:a16="http://schemas.microsoft.com/office/drawing/2014/main" id="{A2339703-F3B3-E9CF-76D1-75B719D7B6D1}"/>
              </a:ext>
            </a:extLst>
          </p:cNvPr>
          <p:cNvPicPr>
            <a:picLocks noChangeAspect="1"/>
          </p:cNvPicPr>
          <p:nvPr/>
        </p:nvPicPr>
        <p:blipFill>
          <a:blip r:embed="rId4"/>
          <a:stretch>
            <a:fillRect/>
          </a:stretch>
        </p:blipFill>
        <p:spPr>
          <a:xfrm>
            <a:off x="6074918" y="1946642"/>
            <a:ext cx="2816086" cy="1775698"/>
          </a:xfrm>
          <a:prstGeom prst="rect">
            <a:avLst/>
          </a:prstGeom>
        </p:spPr>
      </p:pic>
    </p:spTree>
    <p:extLst>
      <p:ext uri="{BB962C8B-B14F-4D97-AF65-F5344CB8AC3E}">
        <p14:creationId xmlns:p14="http://schemas.microsoft.com/office/powerpoint/2010/main" val="177644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N" sz="2000" dirty="0">
                <a:solidFill>
                  <a:srgbClr val="C00000"/>
                </a:solidFill>
              </a:rPr>
              <a:t>Ocean waters</a:t>
            </a:r>
            <a:endParaRPr sz="2000" b="1" i="0" u="none" strike="noStrike" cap="none" dirty="0">
              <a:solidFill>
                <a:srgbClr val="C00000"/>
              </a:solidFill>
              <a:latin typeface="Arial"/>
              <a:ea typeface="Arial"/>
              <a:cs typeface="Arial"/>
              <a:sym typeface="Arial"/>
            </a:endParaRPr>
          </a:p>
        </p:txBody>
      </p:sp>
      <p:sp>
        <p:nvSpPr>
          <p:cNvPr id="72" name="Google Shape;72;p15"/>
          <p:cNvSpPr txBox="1"/>
          <p:nvPr/>
        </p:nvSpPr>
        <p:spPr>
          <a:xfrm>
            <a:off x="455700" y="1209172"/>
            <a:ext cx="8688300" cy="3649278"/>
          </a:xfrm>
          <a:prstGeom prst="rect">
            <a:avLst/>
          </a:prstGeom>
          <a:noFill/>
          <a:ln>
            <a:noFill/>
          </a:ln>
        </p:spPr>
        <p:txBody>
          <a:bodyPr spcFirstLastPara="1" wrap="square" lIns="91425" tIns="91425" rIns="91425" bIns="91425" anchor="t" anchorCtr="0">
            <a:noAutofit/>
          </a:bodyPr>
          <a:lstStyle/>
          <a:p>
            <a:r>
              <a:rPr lang="en-IN" dirty="0"/>
              <a:t>• </a:t>
            </a:r>
            <a:r>
              <a:rPr lang="en-IN" sz="1800" dirty="0"/>
              <a:t>Oceans are huge water bodies that support marine life. The help in international trade. </a:t>
            </a:r>
          </a:p>
          <a:p>
            <a:r>
              <a:rPr lang="en-IN" sz="1800" dirty="0"/>
              <a:t>• Salt makes up 3.5% of the oceans. </a:t>
            </a:r>
          </a:p>
          <a:p>
            <a:pPr marL="0" indent="0">
              <a:buNone/>
            </a:pPr>
            <a:r>
              <a:rPr lang="en-IN" sz="1800" dirty="0"/>
              <a:t>• Rivers and underground streams carry dissolved salts with them and empties into the ocean. </a:t>
            </a:r>
          </a:p>
          <a:p>
            <a:pPr marL="0" indent="0">
              <a:buNone/>
            </a:pPr>
            <a:r>
              <a:rPr lang="en-IN" sz="1800" dirty="0"/>
              <a:t>• The salts that come from volcanic eruption in the mid ocean ridge also contribute. Global warming has increased the rate of evaporation and made oceans saltier by the day. </a:t>
            </a:r>
          </a:p>
        </p:txBody>
      </p:sp>
      <p:pic>
        <p:nvPicPr>
          <p:cNvPr id="2" name="Picture 2">
            <a:extLst>
              <a:ext uri="{FF2B5EF4-FFF2-40B4-BE49-F238E27FC236}">
                <a16:creationId xmlns:a16="http://schemas.microsoft.com/office/drawing/2014/main" id="{1F1B136F-43CD-A117-2C1B-847890DE7CC5}"/>
              </a:ext>
            </a:extLst>
          </p:cNvPr>
          <p:cNvPicPr>
            <a:picLocks noChangeAspect="1"/>
          </p:cNvPicPr>
          <p:nvPr/>
        </p:nvPicPr>
        <p:blipFill>
          <a:blip r:embed="rId4"/>
          <a:stretch>
            <a:fillRect/>
          </a:stretch>
        </p:blipFill>
        <p:spPr>
          <a:xfrm>
            <a:off x="4799850" y="3311565"/>
            <a:ext cx="2426876" cy="1373247"/>
          </a:xfrm>
          <a:prstGeom prst="rect">
            <a:avLst/>
          </a:prstGeom>
        </p:spPr>
      </p:pic>
    </p:spTree>
    <p:extLst>
      <p:ext uri="{BB962C8B-B14F-4D97-AF65-F5344CB8AC3E}">
        <p14:creationId xmlns:p14="http://schemas.microsoft.com/office/powerpoint/2010/main" val="158677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501473" y="285050"/>
            <a:ext cx="8459501" cy="56881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2000" dirty="0">
                <a:solidFill>
                  <a:srgbClr val="C00000"/>
                </a:solidFill>
              </a:rPr>
              <a:t>Movement of ocean water</a:t>
            </a:r>
            <a:endParaRPr sz="2000" b="1" i="0" u="none" strike="noStrike" cap="none" dirty="0">
              <a:solidFill>
                <a:srgbClr val="C00000"/>
              </a:solidFill>
              <a:latin typeface="Arial"/>
              <a:ea typeface="Arial"/>
              <a:cs typeface="Arial"/>
              <a:sym typeface="Arial"/>
            </a:endParaRPr>
          </a:p>
        </p:txBody>
      </p:sp>
      <p:sp>
        <p:nvSpPr>
          <p:cNvPr id="72" name="Google Shape;72;p15"/>
          <p:cNvSpPr txBox="1"/>
          <p:nvPr/>
        </p:nvSpPr>
        <p:spPr>
          <a:xfrm>
            <a:off x="501472" y="862468"/>
            <a:ext cx="8459501" cy="3113895"/>
          </a:xfrm>
          <a:prstGeom prst="rect">
            <a:avLst/>
          </a:prstGeom>
          <a:noFill/>
          <a:ln>
            <a:noFill/>
          </a:ln>
        </p:spPr>
        <p:txBody>
          <a:bodyPr spcFirstLastPara="1" wrap="square" lIns="91425" tIns="91425" rIns="91425" bIns="91425" anchor="t" anchorCtr="0">
            <a:noAutofit/>
          </a:bodyPr>
          <a:lstStyle/>
          <a:p>
            <a:r>
              <a:rPr lang="en-IN" dirty="0"/>
              <a:t> •</a:t>
            </a:r>
            <a:r>
              <a:rPr lang="en-IN" sz="1800" dirty="0"/>
              <a:t> Oceanic or marine waters are always moving. </a:t>
            </a:r>
          </a:p>
          <a:p>
            <a:r>
              <a:rPr lang="en-IN" sz="1800" dirty="0"/>
              <a:t>• It is due to the force of wind, temperature differences and gravitational forces. </a:t>
            </a:r>
          </a:p>
          <a:p>
            <a:r>
              <a:rPr lang="en-IN" sz="1800" dirty="0"/>
              <a:t>•The three main movements noticed in the oceans are waves, tides and currents. </a:t>
            </a:r>
          </a:p>
          <a:p>
            <a:r>
              <a:rPr lang="en-IN" sz="1800" dirty="0"/>
              <a:t>•The rhythmic up and down movement of water </a:t>
            </a:r>
          </a:p>
          <a:p>
            <a:pPr marL="0" indent="0">
              <a:buNone/>
            </a:pPr>
            <a:r>
              <a:rPr lang="en-IN" sz="1800" dirty="0"/>
              <a:t>on the surface of the ocean causes waves. </a:t>
            </a:r>
          </a:p>
          <a:p>
            <a:pPr marL="0" indent="0">
              <a:buNone/>
            </a:pPr>
            <a:r>
              <a:rPr lang="en-IN" sz="1800" dirty="0"/>
              <a:t>• As a wave moves it forms a succession of crest </a:t>
            </a:r>
          </a:p>
          <a:p>
            <a:pPr marL="0" indent="0">
              <a:buNone/>
            </a:pPr>
            <a:r>
              <a:rPr lang="en-IN" sz="1800" dirty="0"/>
              <a:t>and trough. The horizontal distance between two crest is called wavelength. </a:t>
            </a:r>
            <a:endParaRPr sz="1800" b="0" i="0" u="none" strike="noStrike" cap="none" dirty="0">
              <a:solidFill>
                <a:srgbClr val="000000"/>
              </a:solidFill>
              <a:latin typeface="Calibri"/>
              <a:ea typeface="Calibri"/>
              <a:cs typeface="Calibri"/>
              <a:sym typeface="Calibri"/>
            </a:endParaRPr>
          </a:p>
        </p:txBody>
      </p:sp>
      <p:pic>
        <p:nvPicPr>
          <p:cNvPr id="2" name="Picture 2">
            <a:extLst>
              <a:ext uri="{FF2B5EF4-FFF2-40B4-BE49-F238E27FC236}">
                <a16:creationId xmlns:a16="http://schemas.microsoft.com/office/drawing/2014/main" id="{AD8E14E4-8185-F692-3507-3FDA3224DE17}"/>
              </a:ext>
            </a:extLst>
          </p:cNvPr>
          <p:cNvPicPr>
            <a:picLocks noChangeAspect="1"/>
          </p:cNvPicPr>
          <p:nvPr/>
        </p:nvPicPr>
        <p:blipFill>
          <a:blip r:embed="rId4"/>
          <a:stretch>
            <a:fillRect/>
          </a:stretch>
        </p:blipFill>
        <p:spPr>
          <a:xfrm>
            <a:off x="4980107" y="2961563"/>
            <a:ext cx="2285337" cy="1420996"/>
          </a:xfrm>
          <a:prstGeom prst="rect">
            <a:avLst/>
          </a:prstGeom>
        </p:spPr>
      </p:pic>
    </p:spTree>
    <p:extLst>
      <p:ext uri="{BB962C8B-B14F-4D97-AF65-F5344CB8AC3E}">
        <p14:creationId xmlns:p14="http://schemas.microsoft.com/office/powerpoint/2010/main" val="98151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72" name="Google Shape;72;p15"/>
          <p:cNvSpPr txBox="1"/>
          <p:nvPr/>
        </p:nvSpPr>
        <p:spPr>
          <a:xfrm>
            <a:off x="183025" y="628822"/>
            <a:ext cx="8915797" cy="4114854"/>
          </a:xfrm>
          <a:prstGeom prst="rect">
            <a:avLst/>
          </a:prstGeom>
          <a:noFill/>
          <a:ln>
            <a:noFill/>
          </a:ln>
        </p:spPr>
        <p:txBody>
          <a:bodyPr spcFirstLastPara="1" wrap="square" lIns="91425" tIns="91425" rIns="91425" bIns="91425" anchor="t" anchorCtr="0">
            <a:noAutofit/>
          </a:bodyPr>
          <a:lstStyle/>
          <a:p>
            <a:r>
              <a:rPr lang="en-IN" dirty="0"/>
              <a:t>•</a:t>
            </a:r>
            <a:r>
              <a:rPr lang="en-IN" sz="1600" dirty="0"/>
              <a:t>The height of the wave is determined by three factors-</a:t>
            </a:r>
          </a:p>
          <a:p>
            <a:r>
              <a:rPr lang="en-IN" sz="1600" dirty="0"/>
              <a:t>• The length of time for which the wind has blown over water. </a:t>
            </a:r>
          </a:p>
          <a:p>
            <a:r>
              <a:rPr lang="en-IN" sz="1600" dirty="0"/>
              <a:t>• Distance of open water over which the wind had blown , called</a:t>
            </a:r>
            <a:r>
              <a:rPr lang="en-IN" sz="1600" b="1" dirty="0"/>
              <a:t> fetch</a:t>
            </a:r>
            <a:r>
              <a:rPr lang="en-IN" sz="1600" dirty="0"/>
              <a:t>. </a:t>
            </a:r>
          </a:p>
          <a:p>
            <a:r>
              <a:rPr lang="en-IN" sz="1600" dirty="0"/>
              <a:t>• Wind speed</a:t>
            </a:r>
          </a:p>
          <a:p>
            <a:r>
              <a:rPr lang="en-IN" sz="1600" dirty="0"/>
              <a:t>• Sometimes the waves is caused by tremors below the ocean floor. Tsunamis, the most destructive of waves is caused by severe undersea earthquake. </a:t>
            </a:r>
          </a:p>
          <a:p>
            <a:r>
              <a:rPr lang="en-IN" sz="1600" dirty="0"/>
              <a:t>• The breaking wave is called swash and the </a:t>
            </a:r>
          </a:p>
          <a:p>
            <a:pPr marL="0" indent="0">
              <a:buNone/>
            </a:pPr>
            <a:r>
              <a:rPr lang="en-IN" sz="1600" dirty="0"/>
              <a:t>receding wave is called backwash. </a:t>
            </a:r>
            <a:endParaRPr lang="en-IN" sz="1600" b="1" dirty="0"/>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 name="Picture 2">
            <a:extLst>
              <a:ext uri="{FF2B5EF4-FFF2-40B4-BE49-F238E27FC236}">
                <a16:creationId xmlns:a16="http://schemas.microsoft.com/office/drawing/2014/main" id="{FF2C7754-00C8-0535-F713-CADC98F72CA9}"/>
              </a:ext>
            </a:extLst>
          </p:cNvPr>
          <p:cNvPicPr>
            <a:picLocks noChangeAspect="1"/>
          </p:cNvPicPr>
          <p:nvPr/>
        </p:nvPicPr>
        <p:blipFill>
          <a:blip r:embed="rId4"/>
          <a:stretch>
            <a:fillRect/>
          </a:stretch>
        </p:blipFill>
        <p:spPr>
          <a:xfrm>
            <a:off x="3840613" y="2604595"/>
            <a:ext cx="2163526" cy="1652439"/>
          </a:xfrm>
          <a:prstGeom prst="rect">
            <a:avLst/>
          </a:prstGeom>
        </p:spPr>
      </p:pic>
    </p:spTree>
    <p:extLst>
      <p:ext uri="{BB962C8B-B14F-4D97-AF65-F5344CB8AC3E}">
        <p14:creationId xmlns:p14="http://schemas.microsoft.com/office/powerpoint/2010/main" val="215761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15"/>
          <p:cNvSpPr txBox="1"/>
          <p:nvPr/>
        </p:nvSpPr>
        <p:spPr>
          <a:xfrm>
            <a:off x="455700" y="-1"/>
            <a:ext cx="8688300" cy="4770783"/>
          </a:xfrm>
          <a:prstGeom prst="rect">
            <a:avLst/>
          </a:prstGeom>
          <a:solidFill>
            <a:schemeClr val="bg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2000" dirty="0">
                <a:solidFill>
                  <a:srgbClr val="FF0000"/>
                </a:solidFill>
              </a:rPr>
              <a:t>Tides</a:t>
            </a:r>
            <a:endParaRPr sz="2000" b="1" i="0" u="none" strike="noStrike" cap="none" dirty="0">
              <a:solidFill>
                <a:srgbClr val="FF0000"/>
              </a:solidFill>
              <a:latin typeface="Arial"/>
              <a:ea typeface="Arial"/>
              <a:cs typeface="Arial"/>
              <a:sym typeface="Arial"/>
            </a:endParaRPr>
          </a:p>
        </p:txBody>
      </p:sp>
      <p:sp>
        <p:nvSpPr>
          <p:cNvPr id="72" name="Google Shape;72;p15"/>
          <p:cNvSpPr txBox="1"/>
          <p:nvPr/>
        </p:nvSpPr>
        <p:spPr>
          <a:xfrm rot="10800000" flipV="1">
            <a:off x="296682" y="723271"/>
            <a:ext cx="9006336" cy="3875836"/>
          </a:xfrm>
          <a:prstGeom prst="rect">
            <a:avLst/>
          </a:prstGeom>
          <a:noFill/>
          <a:ln>
            <a:noFill/>
          </a:ln>
        </p:spPr>
        <p:txBody>
          <a:bodyPr spcFirstLastPara="1" wrap="square" lIns="91425" tIns="91425" rIns="91425" bIns="91425" anchor="t" anchorCtr="0">
            <a:noAutofit/>
          </a:bodyPr>
          <a:lstStyle/>
          <a:p>
            <a:r>
              <a:rPr lang="en-IN" dirty="0"/>
              <a:t>•</a:t>
            </a:r>
            <a:r>
              <a:rPr lang="en-IN" sz="1800" dirty="0"/>
              <a:t>Tides are the periodic rising and falling of the sea level due to the gravitational pull of the Moon and Sun acting on the rotating Earth. </a:t>
            </a:r>
          </a:p>
          <a:p>
            <a:pPr marL="0" indent="0">
              <a:buNone/>
            </a:pPr>
            <a:r>
              <a:rPr lang="en-IN" sz="1800" dirty="0"/>
              <a:t>•Tides are of two types – high tides and low tides</a:t>
            </a:r>
          </a:p>
          <a:p>
            <a:pPr marL="0" indent="0">
              <a:buNone/>
            </a:pPr>
            <a:r>
              <a:rPr lang="en-IN" sz="1800" dirty="0"/>
              <a:t>• During high tides, the water rises in the tidal belt and rush in towards the land and flood it. </a:t>
            </a:r>
          </a:p>
          <a:p>
            <a:pPr marL="0" indent="0">
              <a:buNone/>
            </a:pPr>
            <a:r>
              <a:rPr lang="en-IN" sz="1800" dirty="0"/>
              <a:t>• During low tide the water level falls and sea water recedes.</a:t>
            </a:r>
          </a:p>
          <a:p>
            <a:pPr marL="0" indent="0">
              <a:buNone/>
            </a:pPr>
            <a:r>
              <a:rPr lang="en-IN" sz="1800" dirty="0"/>
              <a:t>•Areas that are alternately submerged and exposed by rising and falling tides are called tidal flats. </a:t>
            </a:r>
            <a:endParaRPr sz="1800" b="0" i="0" u="none" strike="noStrike" cap="none" dirty="0">
              <a:solidFill>
                <a:srgbClr val="000000"/>
              </a:solidFill>
              <a:latin typeface="Calibri"/>
              <a:ea typeface="Calibri"/>
              <a:cs typeface="Calibri"/>
              <a:sym typeface="Calibri"/>
            </a:endParaRPr>
          </a:p>
        </p:txBody>
      </p:sp>
      <p:pic>
        <p:nvPicPr>
          <p:cNvPr id="3" name="Google Shape;70;p15">
            <a:extLst>
              <a:ext uri="{FF2B5EF4-FFF2-40B4-BE49-F238E27FC236}">
                <a16:creationId xmlns:a16="http://schemas.microsoft.com/office/drawing/2014/main" id="{140C4EEA-1042-40C4-D076-97A82D2DB105}"/>
              </a:ext>
            </a:extLst>
          </p:cNvPr>
          <p:cNvPicPr preferRelativeResize="0"/>
          <p:nvPr/>
        </p:nvPicPr>
        <p:blipFill rotWithShape="1">
          <a:blip r:embed="rId3">
            <a:alphaModFix/>
          </a:blip>
          <a:srcRect/>
          <a:stretch/>
        </p:blipFill>
        <p:spPr>
          <a:xfrm>
            <a:off x="7911474" y="4266066"/>
            <a:ext cx="1232526" cy="622179"/>
          </a:xfrm>
          <a:prstGeom prst="rect">
            <a:avLst/>
          </a:prstGeom>
          <a:noFill/>
          <a:ln>
            <a:noFill/>
          </a:ln>
        </p:spPr>
      </p:pic>
      <p:pic>
        <p:nvPicPr>
          <p:cNvPr id="2" name="Picture 3">
            <a:extLst>
              <a:ext uri="{FF2B5EF4-FFF2-40B4-BE49-F238E27FC236}">
                <a16:creationId xmlns:a16="http://schemas.microsoft.com/office/drawing/2014/main" id="{163BA96A-4C2B-821A-F0EC-0F1222DA865A}"/>
              </a:ext>
            </a:extLst>
          </p:cNvPr>
          <p:cNvPicPr>
            <a:picLocks noChangeAspect="1"/>
          </p:cNvPicPr>
          <p:nvPr/>
        </p:nvPicPr>
        <p:blipFill>
          <a:blip r:embed="rId4"/>
          <a:stretch>
            <a:fillRect/>
          </a:stretch>
        </p:blipFill>
        <p:spPr>
          <a:xfrm>
            <a:off x="4899390" y="2883351"/>
            <a:ext cx="1895362" cy="2032000"/>
          </a:xfrm>
          <a:prstGeom prst="rect">
            <a:avLst/>
          </a:prstGeom>
        </p:spPr>
      </p:pic>
    </p:spTree>
    <p:extLst>
      <p:ext uri="{BB962C8B-B14F-4D97-AF65-F5344CB8AC3E}">
        <p14:creationId xmlns:p14="http://schemas.microsoft.com/office/powerpoint/2010/main" val="316738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442742" y="152750"/>
            <a:ext cx="8111631" cy="103994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dirty="0">
                <a:solidFill>
                  <a:srgbClr val="FF0000"/>
                </a:solidFill>
                <a:latin typeface="Abadi" panose="020B0604020104020204" pitchFamily="34" charset="0"/>
              </a:rPr>
              <a:t>Spring tides and Neap tides</a:t>
            </a:r>
            <a:endParaRPr b="1" i="0" u="none" strike="noStrike" cap="none" dirty="0">
              <a:solidFill>
                <a:srgbClr val="FF0000"/>
              </a:solidFill>
              <a:latin typeface="Abadi" panose="020B0604020104020204" pitchFamily="34" charset="0"/>
              <a:sym typeface="Arial"/>
            </a:endParaRPr>
          </a:p>
        </p:txBody>
      </p:sp>
      <p:sp>
        <p:nvSpPr>
          <p:cNvPr id="72" name="Google Shape;72;p15"/>
          <p:cNvSpPr txBox="1"/>
          <p:nvPr/>
        </p:nvSpPr>
        <p:spPr>
          <a:xfrm>
            <a:off x="227850" y="112695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rgbClr val="000000"/>
                </a:solidFill>
                <a:latin typeface="Calibri"/>
                <a:ea typeface="Calibri"/>
                <a:cs typeface="Calibri"/>
                <a:sym typeface="Calibri"/>
              </a:rPr>
              <a:t>If the Sun, the Moon and the Earth are lined up in a straight line the Sun’s gravitational pull gets added to that of the Moon. The tides then have a higher tidal range. Such tides are called </a:t>
            </a:r>
            <a:r>
              <a:rPr lang="en-IN" sz="1400" b="1" i="0" u="none" strike="noStrike" cap="none" dirty="0">
                <a:solidFill>
                  <a:srgbClr val="000000"/>
                </a:solidFill>
                <a:latin typeface="Calibri"/>
                <a:ea typeface="Calibri"/>
                <a:cs typeface="Calibri"/>
                <a:sym typeface="Calibri"/>
              </a:rPr>
              <a:t>spring tides. </a:t>
            </a:r>
            <a:r>
              <a:rPr lang="en-IN" sz="1400" i="0" u="none" strike="noStrike" cap="none" dirty="0">
                <a:solidFill>
                  <a:srgbClr val="000000"/>
                </a:solidFill>
                <a:latin typeface="Calibri"/>
                <a:ea typeface="Calibri"/>
                <a:cs typeface="Calibri"/>
                <a:sym typeface="Calibri"/>
              </a:rPr>
              <a:t>T</a:t>
            </a:r>
            <a:r>
              <a:rPr lang="en-IN" sz="1400" b="0" i="0" u="none" strike="noStrike" cap="none" dirty="0">
                <a:solidFill>
                  <a:srgbClr val="000000"/>
                </a:solidFill>
                <a:latin typeface="Calibri"/>
                <a:ea typeface="Calibri"/>
                <a:cs typeface="Calibri"/>
                <a:sym typeface="Calibri"/>
              </a:rPr>
              <a:t>hey occur on full moon days and new moon days. </a:t>
            </a:r>
          </a:p>
          <a:p>
            <a:pPr marL="0" marR="0" lvl="0" indent="0" algn="l" rtl="0">
              <a:lnSpc>
                <a:spcPct val="100000"/>
              </a:lnSpc>
              <a:spcBef>
                <a:spcPts val="0"/>
              </a:spcBef>
              <a:spcAft>
                <a:spcPts val="0"/>
              </a:spcAft>
              <a:buClr>
                <a:srgbClr val="000000"/>
              </a:buClr>
              <a:buSzPts val="1400"/>
              <a:buFont typeface="Arial"/>
              <a:buNone/>
            </a:pPr>
            <a:endParaRPr lang="en-IN"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rgbClr val="000000"/>
                </a:solidFill>
                <a:latin typeface="Calibri"/>
                <a:ea typeface="Calibri"/>
                <a:cs typeface="Calibri"/>
                <a:sym typeface="Calibri"/>
              </a:rPr>
              <a:t>If the Sun and the Moon are at right angles to one another, the gravitational pull of the Sun on the Earth partially cancels that of the moon. Such situations occur during the quarter phases of the Moon. During these periods, high tides are not very high and low tides are not very low. These are called neap tides. </a:t>
            </a:r>
            <a:endParaRPr sz="1400" b="0" i="0" u="none" strike="noStrike" cap="none" dirty="0">
              <a:solidFill>
                <a:srgbClr val="000000"/>
              </a:solidFill>
              <a:latin typeface="Calibri"/>
              <a:ea typeface="Calibri"/>
              <a:cs typeface="Calibri"/>
              <a:sym typeface="Calibri"/>
            </a:endParaRPr>
          </a:p>
        </p:txBody>
      </p:sp>
      <p:pic>
        <p:nvPicPr>
          <p:cNvPr id="2" name="Picture 2">
            <a:extLst>
              <a:ext uri="{FF2B5EF4-FFF2-40B4-BE49-F238E27FC236}">
                <a16:creationId xmlns:a16="http://schemas.microsoft.com/office/drawing/2014/main" id="{54B7B7FA-2032-D02E-9624-F32149A7B305}"/>
              </a:ext>
            </a:extLst>
          </p:cNvPr>
          <p:cNvPicPr>
            <a:picLocks noChangeAspect="1"/>
          </p:cNvPicPr>
          <p:nvPr/>
        </p:nvPicPr>
        <p:blipFill>
          <a:blip r:embed="rId4"/>
          <a:stretch>
            <a:fillRect/>
          </a:stretch>
        </p:blipFill>
        <p:spPr>
          <a:xfrm>
            <a:off x="4821515" y="2792268"/>
            <a:ext cx="2022931" cy="2272052"/>
          </a:xfrm>
          <a:prstGeom prst="rect">
            <a:avLst/>
          </a:prstGeom>
        </p:spPr>
      </p:pic>
    </p:spTree>
    <p:extLst>
      <p:ext uri="{BB962C8B-B14F-4D97-AF65-F5344CB8AC3E}">
        <p14:creationId xmlns:p14="http://schemas.microsoft.com/office/powerpoint/2010/main" val="207572122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of ocean currents</vt:lpstr>
      <vt:lpstr>Water Pollution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916289383880</cp:lastModifiedBy>
  <cp:revision>30</cp:revision>
  <dcterms:modified xsi:type="dcterms:W3CDTF">2022-11-21T09:56:27Z</dcterms:modified>
</cp:coreProperties>
</file>