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7"/>
  </p:notesMasterIdLst>
  <p:sldIdLst>
    <p:sldId id="295" r:id="rId2"/>
    <p:sldId id="289" r:id="rId3"/>
    <p:sldId id="298" r:id="rId4"/>
    <p:sldId id="297" r:id="rId5"/>
    <p:sldId id="296" r:id="rId6"/>
    <p:sldId id="292" r:id="rId7"/>
    <p:sldId id="304" r:id="rId8"/>
    <p:sldId id="305" r:id="rId9"/>
    <p:sldId id="299" r:id="rId10"/>
    <p:sldId id="303" r:id="rId11"/>
    <p:sldId id="302" r:id="rId12"/>
    <p:sldId id="315" r:id="rId13"/>
    <p:sldId id="306" r:id="rId14"/>
    <p:sldId id="307" r:id="rId15"/>
    <p:sldId id="301" r:id="rId16"/>
    <p:sldId id="300" r:id="rId17"/>
    <p:sldId id="308" r:id="rId18"/>
    <p:sldId id="310" r:id="rId19"/>
    <p:sldId id="311" r:id="rId20"/>
    <p:sldId id="312" r:id="rId21"/>
    <p:sldId id="320" r:id="rId22"/>
    <p:sldId id="263" r:id="rId23"/>
    <p:sldId id="330" r:id="rId24"/>
    <p:sldId id="321" r:id="rId25"/>
    <p:sldId id="314" r:id="rId26"/>
    <p:sldId id="316" r:id="rId27"/>
    <p:sldId id="317" r:id="rId28"/>
    <p:sldId id="328" r:id="rId29"/>
    <p:sldId id="283" r:id="rId30"/>
    <p:sldId id="319" r:id="rId31"/>
    <p:sldId id="322" r:id="rId32"/>
    <p:sldId id="323" r:id="rId33"/>
    <p:sldId id="324" r:id="rId34"/>
    <p:sldId id="325" r:id="rId35"/>
    <p:sldId id="331" r:id="rId3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5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youtube.com/watch?v=juc3msgLMoc"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8.jpg"/><Relationship Id="rId4" Type="http://schemas.openxmlformats.org/officeDocument/2006/relationships/image" Target="../media/image17.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9.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www.youtube.com/watch?v=opj4px4vK9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6.jpeg"/><Relationship Id="rId5" Type="http://schemas.openxmlformats.org/officeDocument/2006/relationships/image" Target="../media/image25.jpeg"/><Relationship Id="rId4" Type="http://schemas.openxmlformats.org/officeDocument/2006/relationships/image" Target="../media/image24.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29.jpe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28.jpeg"/><Relationship Id="rId5" Type="http://schemas.openxmlformats.org/officeDocument/2006/relationships/image" Target="../media/image27.jpeg"/><Relationship Id="rId4" Type="http://schemas.openxmlformats.org/officeDocument/2006/relationships/hyperlink" Target="https://www.youtube.com/watch?v=yQEBflwLuLw"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31.jpeg"/><Relationship Id="rId4" Type="http://schemas.openxmlformats.org/officeDocument/2006/relationships/image" Target="../media/image30.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33.jpeg"/><Relationship Id="rId4" Type="http://schemas.openxmlformats.org/officeDocument/2006/relationships/image" Target="../media/image32.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36.jpeg"/><Relationship Id="rId5" Type="http://schemas.openxmlformats.org/officeDocument/2006/relationships/image" Target="../media/image35.jpeg"/><Relationship Id="rId4" Type="http://schemas.openxmlformats.org/officeDocument/2006/relationships/image" Target="../media/image34.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39.jpeg"/><Relationship Id="rId5" Type="http://schemas.openxmlformats.org/officeDocument/2006/relationships/image" Target="../media/image38.jpeg"/><Relationship Id="rId4" Type="http://schemas.openxmlformats.org/officeDocument/2006/relationships/image" Target="../media/image37.jpe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41.jpeg"/><Relationship Id="rId4" Type="http://schemas.openxmlformats.org/officeDocument/2006/relationships/image" Target="../media/image40.jpe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43.jpg"/><Relationship Id="rId4" Type="http://schemas.openxmlformats.org/officeDocument/2006/relationships/image" Target="../media/image42.jp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jpg"/><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309275" y="51906"/>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66655" y="98360"/>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PERIOD-1</a:t>
            </a:r>
          </a:p>
          <a:p>
            <a:pPr lvl="0"/>
            <a:r>
              <a:rPr lang="en-IN" b="1" dirty="0"/>
              <a:t>CHAPTER NAME : AND THEN, THE FIRST CITIES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SITES OF INDUS VALLEY CIVILISATION</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6" name="Picture 5" descr="New Doc 08-02-2020 16.59.11.jpg"/>
          <p:cNvPicPr>
            <a:picLocks noChangeAspect="1"/>
          </p:cNvPicPr>
          <p:nvPr/>
        </p:nvPicPr>
        <p:blipFill>
          <a:blip r:embed="rId4">
            <a:lum contrast="-10000"/>
          </a:blip>
          <a:srcRect t="2457" b="3250"/>
          <a:stretch>
            <a:fillRect/>
          </a:stretch>
        </p:blipFill>
        <p:spPr>
          <a:xfrm>
            <a:off x="3909847" y="966952"/>
            <a:ext cx="3765017" cy="3773214"/>
          </a:xfrm>
          <a:prstGeom prst="rect">
            <a:avLst/>
          </a:prstGeom>
        </p:spPr>
      </p:pic>
      <p:pic>
        <p:nvPicPr>
          <p:cNvPr id="7" name="Picture 6" descr="Indus-Valley-settlers-had-a-distinct-genetic-lineage.png"/>
          <p:cNvPicPr>
            <a:picLocks noChangeAspect="1"/>
          </p:cNvPicPr>
          <p:nvPr/>
        </p:nvPicPr>
        <p:blipFill>
          <a:blip r:embed="rId5"/>
          <a:stretch>
            <a:fillRect/>
          </a:stretch>
        </p:blipFill>
        <p:spPr>
          <a:xfrm>
            <a:off x="168160" y="1061544"/>
            <a:ext cx="3541988" cy="361308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99774" y="9231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TOWN PLANNING</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a:xfrm>
            <a:off x="311700" y="1097390"/>
            <a:ext cx="8520600" cy="3416400"/>
          </a:xfrm>
        </p:spPr>
        <p:txBody>
          <a:bodyPr/>
          <a:lstStyle/>
          <a:p>
            <a:pPr>
              <a:buFont typeface="Arial" pitchFamily="34" charset="0"/>
              <a:buChar char="•"/>
            </a:pPr>
            <a:r>
              <a:rPr lang="en-US" sz="1400" dirty="0">
                <a:solidFill>
                  <a:schemeClr val="tx1"/>
                </a:solidFill>
                <a:latin typeface="Calibri" pitchFamily="34" charset="0"/>
              </a:rPr>
              <a:t>The most striking feature of the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was the well- planned nature of its cities. </a:t>
            </a:r>
          </a:p>
          <a:p>
            <a:pPr>
              <a:buFont typeface="Arial" pitchFamily="34" charset="0"/>
              <a:buChar char="•"/>
            </a:pPr>
            <a:r>
              <a:rPr lang="en-US" sz="1400" dirty="0">
                <a:solidFill>
                  <a:schemeClr val="tx1"/>
                </a:solidFill>
                <a:latin typeface="Calibri" pitchFamily="34" charset="0"/>
              </a:rPr>
              <a:t>The cities were divided into two parts. One part was at a higher level, it was built on a massive platform constructed of baked brick. Archaeologists call this area the citadel or acropolis. </a:t>
            </a:r>
          </a:p>
          <a:p>
            <a:pPr>
              <a:buFont typeface="Arial" pitchFamily="34" charset="0"/>
              <a:buChar char="•"/>
            </a:pPr>
            <a:r>
              <a:rPr lang="en-US" sz="1400" dirty="0">
                <a:solidFill>
                  <a:schemeClr val="tx1"/>
                </a:solidFill>
                <a:latin typeface="Calibri" pitchFamily="34" charset="0"/>
              </a:rPr>
              <a:t>The lower part of the city consisted of the houses of the common people.</a:t>
            </a:r>
          </a:p>
          <a:p>
            <a:pPr>
              <a:buFont typeface="Arial" pitchFamily="34" charset="0"/>
              <a:buChar char="•"/>
            </a:pPr>
            <a:r>
              <a:rPr lang="en-US" sz="1400" dirty="0">
                <a:solidFill>
                  <a:schemeClr val="tx1"/>
                </a:solidFill>
                <a:latin typeface="Calibri" pitchFamily="34" charset="0"/>
              </a:rPr>
              <a:t>The town planners of those times had made straight roads crossing each other at right angles at right angles and thus dividing the city into blocks.</a:t>
            </a:r>
          </a:p>
          <a:p>
            <a:pPr>
              <a:buFont typeface="Arial" pitchFamily="34" charset="0"/>
              <a:buChar char="•"/>
            </a:pPr>
            <a:endParaRPr lang="en-IN" sz="1400" dirty="0">
              <a:latin typeface="Calibri" pitchFamily="34" charset="0"/>
            </a:endParaRPr>
          </a:p>
        </p:txBody>
      </p:sp>
      <p:pic>
        <p:nvPicPr>
          <p:cNvPr id="6" name="Picture 5" descr="unnamed.jpg"/>
          <p:cNvPicPr>
            <a:picLocks noChangeAspect="1"/>
          </p:cNvPicPr>
          <p:nvPr/>
        </p:nvPicPr>
        <p:blipFill>
          <a:blip r:embed="rId4"/>
          <a:stretch>
            <a:fillRect/>
          </a:stretch>
        </p:blipFill>
        <p:spPr>
          <a:xfrm>
            <a:off x="5883889" y="2805590"/>
            <a:ext cx="2806262" cy="1852571"/>
          </a:xfrm>
          <a:prstGeom prst="rect">
            <a:avLst/>
          </a:prstGeom>
        </p:spPr>
      </p:pic>
      <p:pic>
        <p:nvPicPr>
          <p:cNvPr id="7" name="Picture 6" descr="Slide1-744x558.jpg"/>
          <p:cNvPicPr>
            <a:picLocks noChangeAspect="1"/>
          </p:cNvPicPr>
          <p:nvPr/>
        </p:nvPicPr>
        <p:blipFill>
          <a:blip r:embed="rId5"/>
          <a:stretch>
            <a:fillRect/>
          </a:stretch>
        </p:blipFill>
        <p:spPr>
          <a:xfrm>
            <a:off x="3156259" y="2846777"/>
            <a:ext cx="2322521" cy="1811721"/>
          </a:xfrm>
          <a:prstGeom prst="rect">
            <a:avLst/>
          </a:prstGeom>
        </p:spPr>
      </p:pic>
      <p:pic>
        <p:nvPicPr>
          <p:cNvPr id="9" name="Picture 8" descr="images.jpg"/>
          <p:cNvPicPr>
            <a:picLocks noChangeAspect="1"/>
          </p:cNvPicPr>
          <p:nvPr/>
        </p:nvPicPr>
        <p:blipFill>
          <a:blip r:embed="rId6"/>
          <a:stretch>
            <a:fillRect/>
          </a:stretch>
        </p:blipFill>
        <p:spPr>
          <a:xfrm>
            <a:off x="148003" y="2846578"/>
            <a:ext cx="2406869" cy="181212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840915" y="9958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p:txBody>
          <a:bodyPr/>
          <a:lstStyle/>
          <a:p>
            <a:pPr>
              <a:buFont typeface="Arial" pitchFamily="34" charset="0"/>
              <a:buChar char="•"/>
            </a:pPr>
            <a:r>
              <a:rPr lang="en-US" sz="1400" dirty="0">
                <a:solidFill>
                  <a:schemeClr val="tx1"/>
                </a:solidFill>
                <a:latin typeface="Calibri" pitchFamily="34" charset="0"/>
              </a:rPr>
              <a:t>Q1:-Name the river in which sites of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have been found.</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Q2:-Why was the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 known as Bronze Age?</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Q3:-Name two cities of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found in India.</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IN" sz="1400" dirty="0">
                <a:hlinkClick r:id="rId4"/>
              </a:rPr>
              <a:t>https://www.youtube.com/watch?v=juc3msgLMoc</a:t>
            </a:r>
            <a:endParaRPr lang="en-US" sz="1400" dirty="0">
              <a:solidFill>
                <a:schemeClr val="tx1"/>
              </a:solidFill>
              <a:latin typeface="Calibri" pitchFamily="34" charset="0"/>
            </a:endParaRP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endParaRPr lang="en-IN" sz="1400" dirty="0">
              <a:solidFill>
                <a:schemeClr val="tx1"/>
              </a:solidFill>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1316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565599" y="16850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PERIOD-3</a:t>
            </a:r>
          </a:p>
          <a:p>
            <a:pPr lvl="0"/>
            <a:r>
              <a:rPr lang="en-IN" b="1" dirty="0"/>
              <a:t>CHAPTER NAME : AND THEN, THE FIRST CITIES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48592"/>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GREAT BATH</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p:txBody>
          <a:bodyPr/>
          <a:lstStyle/>
          <a:p>
            <a:pPr>
              <a:buFont typeface="Arial" pitchFamily="34" charset="0"/>
              <a:buChar char="•"/>
            </a:pPr>
            <a:r>
              <a:rPr lang="en-US" sz="1400" dirty="0">
                <a:solidFill>
                  <a:schemeClr val="tx1"/>
                </a:solidFill>
                <a:latin typeface="Calibri" pitchFamily="34" charset="0"/>
              </a:rPr>
              <a:t>The most important and impressive structure found at the citadel in </a:t>
            </a:r>
            <a:r>
              <a:rPr lang="en-US" sz="1400" dirty="0" err="1">
                <a:solidFill>
                  <a:schemeClr val="tx1"/>
                </a:solidFill>
                <a:latin typeface="Calibri" pitchFamily="34" charset="0"/>
              </a:rPr>
              <a:t>Mohenjodaro</a:t>
            </a:r>
            <a:r>
              <a:rPr lang="en-US" sz="1400" dirty="0">
                <a:solidFill>
                  <a:schemeClr val="tx1"/>
                </a:solidFill>
                <a:latin typeface="Calibri" pitchFamily="34" charset="0"/>
              </a:rPr>
              <a:t> is the Great Bath.</a:t>
            </a:r>
          </a:p>
          <a:p>
            <a:pPr>
              <a:buFont typeface="Arial" pitchFamily="34" charset="0"/>
              <a:buChar char="•"/>
            </a:pPr>
            <a:r>
              <a:rPr lang="en-US" sz="1400" dirty="0">
                <a:solidFill>
                  <a:schemeClr val="tx1"/>
                </a:solidFill>
                <a:latin typeface="Calibri" pitchFamily="34" charset="0"/>
              </a:rPr>
              <a:t>This was a rectangular tank made of fired bricks closely fitted together. This tank was made waterproof by a 3cm thick layer of bitumen(tar).</a:t>
            </a:r>
          </a:p>
          <a:p>
            <a:pPr>
              <a:buFont typeface="Arial" pitchFamily="34" charset="0"/>
              <a:buChar char="•"/>
            </a:pPr>
            <a:r>
              <a:rPr lang="en-US" sz="1400" dirty="0">
                <a:solidFill>
                  <a:schemeClr val="tx1"/>
                </a:solidFill>
                <a:latin typeface="Calibri" pitchFamily="34" charset="0"/>
              </a:rPr>
              <a:t>There were several  rooms along the other two sides of the tank.  In one of the rooms there was a large well, from which water was supplied to the tank.</a:t>
            </a:r>
          </a:p>
          <a:p>
            <a:pPr>
              <a:buFont typeface="Arial" pitchFamily="34" charset="0"/>
              <a:buChar char="•"/>
            </a:pPr>
            <a:r>
              <a:rPr lang="en-US" sz="1400" dirty="0">
                <a:solidFill>
                  <a:schemeClr val="tx1"/>
                </a:solidFill>
                <a:latin typeface="Calibri" pitchFamily="34" charset="0"/>
              </a:rPr>
              <a:t>Used dirty water was drained out through an outlet to a brick drain.</a:t>
            </a:r>
            <a:endParaRPr lang="en-IN" sz="1400" dirty="0">
              <a:solidFill>
                <a:schemeClr val="tx1"/>
              </a:solidFill>
              <a:latin typeface="Calibri" pitchFamily="34" charset="0"/>
            </a:endParaRPr>
          </a:p>
        </p:txBody>
      </p:sp>
      <p:pic>
        <p:nvPicPr>
          <p:cNvPr id="6" name="Picture 5" descr="download (5).jpg"/>
          <p:cNvPicPr>
            <a:picLocks noChangeAspect="1"/>
          </p:cNvPicPr>
          <p:nvPr/>
        </p:nvPicPr>
        <p:blipFill>
          <a:blip r:embed="rId4">
            <a:lum bright="-20000" contrast="40000"/>
          </a:blip>
          <a:stretch>
            <a:fillRect/>
          </a:stretch>
        </p:blipFill>
        <p:spPr>
          <a:xfrm>
            <a:off x="4872612" y="3022408"/>
            <a:ext cx="3472100" cy="1836042"/>
          </a:xfrm>
          <a:prstGeom prst="rect">
            <a:avLst/>
          </a:prstGeom>
        </p:spPr>
      </p:pic>
      <p:pic>
        <p:nvPicPr>
          <p:cNvPr id="5" name="Picture 4">
            <a:extLst>
              <a:ext uri="{FF2B5EF4-FFF2-40B4-BE49-F238E27FC236}">
                <a16:creationId xmlns:a16="http://schemas.microsoft.com/office/drawing/2014/main" id="{E28986C1-1D87-4400-A8D8-56155097C6E8}"/>
              </a:ext>
            </a:extLst>
          </p:cNvPr>
          <p:cNvPicPr>
            <a:picLocks noChangeAspect="1"/>
          </p:cNvPicPr>
          <p:nvPr/>
        </p:nvPicPr>
        <p:blipFill>
          <a:blip r:embed="rId5"/>
          <a:stretch>
            <a:fillRect/>
          </a:stretch>
        </p:blipFill>
        <p:spPr>
          <a:xfrm>
            <a:off x="558880" y="3022406"/>
            <a:ext cx="3472100" cy="1836043"/>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38799" y="9231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THE GRANARY, DRAINAGE</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a:xfrm>
            <a:off x="311700" y="1119424"/>
            <a:ext cx="8520600" cy="3416400"/>
          </a:xfrm>
        </p:spPr>
        <p:txBody>
          <a:bodyPr/>
          <a:lstStyle/>
          <a:p>
            <a:pPr>
              <a:buFont typeface="Arial" pitchFamily="34" charset="0"/>
              <a:buChar char="•"/>
            </a:pPr>
            <a:r>
              <a:rPr lang="en-US" sz="1400" dirty="0">
                <a:solidFill>
                  <a:schemeClr val="tx1"/>
                </a:solidFill>
                <a:latin typeface="Calibri" pitchFamily="34" charset="0"/>
              </a:rPr>
              <a:t>To the west of the Bath, a massive brick platform has been excavated. The shape and size of this structure suggests that it might have been a granary.</a:t>
            </a:r>
          </a:p>
          <a:p>
            <a:pPr>
              <a:buFont typeface="Arial" pitchFamily="34" charset="0"/>
              <a:buChar char="•"/>
            </a:pPr>
            <a:r>
              <a:rPr lang="en-US" sz="1400" dirty="0">
                <a:solidFill>
                  <a:schemeClr val="tx1"/>
                </a:solidFill>
                <a:latin typeface="Calibri" pitchFamily="34" charset="0"/>
              </a:rPr>
              <a:t>Granaries have also been found at the citadels of nearly all </a:t>
            </a:r>
            <a:r>
              <a:rPr lang="en-US" sz="1400" dirty="0" err="1">
                <a:solidFill>
                  <a:schemeClr val="tx1"/>
                </a:solidFill>
                <a:latin typeface="Calibri" pitchFamily="34" charset="0"/>
              </a:rPr>
              <a:t>civilisations</a:t>
            </a:r>
            <a:r>
              <a:rPr lang="en-US" sz="1400" dirty="0">
                <a:solidFill>
                  <a:schemeClr val="tx1"/>
                </a:solidFill>
                <a:latin typeface="Calibri" pitchFamily="34" charset="0"/>
              </a:rPr>
              <a:t>. These were probably used as the store house for grains.</a:t>
            </a:r>
          </a:p>
          <a:p>
            <a:pPr>
              <a:buFont typeface="Arial" pitchFamily="34" charset="0"/>
              <a:buChar char="•"/>
            </a:pPr>
            <a:r>
              <a:rPr lang="en-US" sz="1400" dirty="0">
                <a:solidFill>
                  <a:schemeClr val="tx1"/>
                </a:solidFill>
                <a:latin typeface="Calibri" pitchFamily="34" charset="0"/>
              </a:rPr>
              <a:t>The town planners had devised a very good drainage system. Drains had a gradual slope to ensure flow of water. The drains along the main roads were covered and were inspected and cleaned regularly.</a:t>
            </a:r>
            <a:endParaRPr lang="en-IN" sz="1400" dirty="0">
              <a:solidFill>
                <a:schemeClr val="tx1"/>
              </a:solidFill>
              <a:latin typeface="Calibri" pitchFamily="34" charset="0"/>
            </a:endParaRPr>
          </a:p>
        </p:txBody>
      </p:sp>
      <p:pic>
        <p:nvPicPr>
          <p:cNvPr id="7" name="Picture 6" descr="images (2).jpg"/>
          <p:cNvPicPr>
            <a:picLocks noChangeAspect="1"/>
          </p:cNvPicPr>
          <p:nvPr/>
        </p:nvPicPr>
        <p:blipFill>
          <a:blip r:embed="rId4"/>
          <a:srcRect t="8833"/>
          <a:stretch>
            <a:fillRect/>
          </a:stretch>
        </p:blipFill>
        <p:spPr>
          <a:xfrm>
            <a:off x="4931966" y="2920605"/>
            <a:ext cx="3076654" cy="1937845"/>
          </a:xfrm>
          <a:prstGeom prst="rect">
            <a:avLst/>
          </a:prstGeom>
        </p:spPr>
      </p:pic>
      <p:pic>
        <p:nvPicPr>
          <p:cNvPr id="9" name="Picture 8" descr="download (6).jpg"/>
          <p:cNvPicPr>
            <a:picLocks noChangeAspect="1"/>
          </p:cNvPicPr>
          <p:nvPr/>
        </p:nvPicPr>
        <p:blipFill>
          <a:blip r:embed="rId5"/>
          <a:stretch>
            <a:fillRect/>
          </a:stretch>
        </p:blipFill>
        <p:spPr>
          <a:xfrm>
            <a:off x="901196" y="2913701"/>
            <a:ext cx="2968229" cy="193784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86243" y="9231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STREETS, HOUSES AND BUILDINGS</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p:txBody>
          <a:bodyPr/>
          <a:lstStyle/>
          <a:p>
            <a:pPr>
              <a:buFont typeface="Arial" pitchFamily="34" charset="0"/>
              <a:buChar char="•"/>
            </a:pPr>
            <a:r>
              <a:rPr lang="en-US" sz="1400" dirty="0">
                <a:solidFill>
                  <a:schemeClr val="tx1"/>
                </a:solidFill>
                <a:latin typeface="Calibri" pitchFamily="34" charset="0"/>
              </a:rPr>
              <a:t>The town planners of those times had straight roads crossing each other at right angles and thus dividing the city into blocks.</a:t>
            </a:r>
          </a:p>
          <a:p>
            <a:pPr>
              <a:buFont typeface="Arial" pitchFamily="34" charset="0"/>
              <a:buChar char="•"/>
            </a:pPr>
            <a:r>
              <a:rPr lang="en-US" sz="1400" dirty="0">
                <a:solidFill>
                  <a:schemeClr val="tx1"/>
                </a:solidFill>
                <a:latin typeface="Calibri" pitchFamily="34" charset="0"/>
              </a:rPr>
              <a:t>Houses were made of bricks and mud. Some two </a:t>
            </a:r>
            <a:r>
              <a:rPr lang="en-US" sz="1400" dirty="0" err="1">
                <a:solidFill>
                  <a:schemeClr val="tx1"/>
                </a:solidFill>
                <a:latin typeface="Calibri" pitchFamily="34" charset="0"/>
              </a:rPr>
              <a:t>storeyed</a:t>
            </a:r>
            <a:r>
              <a:rPr lang="en-US" sz="1400" dirty="0">
                <a:solidFill>
                  <a:schemeClr val="tx1"/>
                </a:solidFill>
                <a:latin typeface="Calibri" pitchFamily="34" charset="0"/>
              </a:rPr>
              <a:t>  houses have also been found. The houses were built on both sides of the road and they had thick wall.</a:t>
            </a:r>
          </a:p>
          <a:p>
            <a:pPr>
              <a:buFont typeface="Arial" pitchFamily="34" charset="0"/>
              <a:buChar char="•"/>
            </a:pPr>
            <a:r>
              <a:rPr lang="en-US" sz="1400" dirty="0">
                <a:solidFill>
                  <a:schemeClr val="tx1"/>
                </a:solidFill>
                <a:latin typeface="Calibri" pitchFamily="34" charset="0"/>
              </a:rPr>
              <a:t>The bigger houses had a courtyard and the rooms were around the courtyard. They had a separate kitchen and a bathroom. Some houses had their own wells.</a:t>
            </a:r>
          </a:p>
          <a:p>
            <a:pPr>
              <a:buFont typeface="Arial" pitchFamily="34" charset="0"/>
              <a:buChar char="•"/>
            </a:pPr>
            <a:endParaRPr lang="en-IN" sz="1400" dirty="0">
              <a:solidFill>
                <a:schemeClr val="tx1"/>
              </a:solidFill>
              <a:latin typeface="Calibri" pitchFamily="34" charset="0"/>
            </a:endParaRPr>
          </a:p>
        </p:txBody>
      </p:sp>
      <p:pic>
        <p:nvPicPr>
          <p:cNvPr id="1026" name="Picture 2" descr="C:\Users\Sujata1\Desktop\download.jpg"/>
          <p:cNvPicPr>
            <a:picLocks noChangeAspect="1" noChangeArrowheads="1"/>
          </p:cNvPicPr>
          <p:nvPr/>
        </p:nvPicPr>
        <p:blipFill>
          <a:blip r:embed="rId4"/>
          <a:srcRect/>
          <a:stretch>
            <a:fillRect/>
          </a:stretch>
        </p:blipFill>
        <p:spPr bwMode="auto">
          <a:xfrm>
            <a:off x="6213543" y="3119806"/>
            <a:ext cx="2473257" cy="1735111"/>
          </a:xfrm>
          <a:prstGeom prst="rect">
            <a:avLst/>
          </a:prstGeom>
          <a:noFill/>
        </p:spPr>
      </p:pic>
      <p:pic>
        <p:nvPicPr>
          <p:cNvPr id="1027" name="Picture 3" descr="C:\Users\Sujata1\Desktop\download (1).jpg"/>
          <p:cNvPicPr>
            <a:picLocks noChangeAspect="1" noChangeArrowheads="1"/>
          </p:cNvPicPr>
          <p:nvPr/>
        </p:nvPicPr>
        <p:blipFill>
          <a:blip r:embed="rId5"/>
          <a:srcRect/>
          <a:stretch>
            <a:fillRect/>
          </a:stretch>
        </p:blipFill>
        <p:spPr bwMode="auto">
          <a:xfrm>
            <a:off x="3623114" y="3183809"/>
            <a:ext cx="1985205" cy="1735111"/>
          </a:xfrm>
          <a:prstGeom prst="rect">
            <a:avLst/>
          </a:prstGeom>
          <a:noFill/>
        </p:spPr>
      </p:pic>
      <p:pic>
        <p:nvPicPr>
          <p:cNvPr id="1028" name="Picture 4" descr="C:\Users\Sujata1\Desktop\images.jpg"/>
          <p:cNvPicPr>
            <a:picLocks noChangeAspect="1" noChangeArrowheads="1"/>
          </p:cNvPicPr>
          <p:nvPr/>
        </p:nvPicPr>
        <p:blipFill>
          <a:blip r:embed="rId6"/>
          <a:srcRect/>
          <a:stretch>
            <a:fillRect/>
          </a:stretch>
        </p:blipFill>
        <p:spPr bwMode="auto">
          <a:xfrm>
            <a:off x="311700" y="3183809"/>
            <a:ext cx="2831259" cy="1761937"/>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04325"/>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p:txBody>
          <a:bodyPr/>
          <a:lstStyle/>
          <a:p>
            <a:pPr>
              <a:buNone/>
            </a:pPr>
            <a:r>
              <a:rPr lang="en-US" sz="1400" dirty="0">
                <a:solidFill>
                  <a:schemeClr val="tx1"/>
                </a:solidFill>
                <a:latin typeface="Calibri" pitchFamily="34" charset="0"/>
              </a:rPr>
              <a:t>Q1:- Write a note on Great Bath found in </a:t>
            </a:r>
            <a:r>
              <a:rPr lang="en-US" sz="1400" dirty="0" err="1">
                <a:solidFill>
                  <a:schemeClr val="tx1"/>
                </a:solidFill>
                <a:latin typeface="Calibri" pitchFamily="34" charset="0"/>
              </a:rPr>
              <a:t>Mohenjodaro</a:t>
            </a:r>
            <a:r>
              <a:rPr lang="en-US" sz="1400" dirty="0">
                <a:solidFill>
                  <a:schemeClr val="tx1"/>
                </a:solidFill>
                <a:latin typeface="Calibri" pitchFamily="34" charset="0"/>
              </a:rPr>
              <a:t>.</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Q2:-:- What do you know about the drainage system of the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Q3:-Describe about the granary found in </a:t>
            </a:r>
            <a:r>
              <a:rPr lang="en-US" sz="1400" dirty="0" err="1">
                <a:solidFill>
                  <a:schemeClr val="tx1"/>
                </a:solidFill>
                <a:latin typeface="Calibri" pitchFamily="34" charset="0"/>
              </a:rPr>
              <a:t>Harrapan</a:t>
            </a:r>
            <a:r>
              <a:rPr lang="en-US" sz="1400" dirty="0">
                <a:solidFill>
                  <a:schemeClr val="tx1"/>
                </a:solidFill>
                <a:latin typeface="Calibri" pitchFamily="34" charset="0"/>
              </a:rPr>
              <a:t> city.</a:t>
            </a:r>
            <a:endParaRPr lang="en-IN" sz="1400" dirty="0">
              <a:solidFill>
                <a:schemeClr val="tx1"/>
              </a:solidFill>
              <a:latin typeface="Calibri" pitchFamily="34" charset="0"/>
            </a:endParaRPr>
          </a:p>
          <a:p>
            <a:pPr>
              <a:buNone/>
            </a:pPr>
            <a:endParaRPr lang="en-US" sz="1400" dirty="0">
              <a:solidFill>
                <a:schemeClr val="tx1"/>
              </a:solidFill>
              <a:latin typeface="Calibri" pitchFamily="34" charset="0"/>
            </a:endParaRPr>
          </a:p>
          <a:p>
            <a:pPr>
              <a:buNone/>
            </a:pPr>
            <a:endParaRPr lang="en-US" sz="1400" dirty="0">
              <a:solidFill>
                <a:schemeClr val="tx1"/>
              </a:solidFill>
              <a:latin typeface="Calibri" pitchFamily="34" charset="0"/>
            </a:endParaRPr>
          </a:p>
          <a:p>
            <a:pPr>
              <a:buNone/>
            </a:pPr>
            <a:r>
              <a:rPr lang="en-IN" sz="1400" dirty="0">
                <a:hlinkClick r:id="rId4"/>
              </a:rPr>
              <a:t>https://www.youtube.com/watch?v=opj4px4vK9s</a:t>
            </a:r>
            <a:endParaRPr lang="en-IN" sz="1400" dirty="0">
              <a:solidFill>
                <a:schemeClr val="tx1"/>
              </a:solidFill>
              <a:latin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49475" y="2259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16510"/>
            <a:ext cx="1232526" cy="611875"/>
          </a:xfrm>
          <a:prstGeom prst="rect">
            <a:avLst/>
          </a:prstGeom>
          <a:noFill/>
          <a:ln>
            <a:noFill/>
          </a:ln>
        </p:spPr>
      </p:pic>
      <p:sp>
        <p:nvSpPr>
          <p:cNvPr id="71" name="Google Shape;71;p15"/>
          <p:cNvSpPr txBox="1"/>
          <p:nvPr/>
        </p:nvSpPr>
        <p:spPr>
          <a:xfrm>
            <a:off x="264033" y="142436"/>
            <a:ext cx="6235827"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LEARNING OBJECTIVES</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7" name="Text Placeholder 6"/>
          <p:cNvSpPr>
            <a:spLocks noGrp="1"/>
          </p:cNvSpPr>
          <p:nvPr>
            <p:ph type="body" idx="1"/>
          </p:nvPr>
        </p:nvSpPr>
        <p:spPr/>
        <p:txBody>
          <a:bodyPr/>
          <a:lstStyle/>
          <a:p>
            <a:pPr>
              <a:buFont typeface="Arial" pitchFamily="34" charset="0"/>
              <a:buChar char="•"/>
            </a:pPr>
            <a:r>
              <a:rPr lang="en-US" sz="1400" dirty="0">
                <a:solidFill>
                  <a:schemeClr val="tx1"/>
                </a:solidFill>
                <a:latin typeface="Calibri" pitchFamily="34" charset="0"/>
              </a:rPr>
              <a:t>INDUS VALLEY CIVILISATION</a:t>
            </a:r>
          </a:p>
          <a:p>
            <a:pPr lvl="1"/>
            <a:r>
              <a:rPr lang="en-US" dirty="0">
                <a:solidFill>
                  <a:schemeClr val="tx1"/>
                </a:solidFill>
                <a:latin typeface="Calibri" pitchFamily="34" charset="0"/>
              </a:rPr>
              <a:t>Period and Extent</a:t>
            </a:r>
          </a:p>
          <a:p>
            <a:pPr lvl="1"/>
            <a:r>
              <a:rPr lang="en-US" dirty="0">
                <a:solidFill>
                  <a:schemeClr val="tx1"/>
                </a:solidFill>
                <a:latin typeface="Calibri" pitchFamily="34" charset="0"/>
              </a:rPr>
              <a:t>City architecture</a:t>
            </a:r>
          </a:p>
          <a:p>
            <a:pPr lvl="1"/>
            <a:r>
              <a:rPr lang="en-US" dirty="0">
                <a:solidFill>
                  <a:schemeClr val="tx1"/>
                </a:solidFill>
                <a:latin typeface="Calibri" pitchFamily="34" charset="0"/>
              </a:rPr>
              <a:t>Life of the people</a:t>
            </a:r>
          </a:p>
          <a:p>
            <a:pPr lvl="1"/>
            <a:r>
              <a:rPr lang="en-US" dirty="0">
                <a:solidFill>
                  <a:schemeClr val="tx1"/>
                </a:solidFill>
                <a:latin typeface="Calibri" pitchFamily="34" charset="0"/>
              </a:rPr>
              <a:t>Trade and Commerce</a:t>
            </a:r>
          </a:p>
          <a:p>
            <a:pPr lvl="1"/>
            <a:r>
              <a:rPr lang="en-US" dirty="0">
                <a:solidFill>
                  <a:schemeClr val="tx1"/>
                </a:solidFill>
                <a:latin typeface="Calibri" pitchFamily="34" charset="0"/>
              </a:rPr>
              <a:t>Script</a:t>
            </a:r>
          </a:p>
          <a:p>
            <a:pPr lvl="1"/>
            <a:r>
              <a:rPr lang="en-US" dirty="0">
                <a:solidFill>
                  <a:schemeClr val="tx1"/>
                </a:solidFill>
                <a:latin typeface="Calibri" pitchFamily="34" charset="0"/>
              </a:rPr>
              <a:t>End of the </a:t>
            </a:r>
            <a:r>
              <a:rPr lang="en-US" dirty="0" err="1">
                <a:solidFill>
                  <a:schemeClr val="tx1"/>
                </a:solidFill>
                <a:latin typeface="Calibri" pitchFamily="34" charset="0"/>
              </a:rPr>
              <a:t>civilisation</a:t>
            </a:r>
            <a:endParaRPr lang="en-US" dirty="0">
              <a:solidFill>
                <a:schemeClr val="tx1"/>
              </a:solidFill>
              <a:latin typeface="Calibri" pitchFamily="34" charset="0"/>
            </a:endParaRPr>
          </a:p>
          <a:p>
            <a:endParaRPr lang="en-IN" dirty="0"/>
          </a:p>
        </p:txBody>
      </p:sp>
      <p:pic>
        <p:nvPicPr>
          <p:cNvPr id="1026" name="Picture 2" descr="C:\Users\Sujata1\Desktop\download (1).jpg"/>
          <p:cNvPicPr>
            <a:picLocks noChangeAspect="1" noChangeArrowheads="1"/>
          </p:cNvPicPr>
          <p:nvPr/>
        </p:nvPicPr>
        <p:blipFill>
          <a:blip r:embed="rId4"/>
          <a:srcRect/>
          <a:stretch>
            <a:fillRect/>
          </a:stretch>
        </p:blipFill>
        <p:spPr bwMode="auto">
          <a:xfrm>
            <a:off x="4306714" y="1051303"/>
            <a:ext cx="4204300" cy="374018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546428" y="9837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PERIOD-4</a:t>
            </a:r>
          </a:p>
          <a:p>
            <a:pPr lvl="0"/>
            <a:r>
              <a:rPr lang="en-IN" b="1" dirty="0"/>
              <a:t>CHAPTER NAME : AND THEN, THE FIRST CITIES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38799" y="190457"/>
            <a:ext cx="1232526" cy="611875"/>
          </a:xfrm>
          <a:prstGeom prst="rect">
            <a:avLst/>
          </a:prstGeom>
          <a:noFill/>
          <a:ln>
            <a:noFill/>
          </a:ln>
        </p:spPr>
      </p:pic>
      <p:sp>
        <p:nvSpPr>
          <p:cNvPr id="71" name="Google Shape;71;p15"/>
          <p:cNvSpPr txBox="1"/>
          <p:nvPr/>
        </p:nvSpPr>
        <p:spPr>
          <a:xfrm>
            <a:off x="272675" y="190457"/>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FOOD  AND CLOTH </a:t>
            </a:r>
            <a:endParaRPr lang="en-IN" sz="1800" b="1" dirty="0">
              <a:solidFill>
                <a:schemeClr val="tx1"/>
              </a:solidFill>
              <a:latin typeface="Calibri" pitchFamily="34" charset="0"/>
            </a:endParaRPr>
          </a:p>
        </p:txBody>
      </p:sp>
      <p:sp>
        <p:nvSpPr>
          <p:cNvPr id="72" name="Google Shape;72;p15"/>
          <p:cNvSpPr txBox="1"/>
          <p:nvPr/>
        </p:nvSpPr>
        <p:spPr>
          <a:xfrm>
            <a:off x="394833" y="93579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The life of the people includes food, water, clothing, shelter and security.</a:t>
            </a:r>
          </a:p>
          <a:p>
            <a:pPr marL="342900" marR="0" lvl="0" indent="-34290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A number of crops were cultivated- cereals like wheat and barley, pulsed, oilseeds like mustard and sesame, millets like </a:t>
            </a:r>
            <a:r>
              <a:rPr lang="en-US" dirty="0" err="1">
                <a:latin typeface="Calibri"/>
                <a:ea typeface="Calibri"/>
                <a:cs typeface="Calibri"/>
                <a:sym typeface="Calibri"/>
              </a:rPr>
              <a:t>bajra</a:t>
            </a:r>
            <a:r>
              <a:rPr lang="en-US" dirty="0">
                <a:latin typeface="Calibri"/>
                <a:ea typeface="Calibri"/>
                <a:cs typeface="Calibri"/>
                <a:sym typeface="Calibri"/>
              </a:rPr>
              <a:t>, </a:t>
            </a:r>
            <a:r>
              <a:rPr lang="en-US" dirty="0" err="1">
                <a:latin typeface="Calibri"/>
                <a:ea typeface="Calibri"/>
                <a:cs typeface="Calibri"/>
                <a:sym typeface="Calibri"/>
              </a:rPr>
              <a:t>ragi</a:t>
            </a:r>
            <a:r>
              <a:rPr lang="en-US" dirty="0">
                <a:latin typeface="Calibri"/>
                <a:ea typeface="Calibri"/>
                <a:cs typeface="Calibri"/>
                <a:sym typeface="Calibri"/>
              </a:rPr>
              <a:t> and </a:t>
            </a:r>
            <a:r>
              <a:rPr lang="en-US" dirty="0" err="1">
                <a:latin typeface="Calibri"/>
                <a:ea typeface="Calibri"/>
                <a:cs typeface="Calibri"/>
                <a:sym typeface="Calibri"/>
              </a:rPr>
              <a:t>jowar</a:t>
            </a:r>
            <a:r>
              <a:rPr lang="en-US" dirty="0">
                <a:latin typeface="Calibri"/>
                <a:ea typeface="Calibri"/>
                <a:cs typeface="Calibri"/>
                <a:sym typeface="Calibri"/>
              </a:rPr>
              <a:t>.</a:t>
            </a: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Remains of these crops have been found from the excavated sites.</a:t>
            </a: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Cloths:- The finding of spindles and spindle whorls show that thread was being made from cotton.</a:t>
            </a:r>
          </a:p>
          <a:p>
            <a:pPr marL="342900" marR="0" lvl="0" indent="-34290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Types of cloth worn by men and women of Indus </a:t>
            </a:r>
            <a:r>
              <a:rPr lang="en-US" sz="1400" b="0" i="0" u="none" strike="noStrike" cap="none" dirty="0" err="1">
                <a:solidFill>
                  <a:srgbClr val="000000"/>
                </a:solidFill>
                <a:latin typeface="Calibri"/>
                <a:ea typeface="Calibri"/>
                <a:cs typeface="Calibri"/>
                <a:sym typeface="Calibri"/>
              </a:rPr>
              <a:t>civilisation</a:t>
            </a:r>
            <a:r>
              <a:rPr lang="en-US" sz="1400" b="0" i="0" u="none" strike="noStrike" cap="none" dirty="0">
                <a:solidFill>
                  <a:srgbClr val="000000"/>
                </a:solidFill>
                <a:latin typeface="Calibri"/>
                <a:ea typeface="Calibri"/>
                <a:cs typeface="Calibri"/>
                <a:sym typeface="Calibri"/>
              </a:rPr>
              <a:t>:- Men wore flowing length of cloth, while the women wore skirts.</a:t>
            </a:r>
          </a:p>
          <a:p>
            <a:pPr marL="342900" marR="0" lvl="0" indent="-34290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Both men and women seem to have </a:t>
            </a:r>
            <a:r>
              <a:rPr lang="en-US" dirty="0" err="1">
                <a:latin typeface="Calibri"/>
                <a:ea typeface="Calibri"/>
                <a:cs typeface="Calibri"/>
                <a:sym typeface="Calibri"/>
              </a:rPr>
              <a:t>drapped</a:t>
            </a:r>
            <a:r>
              <a:rPr lang="en-US" dirty="0">
                <a:latin typeface="Calibri"/>
                <a:ea typeface="Calibri"/>
                <a:cs typeface="Calibri"/>
                <a:sym typeface="Calibri"/>
              </a:rPr>
              <a:t> a shawl over the shoulders.</a:t>
            </a: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1026" name="Picture 2" descr="C:\Users\Sujata1\Desktop\download (1).jpg"/>
          <p:cNvPicPr>
            <a:picLocks noChangeAspect="1" noChangeArrowheads="1"/>
          </p:cNvPicPr>
          <p:nvPr/>
        </p:nvPicPr>
        <p:blipFill>
          <a:blip r:embed="rId4"/>
          <a:srcRect/>
          <a:stretch>
            <a:fillRect/>
          </a:stretch>
        </p:blipFill>
        <p:spPr bwMode="auto">
          <a:xfrm>
            <a:off x="6423334" y="2986943"/>
            <a:ext cx="2106074" cy="1755062"/>
          </a:xfrm>
          <a:prstGeom prst="rect">
            <a:avLst/>
          </a:prstGeom>
          <a:noFill/>
        </p:spPr>
      </p:pic>
      <p:pic>
        <p:nvPicPr>
          <p:cNvPr id="7" name="Picture 3" descr="C:\Users\Sujata1\Desktop\download (2).jpg"/>
          <p:cNvPicPr>
            <a:picLocks noChangeAspect="1" noChangeArrowheads="1"/>
          </p:cNvPicPr>
          <p:nvPr/>
        </p:nvPicPr>
        <p:blipFill>
          <a:blip r:embed="rId5"/>
          <a:srcRect/>
          <a:stretch>
            <a:fillRect/>
          </a:stretch>
        </p:blipFill>
        <p:spPr bwMode="auto">
          <a:xfrm>
            <a:off x="3584677" y="3080203"/>
            <a:ext cx="1947443" cy="1728971"/>
          </a:xfrm>
          <a:prstGeom prst="rect">
            <a:avLst/>
          </a:prstGeom>
          <a:noFill/>
        </p:spPr>
      </p:pic>
      <p:pic>
        <p:nvPicPr>
          <p:cNvPr id="1027" name="Picture 3" descr="C:\Users\Sujata1\Desktop\images (2).jpg"/>
          <p:cNvPicPr>
            <a:picLocks noChangeAspect="1" noChangeArrowheads="1"/>
          </p:cNvPicPr>
          <p:nvPr/>
        </p:nvPicPr>
        <p:blipFill>
          <a:blip r:embed="rId6"/>
          <a:srcRect/>
          <a:stretch>
            <a:fillRect/>
          </a:stretch>
        </p:blipFill>
        <p:spPr bwMode="auto">
          <a:xfrm>
            <a:off x="614592" y="2986943"/>
            <a:ext cx="1947443" cy="1822231"/>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185897"/>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ORNAMENTS, SCRIPT</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297456" y="1045968"/>
            <a:ext cx="8663520" cy="2151860"/>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60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Ornaments:- Both men and women ornaments made of gold, silver, faience, and beads of semi- precious stones like jade, lapis lazuli, </a:t>
            </a:r>
            <a:r>
              <a:rPr lang="en-US" sz="1400" b="0" i="0" u="none" strike="noStrike" cap="none" dirty="0" err="1">
                <a:solidFill>
                  <a:srgbClr val="000000"/>
                </a:solidFill>
                <a:latin typeface="Calibri"/>
                <a:ea typeface="Calibri"/>
                <a:cs typeface="Calibri"/>
                <a:sym typeface="Calibri"/>
              </a:rPr>
              <a:t>cornelion</a:t>
            </a:r>
            <a:r>
              <a:rPr lang="en-US" sz="1400" b="0" i="0" u="none" strike="noStrike" cap="none" dirty="0">
                <a:solidFill>
                  <a:srgbClr val="000000"/>
                </a:solidFill>
                <a:latin typeface="Calibri"/>
                <a:ea typeface="Calibri"/>
                <a:cs typeface="Calibri"/>
                <a:sym typeface="Calibri"/>
              </a:rPr>
              <a:t> and gate. Bangles, earrings and necklaces seem to have been popular.</a:t>
            </a:r>
            <a:endParaRPr lang="en-US" dirty="0">
              <a:latin typeface="Calibri"/>
              <a:ea typeface="Calibri"/>
              <a:cs typeface="Calibri"/>
              <a:sym typeface="Calibri"/>
            </a:endParaRPr>
          </a:p>
          <a:p>
            <a:pPr marL="342900" marR="0" lvl="0" indent="-342900" algn="l" rtl="0">
              <a:lnSpc>
                <a:spcPct val="100000"/>
              </a:lnSpc>
              <a:spcBef>
                <a:spcPts val="0"/>
              </a:spcBef>
              <a:spcAft>
                <a:spcPts val="60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Scripts:-The people of the Indus </a:t>
            </a:r>
            <a:r>
              <a:rPr lang="en-US" sz="1400" b="0" i="0" u="none" strike="noStrike" cap="none" dirty="0" err="1">
                <a:solidFill>
                  <a:srgbClr val="000000"/>
                </a:solidFill>
                <a:latin typeface="Calibri"/>
                <a:ea typeface="Calibri"/>
                <a:cs typeface="Calibri"/>
                <a:sym typeface="Calibri"/>
              </a:rPr>
              <a:t>civilisation</a:t>
            </a:r>
            <a:r>
              <a:rPr lang="en-US" sz="1400" b="0" i="0" u="none" strike="noStrike" cap="none" dirty="0">
                <a:solidFill>
                  <a:srgbClr val="000000"/>
                </a:solidFill>
                <a:latin typeface="Calibri"/>
                <a:ea typeface="Calibri"/>
                <a:cs typeface="Calibri"/>
                <a:sym typeface="Calibri"/>
              </a:rPr>
              <a:t> had developed a form of writing called as pictographic script. It is considered to be one of the world’s earliest known scripts. </a:t>
            </a:r>
          </a:p>
          <a:p>
            <a:pPr marL="342900" marR="0" lvl="0" indent="-342900" algn="l" rtl="0">
              <a:lnSpc>
                <a:spcPct val="100000"/>
              </a:lnSpc>
              <a:spcBef>
                <a:spcPts val="0"/>
              </a:spcBef>
              <a:spcAft>
                <a:spcPts val="600"/>
              </a:spcAft>
              <a:buClr>
                <a:srgbClr val="000000"/>
              </a:buClr>
              <a:buSzPts val="1400"/>
              <a:buFont typeface="Arial" pitchFamily="34" charset="0"/>
              <a:buChar char="•"/>
            </a:pPr>
            <a:r>
              <a:rPr lang="en-US" dirty="0">
                <a:latin typeface="Calibri"/>
                <a:ea typeface="Calibri"/>
                <a:cs typeface="Calibri"/>
                <a:sym typeface="Calibri"/>
              </a:rPr>
              <a:t>Writing was in the form of brief inscriptions found mainly on seals of different materials like clay, baked clay and </a:t>
            </a:r>
            <a:r>
              <a:rPr lang="en-US" dirty="0" err="1">
                <a:latin typeface="Calibri"/>
                <a:ea typeface="Calibri"/>
                <a:cs typeface="Calibri"/>
                <a:sym typeface="Calibri"/>
              </a:rPr>
              <a:t>seatite</a:t>
            </a:r>
            <a:r>
              <a:rPr lang="en-US" dirty="0">
                <a:latin typeface="Calibri"/>
                <a:ea typeface="Calibri"/>
                <a:cs typeface="Calibri"/>
                <a:sym typeface="Calibri"/>
              </a:rPr>
              <a:t>. It is assumed that the script is written from right to left , but till now it has not been possible to </a:t>
            </a:r>
            <a:r>
              <a:rPr lang="en-US" dirty="0" err="1">
                <a:latin typeface="Calibri"/>
                <a:ea typeface="Calibri"/>
                <a:cs typeface="Calibri"/>
                <a:sym typeface="Calibri"/>
              </a:rPr>
              <a:t>deciphere</a:t>
            </a:r>
            <a:r>
              <a:rPr lang="en-US" dirty="0">
                <a:latin typeface="Calibri"/>
                <a:ea typeface="Calibri"/>
                <a:cs typeface="Calibri"/>
                <a:sym typeface="Calibri"/>
              </a:rPr>
              <a:t> it.</a:t>
            </a:r>
          </a:p>
          <a:p>
            <a:pPr marL="342900" lvl="0" indent="-342900">
              <a:spcAft>
                <a:spcPts val="600"/>
              </a:spcAft>
              <a:buSzPts val="1400"/>
              <a:buFont typeface="Arial" pitchFamily="34" charset="0"/>
              <a:buChar char="•"/>
            </a:pPr>
            <a:r>
              <a:rPr lang="en-IN" dirty="0">
                <a:latin typeface="Calibri" pitchFamily="34" charset="0"/>
                <a:hlinkClick r:id="rId4"/>
              </a:rPr>
              <a:t>https://www.youtube.com/watch?v=yQEBflwLuLw</a:t>
            </a:r>
            <a:r>
              <a:rPr lang="en-IN" dirty="0">
                <a:latin typeface="Calibri" pitchFamily="34" charset="0"/>
              </a:rPr>
              <a:t>  script</a:t>
            </a:r>
            <a:endParaRPr lang="en-US" sz="1400" b="0" i="0" u="none" strike="noStrike" cap="none" dirty="0">
              <a:solidFill>
                <a:srgbClr val="000000"/>
              </a:solidFill>
              <a:latin typeface="Calibri" pitchFamily="34" charset="0"/>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indent="-342900">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2050" name="Picture 2" descr="C:\Users\Sujata1\Desktop\images.jpg"/>
          <p:cNvPicPr>
            <a:picLocks noChangeAspect="1" noChangeArrowheads="1"/>
          </p:cNvPicPr>
          <p:nvPr/>
        </p:nvPicPr>
        <p:blipFill>
          <a:blip r:embed="rId5"/>
          <a:srcRect/>
          <a:stretch>
            <a:fillRect/>
          </a:stretch>
        </p:blipFill>
        <p:spPr bwMode="auto">
          <a:xfrm>
            <a:off x="3090862" y="3338116"/>
            <a:ext cx="2962275" cy="1543050"/>
          </a:xfrm>
          <a:prstGeom prst="rect">
            <a:avLst/>
          </a:prstGeom>
          <a:noFill/>
        </p:spPr>
      </p:pic>
      <p:pic>
        <p:nvPicPr>
          <p:cNvPr id="2052" name="Picture 4" descr="C:\Users\Sujata1\Desktop\download (4).jpg"/>
          <p:cNvPicPr>
            <a:picLocks noChangeAspect="1" noChangeArrowheads="1"/>
          </p:cNvPicPr>
          <p:nvPr/>
        </p:nvPicPr>
        <p:blipFill>
          <a:blip r:embed="rId6"/>
          <a:srcRect/>
          <a:stretch>
            <a:fillRect/>
          </a:stretch>
        </p:blipFill>
        <p:spPr bwMode="auto">
          <a:xfrm>
            <a:off x="6352362" y="3198075"/>
            <a:ext cx="2737906" cy="1798913"/>
          </a:xfrm>
          <a:prstGeom prst="rect">
            <a:avLst/>
          </a:prstGeom>
          <a:noFill/>
        </p:spPr>
      </p:pic>
      <p:pic>
        <p:nvPicPr>
          <p:cNvPr id="2053" name="Picture 5" descr="C:\Users\Sujata1\Desktop\download (5).jpg"/>
          <p:cNvPicPr>
            <a:picLocks noChangeAspect="1" noChangeArrowheads="1"/>
          </p:cNvPicPr>
          <p:nvPr/>
        </p:nvPicPr>
        <p:blipFill>
          <a:blip r:embed="rId7"/>
          <a:srcRect/>
          <a:stretch>
            <a:fillRect/>
          </a:stretch>
        </p:blipFill>
        <p:spPr bwMode="auto">
          <a:xfrm>
            <a:off x="297456" y="3271840"/>
            <a:ext cx="2466807" cy="1742853"/>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27576"/>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p:txBody>
          <a:bodyPr/>
          <a:lstStyle/>
          <a:p>
            <a:pPr>
              <a:buNone/>
            </a:pPr>
            <a:r>
              <a:rPr lang="en-US" sz="1400" dirty="0">
                <a:solidFill>
                  <a:schemeClr val="tx1"/>
                </a:solidFill>
                <a:latin typeface="Calibri" pitchFamily="34" charset="0"/>
              </a:rPr>
              <a:t>Q1:- Name the ornaments used by the women of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Q2:-What type of cloths worn by the people of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Q3:-What do you know about the script of the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endParaRPr lang="en-IN" sz="1400" dirty="0">
              <a:solidFill>
                <a:schemeClr val="tx1"/>
              </a:solidFill>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462325" y="19049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PERIOD-5</a:t>
            </a:r>
          </a:p>
          <a:p>
            <a:pPr lvl="0"/>
            <a:r>
              <a:rPr lang="en-IN" b="1" dirty="0"/>
              <a:t>CHAPTER NAME : AND THEN, THE FIRST CITIES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38799" y="13076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POTTERY, ART AND CRAFT</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Metallurgy:- The Indus people alloyed copper and tin to make bronze, which was more malleable and stronger than copper. Knives, axes, and chisels were made of stone. Copper tools like razors, hooks, sickles and axes were also made.</a:t>
            </a: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r>
              <a:rPr lang="en-US" dirty="0">
                <a:latin typeface="Calibri"/>
                <a:ea typeface="Calibri"/>
                <a:cs typeface="Calibri"/>
                <a:sym typeface="Calibri"/>
              </a:rPr>
              <a:t>Pottery:- Pottery of different shapes, sizes and designs have been unearthed from these sites.</a:t>
            </a:r>
            <a:r>
              <a:rPr lang="en-US" sz="1400" b="0" i="0" u="none" strike="noStrike" cap="none" dirty="0">
                <a:solidFill>
                  <a:srgbClr val="000000"/>
                </a:solidFill>
                <a:latin typeface="Calibri"/>
                <a:ea typeface="Calibri"/>
                <a:cs typeface="Calibri"/>
                <a:sym typeface="Calibri"/>
              </a:rPr>
              <a:t> </a:t>
            </a:r>
            <a:r>
              <a:rPr lang="en-US" dirty="0">
                <a:latin typeface="Calibri"/>
                <a:ea typeface="Calibri"/>
                <a:cs typeface="Calibri"/>
                <a:sym typeface="Calibri"/>
              </a:rPr>
              <a:t>A variety of pots, both plain and decorated, have been found. Many pots were painted red, with designs in black with geometric and figurative designs.</a:t>
            </a: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2050" name="Picture 2" descr="C:\Users\Sujata1\Desktop\download (2).jpg"/>
          <p:cNvPicPr>
            <a:picLocks noChangeAspect="1" noChangeArrowheads="1"/>
          </p:cNvPicPr>
          <p:nvPr/>
        </p:nvPicPr>
        <p:blipFill>
          <a:blip r:embed="rId4"/>
          <a:srcRect/>
          <a:stretch>
            <a:fillRect/>
          </a:stretch>
        </p:blipFill>
        <p:spPr bwMode="auto">
          <a:xfrm>
            <a:off x="998220" y="3021293"/>
            <a:ext cx="2354579" cy="1941890"/>
          </a:xfrm>
          <a:prstGeom prst="rect">
            <a:avLst/>
          </a:prstGeom>
          <a:noFill/>
        </p:spPr>
      </p:pic>
      <p:pic>
        <p:nvPicPr>
          <p:cNvPr id="2051" name="Picture 3" descr="C:\Users\Sujata1\Desktop\download (3).jpg"/>
          <p:cNvPicPr>
            <a:picLocks noChangeAspect="1" noChangeArrowheads="1"/>
          </p:cNvPicPr>
          <p:nvPr/>
        </p:nvPicPr>
        <p:blipFill>
          <a:blip r:embed="rId5"/>
          <a:srcRect/>
          <a:stretch>
            <a:fillRect/>
          </a:stretch>
        </p:blipFill>
        <p:spPr bwMode="auto">
          <a:xfrm>
            <a:off x="4616825" y="2930723"/>
            <a:ext cx="3492136" cy="1966161"/>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8015" y="174881"/>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 ART AND CRAFT</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493986" y="1156138"/>
            <a:ext cx="8466989" cy="1653163"/>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1200"/>
              </a:spcAft>
              <a:buClr>
                <a:srgbClr val="000000"/>
              </a:buClr>
              <a:buSzPts val="1400"/>
              <a:buFont typeface="Arial" pitchFamily="34" charset="0"/>
              <a:buChar char="•"/>
            </a:pPr>
            <a:r>
              <a:rPr lang="en-US" sz="1400" b="0" i="0" u="none" strike="noStrike" cap="none" dirty="0">
                <a:solidFill>
                  <a:srgbClr val="000000"/>
                </a:solidFill>
                <a:latin typeface="Calibri"/>
                <a:ea typeface="Calibri"/>
                <a:cs typeface="Calibri"/>
                <a:sym typeface="Calibri"/>
              </a:rPr>
              <a:t>Two finely sculpted works of art were recovered from </a:t>
            </a:r>
            <a:r>
              <a:rPr lang="en-US" sz="1400" b="0" i="0" u="none" strike="noStrike" cap="none" dirty="0" err="1">
                <a:solidFill>
                  <a:srgbClr val="000000"/>
                </a:solidFill>
                <a:latin typeface="Calibri"/>
                <a:ea typeface="Calibri"/>
                <a:cs typeface="Calibri"/>
                <a:sym typeface="Calibri"/>
              </a:rPr>
              <a:t>Mohenjodaro</a:t>
            </a:r>
            <a:r>
              <a:rPr lang="en-US" sz="1400" b="0" i="0" u="none" strike="noStrike" cap="none" dirty="0">
                <a:solidFill>
                  <a:srgbClr val="000000"/>
                </a:solidFill>
                <a:latin typeface="Calibri"/>
                <a:ea typeface="Calibri"/>
                <a:cs typeface="Calibri"/>
                <a:sym typeface="Calibri"/>
              </a:rPr>
              <a:t>. One is bust of a bearded man who has his robe thrown over one shoulder</a:t>
            </a:r>
            <a:r>
              <a:rPr lang="en-US" dirty="0">
                <a:latin typeface="Calibri"/>
                <a:ea typeface="Calibri"/>
                <a:cs typeface="Calibri"/>
                <a:sym typeface="Calibri"/>
              </a:rPr>
              <a:t>.</a:t>
            </a: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1200"/>
              </a:spcAft>
              <a:buClr>
                <a:srgbClr val="000000"/>
              </a:buClr>
              <a:buSzPts val="1400"/>
              <a:buFont typeface="Arial" pitchFamily="34" charset="0"/>
              <a:buChar char="•"/>
            </a:pPr>
            <a:r>
              <a:rPr lang="en-US" dirty="0">
                <a:latin typeface="Calibri"/>
                <a:ea typeface="Calibri"/>
                <a:cs typeface="Calibri"/>
                <a:sym typeface="Calibri"/>
              </a:rPr>
              <a:t>The other is that of the famed, dancing girl’ in bronze .</a:t>
            </a:r>
          </a:p>
          <a:p>
            <a:pPr marL="342900" marR="0" lvl="0" indent="-342900" algn="l" rtl="0">
              <a:lnSpc>
                <a:spcPct val="100000"/>
              </a:lnSpc>
              <a:spcBef>
                <a:spcPts val="0"/>
              </a:spcBef>
              <a:spcAft>
                <a:spcPts val="1200"/>
              </a:spcAft>
              <a:buClr>
                <a:srgbClr val="000000"/>
              </a:buClr>
              <a:buSzPts val="1400"/>
              <a:buFont typeface="Arial" pitchFamily="34" charset="0"/>
              <a:buChar char="•"/>
            </a:pPr>
            <a:r>
              <a:rPr lang="en-US" dirty="0">
                <a:latin typeface="Calibri"/>
                <a:ea typeface="Calibri"/>
                <a:cs typeface="Calibri"/>
                <a:sym typeface="Calibri"/>
              </a:rPr>
              <a:t>Many </a:t>
            </a:r>
            <a:r>
              <a:rPr lang="en-US" dirty="0" err="1">
                <a:latin typeface="Calibri"/>
                <a:ea typeface="Calibri"/>
                <a:cs typeface="Calibri"/>
                <a:sym typeface="Calibri"/>
              </a:rPr>
              <a:t>terracota</a:t>
            </a:r>
            <a:r>
              <a:rPr lang="en-US" dirty="0">
                <a:latin typeface="Calibri"/>
                <a:ea typeface="Calibri"/>
                <a:cs typeface="Calibri"/>
                <a:sym typeface="Calibri"/>
              </a:rPr>
              <a:t> figures of Animals, carts, toys &amp; human figures were found.</a:t>
            </a: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3074" name="Picture 2" descr="C:\Users\Sujata1\Desktop\download (6).jpg"/>
          <p:cNvPicPr>
            <a:picLocks noChangeAspect="1" noChangeArrowheads="1"/>
          </p:cNvPicPr>
          <p:nvPr/>
        </p:nvPicPr>
        <p:blipFill>
          <a:blip r:embed="rId4"/>
          <a:srcRect/>
          <a:stretch>
            <a:fillRect/>
          </a:stretch>
        </p:blipFill>
        <p:spPr bwMode="auto">
          <a:xfrm>
            <a:off x="4435747" y="2736590"/>
            <a:ext cx="4214267" cy="2006761"/>
          </a:xfrm>
          <a:prstGeom prst="rect">
            <a:avLst/>
          </a:prstGeom>
          <a:noFill/>
        </p:spPr>
      </p:pic>
      <p:pic>
        <p:nvPicPr>
          <p:cNvPr id="3075" name="Picture 3" descr="C:\Users\Sujata1\Desktop\download.jpg"/>
          <p:cNvPicPr>
            <a:picLocks noChangeAspect="1" noChangeArrowheads="1"/>
          </p:cNvPicPr>
          <p:nvPr/>
        </p:nvPicPr>
        <p:blipFill>
          <a:blip r:embed="rId5"/>
          <a:srcRect/>
          <a:stretch>
            <a:fillRect/>
          </a:stretch>
        </p:blipFill>
        <p:spPr bwMode="auto">
          <a:xfrm>
            <a:off x="493986" y="2842365"/>
            <a:ext cx="2656222" cy="2016085"/>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47415" y="13076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 SEALS</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493986" y="104596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1200"/>
              </a:spcAft>
              <a:buClr>
                <a:srgbClr val="000000"/>
              </a:buClr>
              <a:buSzPts val="1400"/>
              <a:buFont typeface="Arial" pitchFamily="34" charset="0"/>
              <a:buChar char="•"/>
            </a:pPr>
            <a:r>
              <a:rPr lang="en-US" dirty="0">
                <a:latin typeface="Calibri"/>
                <a:ea typeface="Calibri"/>
                <a:cs typeface="Calibri"/>
                <a:sym typeface="Calibri"/>
              </a:rPr>
              <a:t>Seals :-Variety of seals have been found from the sites of Indus </a:t>
            </a:r>
            <a:r>
              <a:rPr lang="en-US" dirty="0" err="1">
                <a:latin typeface="Calibri"/>
                <a:ea typeface="Calibri"/>
                <a:cs typeface="Calibri"/>
                <a:sym typeface="Calibri"/>
              </a:rPr>
              <a:t>Civilisation</a:t>
            </a:r>
            <a:r>
              <a:rPr lang="en-US" dirty="0">
                <a:latin typeface="Calibri"/>
                <a:ea typeface="Calibri"/>
                <a:cs typeface="Calibri"/>
                <a:sym typeface="Calibri"/>
              </a:rPr>
              <a:t>.</a:t>
            </a:r>
          </a:p>
          <a:p>
            <a:pPr marL="342900" marR="0" lvl="0" indent="-342900" algn="l" rtl="0">
              <a:lnSpc>
                <a:spcPct val="100000"/>
              </a:lnSpc>
              <a:spcBef>
                <a:spcPts val="0"/>
              </a:spcBef>
              <a:spcAft>
                <a:spcPts val="1200"/>
              </a:spcAft>
              <a:buClr>
                <a:srgbClr val="000000"/>
              </a:buClr>
              <a:buSzPts val="1400"/>
              <a:buFont typeface="Arial" pitchFamily="34" charset="0"/>
              <a:buChar char="•"/>
            </a:pPr>
            <a:r>
              <a:rPr lang="en-US" dirty="0">
                <a:latin typeface="Calibri"/>
                <a:ea typeface="Calibri"/>
                <a:cs typeface="Calibri"/>
                <a:sym typeface="Calibri"/>
              </a:rPr>
              <a:t>They are of different shapes, but most of them are square or rectangular.</a:t>
            </a:r>
          </a:p>
          <a:p>
            <a:pPr marL="342900" marR="0" lvl="0" indent="-342900" algn="l" rtl="0">
              <a:lnSpc>
                <a:spcPct val="100000"/>
              </a:lnSpc>
              <a:spcBef>
                <a:spcPts val="0"/>
              </a:spcBef>
              <a:spcAft>
                <a:spcPts val="1200"/>
              </a:spcAft>
              <a:buClr>
                <a:srgbClr val="000000"/>
              </a:buClr>
              <a:buSzPts val="1400"/>
              <a:buFont typeface="Arial" pitchFamily="34" charset="0"/>
              <a:buChar char="•"/>
            </a:pPr>
            <a:r>
              <a:rPr lang="en-US" dirty="0">
                <a:latin typeface="Calibri"/>
                <a:ea typeface="Calibri"/>
                <a:cs typeface="Calibri"/>
                <a:sym typeface="Calibri"/>
              </a:rPr>
              <a:t>They have pictorial motifs and inscriptions on them. Most of the seals have either a bull, a </a:t>
            </a:r>
            <a:r>
              <a:rPr lang="en-US" dirty="0" err="1">
                <a:latin typeface="Calibri"/>
                <a:ea typeface="Calibri"/>
                <a:cs typeface="Calibri"/>
                <a:sym typeface="Calibri"/>
              </a:rPr>
              <a:t>peepal</a:t>
            </a:r>
            <a:r>
              <a:rPr lang="en-US" dirty="0">
                <a:latin typeface="Calibri"/>
                <a:ea typeface="Calibri"/>
                <a:cs typeface="Calibri"/>
                <a:sym typeface="Calibri"/>
              </a:rPr>
              <a:t> tree or a God which is widely believed to be </a:t>
            </a:r>
            <a:r>
              <a:rPr lang="en-US" dirty="0" err="1">
                <a:latin typeface="Calibri"/>
                <a:ea typeface="Calibri"/>
                <a:cs typeface="Calibri"/>
                <a:sym typeface="Calibri"/>
              </a:rPr>
              <a:t>Pashupati</a:t>
            </a:r>
            <a:r>
              <a:rPr lang="en-US" dirty="0">
                <a:latin typeface="Calibri"/>
                <a:ea typeface="Calibri"/>
                <a:cs typeface="Calibri"/>
                <a:sym typeface="Calibri"/>
              </a:rPr>
              <a:t>.</a:t>
            </a: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4098" name="Picture 2" descr="C:\Users\Sujata1\Desktop\images (1).jpg"/>
          <p:cNvPicPr>
            <a:picLocks noChangeAspect="1" noChangeArrowheads="1"/>
          </p:cNvPicPr>
          <p:nvPr/>
        </p:nvPicPr>
        <p:blipFill>
          <a:blip r:embed="rId4"/>
          <a:srcRect/>
          <a:stretch>
            <a:fillRect/>
          </a:stretch>
        </p:blipFill>
        <p:spPr bwMode="auto">
          <a:xfrm>
            <a:off x="274677" y="2631549"/>
            <a:ext cx="2419669" cy="2203443"/>
          </a:xfrm>
          <a:prstGeom prst="rect">
            <a:avLst/>
          </a:prstGeom>
          <a:noFill/>
        </p:spPr>
      </p:pic>
      <p:pic>
        <p:nvPicPr>
          <p:cNvPr id="4099" name="Picture 3" descr="C:\Users\Sujata1\Desktop\download (2).jpg"/>
          <p:cNvPicPr>
            <a:picLocks noChangeAspect="1" noChangeArrowheads="1"/>
          </p:cNvPicPr>
          <p:nvPr/>
        </p:nvPicPr>
        <p:blipFill>
          <a:blip r:embed="rId5"/>
          <a:srcRect/>
          <a:stretch>
            <a:fillRect/>
          </a:stretch>
        </p:blipFill>
        <p:spPr bwMode="auto">
          <a:xfrm>
            <a:off x="3477368" y="2631549"/>
            <a:ext cx="2278914" cy="2186275"/>
          </a:xfrm>
          <a:prstGeom prst="rect">
            <a:avLst/>
          </a:prstGeom>
          <a:noFill/>
        </p:spPr>
      </p:pic>
      <p:pic>
        <p:nvPicPr>
          <p:cNvPr id="4100" name="Picture 4" descr="C:\Users\Sujata1\Desktop\download (1).jpg"/>
          <p:cNvPicPr>
            <a:picLocks noChangeAspect="1" noChangeArrowheads="1"/>
          </p:cNvPicPr>
          <p:nvPr/>
        </p:nvPicPr>
        <p:blipFill>
          <a:blip r:embed="rId6"/>
          <a:srcRect/>
          <a:stretch>
            <a:fillRect/>
          </a:stretch>
        </p:blipFill>
        <p:spPr bwMode="auto">
          <a:xfrm>
            <a:off x="6449655" y="2551477"/>
            <a:ext cx="2128941" cy="2159305"/>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27576"/>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p:txBody>
          <a:bodyPr/>
          <a:lstStyle/>
          <a:p>
            <a:pPr>
              <a:buNone/>
            </a:pPr>
            <a:r>
              <a:rPr lang="en-US" sz="1400" dirty="0">
                <a:solidFill>
                  <a:schemeClr val="tx1"/>
                </a:solidFill>
                <a:latin typeface="Calibri" pitchFamily="34" charset="0"/>
              </a:rPr>
              <a:t>Q1:-What type of metals were used by the Indus people?</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Q2:- What do you know about the seals of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Q3:- What type of pottery was found In Indus cities?</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Q4:- Give two examples for the advancement of arts in the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Font typeface="Arial" pitchFamily="34" charset="0"/>
              <a:buChar char="•"/>
            </a:pPr>
            <a:endParaRPr lang="en-IN" sz="1400" dirty="0">
              <a:solidFill>
                <a:schemeClr val="tx1"/>
              </a:solidFill>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735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9993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INTRODUCTION</a:t>
            </a:r>
            <a:endParaRPr lang="en-IN" sz="1800" b="1" dirty="0">
              <a:solidFill>
                <a:schemeClr val="tx1"/>
              </a:solidFill>
              <a:latin typeface="Calibri" pitchFamily="34" charset="0"/>
            </a:endParaRPr>
          </a:p>
        </p:txBody>
      </p:sp>
      <p:sp>
        <p:nvSpPr>
          <p:cNvPr id="72" name="Google Shape;72;p15"/>
          <p:cNvSpPr txBox="1"/>
          <p:nvPr/>
        </p:nvSpPr>
        <p:spPr>
          <a:xfrm>
            <a:off x="272675" y="1156138"/>
            <a:ext cx="5373745"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7" name="Text Placeholder 6"/>
          <p:cNvSpPr>
            <a:spLocks noGrp="1"/>
          </p:cNvSpPr>
          <p:nvPr>
            <p:ph type="body" idx="1"/>
          </p:nvPr>
        </p:nvSpPr>
        <p:spPr>
          <a:xfrm>
            <a:off x="311700" y="889305"/>
            <a:ext cx="5174700" cy="3679570"/>
          </a:xfrm>
        </p:spPr>
        <p:txBody>
          <a:bodyPr/>
          <a:lstStyle/>
          <a:p>
            <a:pPr>
              <a:buFont typeface="Arial" pitchFamily="34" charset="0"/>
              <a:buChar char="•"/>
            </a:pPr>
            <a:r>
              <a:rPr lang="en-US" sz="1400" dirty="0">
                <a:solidFill>
                  <a:schemeClr val="tx1"/>
                </a:solidFill>
                <a:latin typeface="Calibri" pitchFamily="34" charset="0"/>
              </a:rPr>
              <a:t>Human beings started to grow crops which lead them to change their life styles from nomadic hunters and  food gatherers to live settlements.</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They began to grow their own food, domesticate animals and  live in clusters and groups near regions which provided water for their needs.</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So people could now devote more time to other activities like leisure and thinking.</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Writing was invented, art flourished, trade grew, and various inventions and discoveries changed life of humans.</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Gradually, villages grew into towns, and towns into cities and the first great </a:t>
            </a:r>
            <a:r>
              <a:rPr lang="en-US" sz="1400" dirty="0" err="1">
                <a:solidFill>
                  <a:schemeClr val="tx1"/>
                </a:solidFill>
                <a:latin typeface="Calibri" pitchFamily="34" charset="0"/>
              </a:rPr>
              <a:t>civilisations</a:t>
            </a:r>
            <a:r>
              <a:rPr lang="en-US" sz="1400" dirty="0">
                <a:solidFill>
                  <a:schemeClr val="tx1"/>
                </a:solidFill>
                <a:latin typeface="Calibri" pitchFamily="34" charset="0"/>
              </a:rPr>
              <a:t> of the world were born.</a:t>
            </a:r>
            <a:endParaRPr lang="en-IN" sz="1400" dirty="0">
              <a:solidFill>
                <a:schemeClr val="tx1"/>
              </a:solidFill>
              <a:latin typeface="Calibri" pitchFamily="34" charset="0"/>
            </a:endParaRPr>
          </a:p>
        </p:txBody>
      </p:sp>
      <p:pic>
        <p:nvPicPr>
          <p:cNvPr id="3" name="Picture 2">
            <a:extLst>
              <a:ext uri="{FF2B5EF4-FFF2-40B4-BE49-F238E27FC236}">
                <a16:creationId xmlns:a16="http://schemas.microsoft.com/office/drawing/2014/main" id="{6E882DF0-F88C-414A-8AA4-B0C6840AFF3C}"/>
              </a:ext>
            </a:extLst>
          </p:cNvPr>
          <p:cNvPicPr>
            <a:picLocks noChangeAspect="1"/>
          </p:cNvPicPr>
          <p:nvPr/>
        </p:nvPicPr>
        <p:blipFill>
          <a:blip r:embed="rId4"/>
          <a:stretch>
            <a:fillRect/>
          </a:stretch>
        </p:blipFill>
        <p:spPr>
          <a:xfrm>
            <a:off x="5799700" y="800101"/>
            <a:ext cx="2955536" cy="1771650"/>
          </a:xfrm>
          <a:prstGeom prst="rect">
            <a:avLst/>
          </a:prstGeom>
        </p:spPr>
      </p:pic>
      <p:pic>
        <p:nvPicPr>
          <p:cNvPr id="5" name="Picture 4">
            <a:extLst>
              <a:ext uri="{FF2B5EF4-FFF2-40B4-BE49-F238E27FC236}">
                <a16:creationId xmlns:a16="http://schemas.microsoft.com/office/drawing/2014/main" id="{F3BE9416-B320-4BF4-9079-77452FF70800}"/>
              </a:ext>
            </a:extLst>
          </p:cNvPr>
          <p:cNvPicPr>
            <a:picLocks noChangeAspect="1"/>
          </p:cNvPicPr>
          <p:nvPr/>
        </p:nvPicPr>
        <p:blipFill>
          <a:blip r:embed="rId5"/>
          <a:stretch>
            <a:fillRect/>
          </a:stretch>
        </p:blipFill>
        <p:spPr>
          <a:xfrm>
            <a:off x="5799700" y="2790758"/>
            <a:ext cx="2955536" cy="196412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471974" y="190491"/>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PERIOD-6</a:t>
            </a:r>
          </a:p>
          <a:p>
            <a:pPr lvl="0"/>
            <a:r>
              <a:rPr lang="en-IN" b="1" dirty="0"/>
              <a:t>CHAPTER NAME : AND THEN, THE FIRST CITIES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17033"/>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RELIGION, TRADE AND END OF THE CIVILISATION</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a:xfrm>
            <a:off x="311700" y="1065950"/>
            <a:ext cx="8520600" cy="3502925"/>
          </a:xfrm>
        </p:spPr>
        <p:txBody>
          <a:bodyPr/>
          <a:lstStyle/>
          <a:p>
            <a:pPr>
              <a:buFont typeface="Arial" pitchFamily="34" charset="0"/>
              <a:buChar char="•"/>
            </a:pPr>
            <a:r>
              <a:rPr lang="en-US" sz="1400" dirty="0">
                <a:solidFill>
                  <a:schemeClr val="tx1"/>
                </a:solidFill>
                <a:latin typeface="Calibri" pitchFamily="34" charset="0"/>
              </a:rPr>
              <a:t>Religion:- The figures of Mother Goddess and the Seals representing a male figure sitting in the form of Yogi, a figure like a mother goddess and </a:t>
            </a:r>
            <a:r>
              <a:rPr lang="en-US" sz="1400" dirty="0" err="1">
                <a:solidFill>
                  <a:schemeClr val="tx1"/>
                </a:solidFill>
                <a:latin typeface="Calibri" pitchFamily="34" charset="0"/>
              </a:rPr>
              <a:t>pipal</a:t>
            </a:r>
            <a:r>
              <a:rPr lang="en-US" sz="1400" dirty="0">
                <a:solidFill>
                  <a:schemeClr val="tx1"/>
                </a:solidFill>
                <a:latin typeface="Calibri" pitchFamily="34" charset="0"/>
              </a:rPr>
              <a:t> trees tell us a little about the faith of the people.</a:t>
            </a:r>
          </a:p>
          <a:p>
            <a:pPr>
              <a:buFont typeface="Arial" pitchFamily="34" charset="0"/>
              <a:buChar char="•"/>
            </a:pPr>
            <a:r>
              <a:rPr lang="en-US" sz="1400" dirty="0">
                <a:solidFill>
                  <a:schemeClr val="tx1"/>
                </a:solidFill>
                <a:latin typeface="Calibri" pitchFamily="34" charset="0"/>
              </a:rPr>
              <a:t>The seals indicate that the people prayed to the bull, the </a:t>
            </a:r>
            <a:r>
              <a:rPr lang="en-US" sz="1400" dirty="0" err="1">
                <a:solidFill>
                  <a:schemeClr val="tx1"/>
                </a:solidFill>
                <a:latin typeface="Calibri" pitchFamily="34" charset="0"/>
              </a:rPr>
              <a:t>peepal</a:t>
            </a:r>
            <a:r>
              <a:rPr lang="en-US" sz="1400" dirty="0">
                <a:solidFill>
                  <a:schemeClr val="tx1"/>
                </a:solidFill>
                <a:latin typeface="Calibri" pitchFamily="34" charset="0"/>
              </a:rPr>
              <a:t> tree and the </a:t>
            </a:r>
            <a:r>
              <a:rPr lang="en-US" sz="1400" dirty="0" err="1">
                <a:solidFill>
                  <a:schemeClr val="tx1"/>
                </a:solidFill>
                <a:latin typeface="Calibri" pitchFamily="34" charset="0"/>
              </a:rPr>
              <a:t>Pashupati</a:t>
            </a:r>
            <a:r>
              <a:rPr lang="en-US" sz="1400" dirty="0">
                <a:solidFill>
                  <a:schemeClr val="tx1"/>
                </a:solidFill>
                <a:latin typeface="Calibri" pitchFamily="34" charset="0"/>
              </a:rPr>
              <a:t> (Shiva).</a:t>
            </a:r>
          </a:p>
          <a:p>
            <a:pPr>
              <a:buFont typeface="Arial" pitchFamily="34" charset="0"/>
              <a:buChar char="•"/>
            </a:pPr>
            <a:r>
              <a:rPr lang="en-US" sz="1400" dirty="0">
                <a:solidFill>
                  <a:schemeClr val="tx1"/>
                </a:solidFill>
                <a:latin typeface="Calibri" pitchFamily="34" charset="0"/>
              </a:rPr>
              <a:t>Evidence of burial practices has been found at </a:t>
            </a:r>
            <a:r>
              <a:rPr lang="en-US" sz="1400" dirty="0" err="1">
                <a:solidFill>
                  <a:schemeClr val="tx1"/>
                </a:solidFill>
                <a:latin typeface="Calibri" pitchFamily="34" charset="0"/>
              </a:rPr>
              <a:t>cemetries</a:t>
            </a:r>
            <a:r>
              <a:rPr lang="en-US" sz="1400" dirty="0">
                <a:solidFill>
                  <a:schemeClr val="tx1"/>
                </a:solidFill>
                <a:latin typeface="Calibri" pitchFamily="34" charset="0"/>
              </a:rPr>
              <a:t> at Harappa, </a:t>
            </a:r>
            <a:r>
              <a:rPr lang="en-US" sz="1400" dirty="0" err="1">
                <a:solidFill>
                  <a:schemeClr val="tx1"/>
                </a:solidFill>
                <a:latin typeface="Calibri" pitchFamily="34" charset="0"/>
              </a:rPr>
              <a:t>Lothal</a:t>
            </a:r>
            <a:r>
              <a:rPr lang="en-US" sz="1400" dirty="0">
                <a:solidFill>
                  <a:schemeClr val="tx1"/>
                </a:solidFill>
                <a:latin typeface="Calibri" pitchFamily="34" charset="0"/>
              </a:rPr>
              <a:t> and few other cities. The dead were </a:t>
            </a:r>
            <a:r>
              <a:rPr lang="en-US" sz="1400" dirty="0" err="1">
                <a:solidFill>
                  <a:schemeClr val="tx1"/>
                </a:solidFill>
                <a:latin typeface="Calibri" pitchFamily="34" charset="0"/>
              </a:rPr>
              <a:t>burried</a:t>
            </a:r>
            <a:r>
              <a:rPr lang="en-US" sz="1400" dirty="0">
                <a:solidFill>
                  <a:schemeClr val="tx1"/>
                </a:solidFill>
                <a:latin typeface="Calibri" pitchFamily="34" charset="0"/>
              </a:rPr>
              <a:t>  wearing ornaments and with a few pots.</a:t>
            </a:r>
          </a:p>
          <a:p>
            <a:pPr>
              <a:buFont typeface="Arial" pitchFamily="34" charset="0"/>
              <a:buChar char="•"/>
            </a:pPr>
            <a:endParaRPr lang="en-US" sz="1400" dirty="0">
              <a:latin typeface="Calibri" pitchFamily="34" charset="0"/>
            </a:endParaRPr>
          </a:p>
          <a:p>
            <a:pPr>
              <a:buNone/>
            </a:pPr>
            <a:endParaRPr lang="en-IN" sz="1400" dirty="0">
              <a:latin typeface="Calibri" pitchFamily="34" charset="0"/>
            </a:endParaRPr>
          </a:p>
        </p:txBody>
      </p:sp>
      <p:pic>
        <p:nvPicPr>
          <p:cNvPr id="1026" name="Picture 2" descr="C:\Users\Sujata1\Desktop\download (1).jpg"/>
          <p:cNvPicPr>
            <a:picLocks noChangeAspect="1" noChangeArrowheads="1"/>
          </p:cNvPicPr>
          <p:nvPr/>
        </p:nvPicPr>
        <p:blipFill>
          <a:blip r:embed="rId4"/>
          <a:srcRect/>
          <a:stretch>
            <a:fillRect/>
          </a:stretch>
        </p:blipFill>
        <p:spPr bwMode="auto">
          <a:xfrm>
            <a:off x="311700" y="2729498"/>
            <a:ext cx="2171700" cy="2105025"/>
          </a:xfrm>
          <a:prstGeom prst="rect">
            <a:avLst/>
          </a:prstGeom>
          <a:noFill/>
        </p:spPr>
      </p:pic>
      <p:pic>
        <p:nvPicPr>
          <p:cNvPr id="1027" name="Picture 3" descr="C:\Users\Sujata1\Desktop\images.jpg"/>
          <p:cNvPicPr>
            <a:picLocks noChangeAspect="1" noChangeArrowheads="1"/>
          </p:cNvPicPr>
          <p:nvPr/>
        </p:nvPicPr>
        <p:blipFill>
          <a:blip r:embed="rId5"/>
          <a:srcRect/>
          <a:stretch>
            <a:fillRect/>
          </a:stretch>
        </p:blipFill>
        <p:spPr bwMode="auto">
          <a:xfrm>
            <a:off x="2952441" y="2809572"/>
            <a:ext cx="2870009" cy="1944878"/>
          </a:xfrm>
          <a:prstGeom prst="rect">
            <a:avLst/>
          </a:prstGeom>
          <a:noFill/>
        </p:spPr>
      </p:pic>
      <p:pic>
        <p:nvPicPr>
          <p:cNvPr id="1028" name="Picture 4" descr="C:\Users\Sujata1\Desktop\download.jpg"/>
          <p:cNvPicPr>
            <a:picLocks noChangeAspect="1" noChangeArrowheads="1"/>
          </p:cNvPicPr>
          <p:nvPr/>
        </p:nvPicPr>
        <p:blipFill>
          <a:blip r:embed="rId6"/>
          <a:srcRect/>
          <a:stretch>
            <a:fillRect/>
          </a:stretch>
        </p:blipFill>
        <p:spPr bwMode="auto">
          <a:xfrm>
            <a:off x="6191560" y="2809572"/>
            <a:ext cx="2767118" cy="1833857"/>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99774" y="47431"/>
            <a:ext cx="1232526" cy="611875"/>
          </a:xfrm>
          <a:prstGeom prst="rect">
            <a:avLst/>
          </a:prstGeom>
          <a:noFill/>
          <a:ln>
            <a:noFill/>
          </a:ln>
        </p:spPr>
      </p:pic>
      <p:sp>
        <p:nvSpPr>
          <p:cNvPr id="71" name="Google Shape;71;p15"/>
          <p:cNvSpPr txBox="1"/>
          <p:nvPr/>
        </p:nvSpPr>
        <p:spPr>
          <a:xfrm>
            <a:off x="272675" y="152846"/>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RELIGION, TRADE AND END OF THE CIVILISATION</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a:xfrm>
            <a:off x="311700" y="954169"/>
            <a:ext cx="8520600" cy="3416400"/>
          </a:xfrm>
        </p:spPr>
        <p:txBody>
          <a:bodyPr/>
          <a:lstStyle/>
          <a:p>
            <a:pPr>
              <a:buFont typeface="Arial" pitchFamily="34" charset="0"/>
              <a:buChar char="•"/>
            </a:pPr>
            <a:r>
              <a:rPr lang="en-US" sz="1400" dirty="0">
                <a:solidFill>
                  <a:schemeClr val="tx1"/>
                </a:solidFill>
                <a:latin typeface="Calibri" pitchFamily="34" charset="0"/>
              </a:rPr>
              <a:t>Trade and Commerce:- It is believed that trade also developed in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 It may have started in the form of barter system and gradually into proper trade.</a:t>
            </a:r>
          </a:p>
          <a:p>
            <a:pPr>
              <a:buFont typeface="Arial" pitchFamily="34" charset="0"/>
              <a:buChar char="•"/>
            </a:pPr>
            <a:r>
              <a:rPr lang="en-US" sz="1400" dirty="0">
                <a:solidFill>
                  <a:schemeClr val="tx1"/>
                </a:solidFill>
                <a:latin typeface="Calibri" pitchFamily="34" charset="0"/>
              </a:rPr>
              <a:t>The people of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 had established a flourishing system of trade– both by land and by sea. The two large granaries  found at Harappa and </a:t>
            </a:r>
            <a:r>
              <a:rPr lang="en-US" sz="1400" dirty="0" err="1">
                <a:solidFill>
                  <a:schemeClr val="tx1"/>
                </a:solidFill>
                <a:latin typeface="Calibri" pitchFamily="34" charset="0"/>
              </a:rPr>
              <a:t>Mohenjodaro</a:t>
            </a:r>
            <a:r>
              <a:rPr lang="en-US" sz="1400" dirty="0">
                <a:solidFill>
                  <a:schemeClr val="tx1"/>
                </a:solidFill>
                <a:latin typeface="Calibri" pitchFamily="34" charset="0"/>
              </a:rPr>
              <a:t> suggest the storage of grains. </a:t>
            </a:r>
          </a:p>
          <a:p>
            <a:pPr>
              <a:buFont typeface="Arial" pitchFamily="34" charset="0"/>
              <a:buChar char="•"/>
            </a:pPr>
            <a:r>
              <a:rPr lang="en-US" sz="1400" dirty="0">
                <a:solidFill>
                  <a:schemeClr val="tx1"/>
                </a:solidFill>
                <a:latin typeface="Calibri" pitchFamily="34" charset="0"/>
              </a:rPr>
              <a:t>The Indus river system might have been used for trade, as ornaments of Indus Valley have been found by archaeologists in Mesopotamian, which shows that the goods were exchanged between other </a:t>
            </a:r>
            <a:r>
              <a:rPr lang="en-US" sz="1400" dirty="0" err="1">
                <a:solidFill>
                  <a:schemeClr val="tx1"/>
                </a:solidFill>
                <a:latin typeface="Calibri" pitchFamily="34" charset="0"/>
              </a:rPr>
              <a:t>civilisations</a:t>
            </a:r>
            <a:r>
              <a:rPr lang="en-US" sz="1400" dirty="0">
                <a:solidFill>
                  <a:schemeClr val="tx1"/>
                </a:solidFill>
                <a:latin typeface="Calibri" pitchFamily="34" charset="0"/>
              </a:rPr>
              <a:t>.</a:t>
            </a:r>
          </a:p>
          <a:p>
            <a:pPr>
              <a:buFont typeface="Arial" pitchFamily="34" charset="0"/>
              <a:buChar char="•"/>
            </a:pPr>
            <a:r>
              <a:rPr lang="en-US" sz="1400" dirty="0">
                <a:solidFill>
                  <a:schemeClr val="tx1"/>
                </a:solidFill>
                <a:latin typeface="Calibri" pitchFamily="34" charset="0"/>
              </a:rPr>
              <a:t>Weighing scales, weights and measures (cube-shaped stone measures) have been found. </a:t>
            </a:r>
          </a:p>
          <a:p>
            <a:pPr>
              <a:buFont typeface="Arial" pitchFamily="34" charset="0"/>
              <a:buChar char="•"/>
            </a:pPr>
            <a:endParaRPr lang="en-US" sz="1400" dirty="0">
              <a:latin typeface="Calibri" pitchFamily="34" charset="0"/>
            </a:endParaRPr>
          </a:p>
          <a:p>
            <a:pPr>
              <a:buFont typeface="Arial" pitchFamily="34" charset="0"/>
              <a:buChar char="•"/>
            </a:pPr>
            <a:endParaRPr lang="en-IN" sz="1400" dirty="0">
              <a:latin typeface="Calibri" pitchFamily="34" charset="0"/>
            </a:endParaRPr>
          </a:p>
        </p:txBody>
      </p:sp>
      <p:pic>
        <p:nvPicPr>
          <p:cNvPr id="2050" name="Picture 2" descr="C:\Users\Sujata1\Desktop\download.jpg"/>
          <p:cNvPicPr>
            <a:picLocks noChangeAspect="1" noChangeArrowheads="1"/>
          </p:cNvPicPr>
          <p:nvPr/>
        </p:nvPicPr>
        <p:blipFill>
          <a:blip r:embed="rId4"/>
          <a:srcRect/>
          <a:stretch>
            <a:fillRect/>
          </a:stretch>
        </p:blipFill>
        <p:spPr bwMode="auto">
          <a:xfrm>
            <a:off x="1814286" y="3267307"/>
            <a:ext cx="1964500" cy="1734351"/>
          </a:xfrm>
          <a:prstGeom prst="rect">
            <a:avLst/>
          </a:prstGeom>
          <a:noFill/>
        </p:spPr>
      </p:pic>
      <p:pic>
        <p:nvPicPr>
          <p:cNvPr id="2051" name="Picture 3" descr="C:\Users\Sujata1\Desktop\download (1).jpg"/>
          <p:cNvPicPr>
            <a:picLocks noChangeAspect="1" noChangeArrowheads="1"/>
          </p:cNvPicPr>
          <p:nvPr/>
        </p:nvPicPr>
        <p:blipFill>
          <a:blip r:embed="rId5"/>
          <a:srcRect/>
          <a:stretch>
            <a:fillRect/>
          </a:stretch>
        </p:blipFill>
        <p:spPr bwMode="auto">
          <a:xfrm>
            <a:off x="4650438" y="3308676"/>
            <a:ext cx="2619375" cy="1743075"/>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99774" y="13076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RELIGION, TRADE AND END OF THE CIVILISATION</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4793243"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a:xfrm>
            <a:off x="311700" y="1152475"/>
            <a:ext cx="4679400" cy="3416400"/>
          </a:xfrm>
        </p:spPr>
        <p:txBody>
          <a:bodyPr/>
          <a:lstStyle/>
          <a:p>
            <a:pPr>
              <a:buFont typeface="Arial" pitchFamily="34" charset="0"/>
              <a:buChar char="•"/>
            </a:pPr>
            <a:r>
              <a:rPr lang="en-US" sz="1400" dirty="0">
                <a:solidFill>
                  <a:schemeClr val="tx1"/>
                </a:solidFill>
                <a:latin typeface="Calibri" pitchFamily="34" charset="0"/>
              </a:rPr>
              <a:t>End of the </a:t>
            </a:r>
            <a:r>
              <a:rPr lang="en-US" sz="1400" dirty="0" err="1">
                <a:solidFill>
                  <a:schemeClr val="tx1"/>
                </a:solidFill>
                <a:latin typeface="Calibri" pitchFamily="34" charset="0"/>
              </a:rPr>
              <a:t>civilisation</a:t>
            </a:r>
            <a:r>
              <a:rPr lang="en-US" sz="1400" dirty="0">
                <a:solidFill>
                  <a:schemeClr val="tx1"/>
                </a:solidFill>
                <a:latin typeface="Calibri" pitchFamily="34" charset="0"/>
              </a:rPr>
              <a:t>:- The archaeologists and historians have observed that the </a:t>
            </a:r>
            <a:r>
              <a:rPr lang="en-US" sz="1400" dirty="0" err="1">
                <a:solidFill>
                  <a:schemeClr val="tx1"/>
                </a:solidFill>
                <a:latin typeface="Calibri" pitchFamily="34" charset="0"/>
              </a:rPr>
              <a:t>civilisation</a:t>
            </a:r>
            <a:r>
              <a:rPr lang="en-US" sz="1400" dirty="0">
                <a:solidFill>
                  <a:schemeClr val="tx1"/>
                </a:solidFill>
                <a:latin typeface="Calibri" pitchFamily="34" charset="0"/>
              </a:rPr>
              <a:t> probably came to and end around 2000 BCE. </a:t>
            </a:r>
          </a:p>
          <a:p>
            <a:pPr>
              <a:buFont typeface="Arial" pitchFamily="34" charset="0"/>
              <a:buChar char="•"/>
            </a:pPr>
            <a:r>
              <a:rPr lang="en-US" sz="1400" dirty="0">
                <a:solidFill>
                  <a:schemeClr val="tx1"/>
                </a:solidFill>
                <a:latin typeface="Calibri" pitchFamily="34" charset="0"/>
              </a:rPr>
              <a:t>It is guessed that there may have been massive floods which could have led the drainage systems to collapse and caused the whole region to be </a:t>
            </a:r>
            <a:r>
              <a:rPr lang="en-US" sz="1400" dirty="0" err="1">
                <a:solidFill>
                  <a:schemeClr val="tx1"/>
                </a:solidFill>
                <a:latin typeface="Calibri" pitchFamily="34" charset="0"/>
              </a:rPr>
              <a:t>burried</a:t>
            </a:r>
            <a:r>
              <a:rPr lang="en-US" sz="1400" dirty="0">
                <a:solidFill>
                  <a:schemeClr val="tx1"/>
                </a:solidFill>
                <a:latin typeface="Calibri" pitchFamily="34" charset="0"/>
              </a:rPr>
              <a:t> under mud.</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Some scholars believe that river dried up and large scale deforestation took place. Extreme shortage of wood could have led the people to move away to settle elsewhere.</a:t>
            </a:r>
          </a:p>
          <a:p>
            <a:pPr>
              <a:buFont typeface="Arial" pitchFamily="34" charset="0"/>
              <a:buChar char="•"/>
            </a:pPr>
            <a:r>
              <a:rPr lang="en-US" sz="1400" dirty="0">
                <a:solidFill>
                  <a:schemeClr val="tx1"/>
                </a:solidFill>
                <a:latin typeface="Calibri" pitchFamily="34" charset="0"/>
              </a:rPr>
              <a:t>Environmental disasters like earthquakes might have caused rivers to change their course. It thus remains a mystery as to what brought an end to this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endParaRPr lang="en-IN" sz="1400" dirty="0">
              <a:solidFill>
                <a:schemeClr val="tx1"/>
              </a:solidFill>
              <a:latin typeface="Calibri" pitchFamily="34" charset="0"/>
            </a:endParaRPr>
          </a:p>
        </p:txBody>
      </p:sp>
      <p:pic>
        <p:nvPicPr>
          <p:cNvPr id="6" name="Picture 5">
            <a:extLst>
              <a:ext uri="{FF2B5EF4-FFF2-40B4-BE49-F238E27FC236}">
                <a16:creationId xmlns:a16="http://schemas.microsoft.com/office/drawing/2014/main" id="{BB4A11AB-5594-4E6A-93A1-E90761B904AB}"/>
              </a:ext>
            </a:extLst>
          </p:cNvPr>
          <p:cNvPicPr>
            <a:picLocks noChangeAspect="1"/>
          </p:cNvPicPr>
          <p:nvPr/>
        </p:nvPicPr>
        <p:blipFill>
          <a:blip r:embed="rId4"/>
          <a:stretch>
            <a:fillRect/>
          </a:stretch>
        </p:blipFill>
        <p:spPr>
          <a:xfrm>
            <a:off x="5459564" y="3108474"/>
            <a:ext cx="3200400" cy="1610659"/>
          </a:xfrm>
          <a:prstGeom prst="rect">
            <a:avLst/>
          </a:prstGeom>
        </p:spPr>
      </p:pic>
      <p:pic>
        <p:nvPicPr>
          <p:cNvPr id="8" name="Picture 7">
            <a:extLst>
              <a:ext uri="{FF2B5EF4-FFF2-40B4-BE49-F238E27FC236}">
                <a16:creationId xmlns:a16="http://schemas.microsoft.com/office/drawing/2014/main" id="{C97C1102-9234-4A24-AA18-4E7ADD260839}"/>
              </a:ext>
            </a:extLst>
          </p:cNvPr>
          <p:cNvPicPr>
            <a:picLocks noChangeAspect="1"/>
          </p:cNvPicPr>
          <p:nvPr/>
        </p:nvPicPr>
        <p:blipFill>
          <a:blip r:embed="rId5"/>
          <a:stretch>
            <a:fillRect/>
          </a:stretch>
        </p:blipFill>
        <p:spPr>
          <a:xfrm>
            <a:off x="5496070" y="906388"/>
            <a:ext cx="3127388" cy="184785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59980" y="166963"/>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168164" y="1229696"/>
            <a:ext cx="8418788" cy="3171162"/>
          </a:xfrm>
          <a:prstGeom prst="rect">
            <a:avLst/>
          </a:prstGeom>
          <a:noFill/>
          <a:ln>
            <a:noFill/>
          </a:ln>
        </p:spPr>
        <p:txBody>
          <a:bodyPr spcFirstLastPara="1" wrap="square" lIns="91425" tIns="91425" rIns="91425" bIns="91425" anchor="t" anchorCtr="0">
            <a:noAutofit/>
          </a:bodyPr>
          <a:lstStyle/>
          <a:p>
            <a:endParaRPr lang="en-US" dirty="0">
              <a:latin typeface="Calibri" pitchFamily="34" charset="0"/>
            </a:endParaRPr>
          </a:p>
          <a:p>
            <a:pPr lvl="0"/>
            <a:endParaRPr lang="en-IN" dirty="0">
              <a:latin typeface="Calibri" pitchFamily="34" charset="0"/>
            </a:endParaRPr>
          </a:p>
          <a:p>
            <a:endParaRPr lang="en-US"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Google Shape;72;p15"/>
          <p:cNvSpPr txBox="1"/>
          <p:nvPr/>
        </p:nvSpPr>
        <p:spPr>
          <a:xfrm>
            <a:off x="525517" y="1166648"/>
            <a:ext cx="8466989" cy="3171162"/>
          </a:xfrm>
          <a:prstGeom prst="rect">
            <a:avLst/>
          </a:prstGeom>
          <a:noFill/>
          <a:ln>
            <a:noFill/>
          </a:ln>
        </p:spPr>
        <p:txBody>
          <a:bodyPr spcFirstLastPara="1" wrap="square" lIns="91425" tIns="91425" rIns="91425" bIns="91425" anchor="t" anchorCtr="0">
            <a:noAutofit/>
          </a:bodyPr>
          <a:lstStyle/>
          <a:p>
            <a:pPr marL="342900" marR="0" lvl="0" indent="-342900" algn="l" rtl="0">
              <a:lnSpc>
                <a:spcPct val="100000"/>
              </a:lnSpc>
              <a:spcBef>
                <a:spcPts val="0"/>
              </a:spcBef>
              <a:spcAft>
                <a:spcPts val="0"/>
              </a:spcAft>
              <a:buClr>
                <a:srgbClr val="000000"/>
              </a:buClr>
              <a:buSzPts val="1400"/>
              <a:buFont typeface="Arial" pitchFamily="34" charset="0"/>
              <a:buChar char="•"/>
            </a:pPr>
            <a:endParaRPr lang="en-US" dirty="0">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9" name="Text Placeholder 8"/>
          <p:cNvSpPr>
            <a:spLocks noGrp="1"/>
          </p:cNvSpPr>
          <p:nvPr>
            <p:ph type="body" idx="1"/>
          </p:nvPr>
        </p:nvSpPr>
        <p:spPr/>
        <p:txBody>
          <a:bodyPr/>
          <a:lstStyle/>
          <a:p>
            <a:pPr>
              <a:buNone/>
            </a:pPr>
            <a:r>
              <a:rPr lang="en-US" sz="1400" dirty="0">
                <a:solidFill>
                  <a:schemeClr val="tx1"/>
                </a:solidFill>
                <a:latin typeface="Calibri" pitchFamily="34" charset="0"/>
              </a:rPr>
              <a:t>Q1:- What were the religious beliefs of the Indus people?</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Q2:-Give two examples to prove that trade and commerce developed during this period.</a:t>
            </a:r>
          </a:p>
          <a:p>
            <a:pPr>
              <a:buNone/>
            </a:pPr>
            <a:endParaRPr lang="en-US" sz="1400" dirty="0">
              <a:solidFill>
                <a:schemeClr val="tx1"/>
              </a:solidFill>
              <a:latin typeface="Calibri" pitchFamily="34" charset="0"/>
            </a:endParaRPr>
          </a:p>
          <a:p>
            <a:pPr>
              <a:buNone/>
            </a:pPr>
            <a:r>
              <a:rPr lang="en-US" sz="1400" dirty="0">
                <a:solidFill>
                  <a:schemeClr val="tx1"/>
                </a:solidFill>
                <a:latin typeface="Calibri" pitchFamily="34" charset="0"/>
              </a:rPr>
              <a:t>Q3:- What could be the reasons for the decline of the Indus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Font typeface="Arial" pitchFamily="34" charset="0"/>
              <a:buChar char="•"/>
            </a:pPr>
            <a:endParaRPr lang="en-IN" sz="1400" dirty="0">
              <a:latin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2259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82775" y="188683"/>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WHAT IS CIVILISATION?</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7" name="Text Placeholder 6"/>
          <p:cNvSpPr>
            <a:spLocks noGrp="1"/>
          </p:cNvSpPr>
          <p:nvPr>
            <p:ph type="body" idx="1"/>
          </p:nvPr>
        </p:nvSpPr>
        <p:spPr>
          <a:xfrm>
            <a:off x="311700" y="1152475"/>
            <a:ext cx="5007204" cy="3416400"/>
          </a:xfrm>
        </p:spPr>
        <p:txBody>
          <a:bodyPr/>
          <a:lstStyle/>
          <a:p>
            <a:pPr>
              <a:buFont typeface="Arial" pitchFamily="34" charset="0"/>
              <a:buChar char="•"/>
            </a:pPr>
            <a:r>
              <a:rPr lang="en-US" sz="1400" dirty="0" err="1">
                <a:solidFill>
                  <a:schemeClr val="tx1"/>
                </a:solidFill>
                <a:latin typeface="Calibri" pitchFamily="34" charset="0"/>
              </a:rPr>
              <a:t>Civilisation</a:t>
            </a:r>
            <a:r>
              <a:rPr lang="en-US" sz="1400" dirty="0">
                <a:solidFill>
                  <a:schemeClr val="tx1"/>
                </a:solidFill>
                <a:latin typeface="Calibri" pitchFamily="34" charset="0"/>
              </a:rPr>
              <a:t>  is said to occur when a society is in advanced state of social development.</a:t>
            </a:r>
          </a:p>
          <a:p>
            <a:pPr>
              <a:buFont typeface="Arial" pitchFamily="34" charset="0"/>
              <a:buChar char="•"/>
            </a:pPr>
            <a:r>
              <a:rPr lang="en-US" sz="1400" dirty="0">
                <a:solidFill>
                  <a:schemeClr val="tx1"/>
                </a:solidFill>
                <a:latin typeface="Calibri" pitchFamily="34" charset="0"/>
              </a:rPr>
              <a:t>It includes many things, a society would have:</a:t>
            </a:r>
          </a:p>
          <a:p>
            <a:pPr>
              <a:buNone/>
            </a:pPr>
            <a:r>
              <a:rPr lang="en-US" sz="1400" dirty="0">
                <a:solidFill>
                  <a:schemeClr val="tx1"/>
                </a:solidFill>
                <a:latin typeface="Calibri" pitchFamily="34" charset="0"/>
              </a:rPr>
              <a:t>         </a:t>
            </a:r>
            <a:r>
              <a:rPr lang="en-US" sz="1400" dirty="0" err="1">
                <a:solidFill>
                  <a:schemeClr val="tx1"/>
                </a:solidFill>
                <a:latin typeface="Calibri" pitchFamily="34" charset="0"/>
              </a:rPr>
              <a:t>i</a:t>
            </a:r>
            <a:r>
              <a:rPr lang="en-US" sz="1400" dirty="0">
                <a:solidFill>
                  <a:schemeClr val="tx1"/>
                </a:solidFill>
                <a:latin typeface="Calibri" pitchFamily="34" charset="0"/>
              </a:rPr>
              <a:t>) an advanced system of agriculture</a:t>
            </a:r>
          </a:p>
          <a:p>
            <a:pPr>
              <a:buNone/>
            </a:pPr>
            <a:r>
              <a:rPr lang="en-US" sz="1400" dirty="0">
                <a:solidFill>
                  <a:schemeClr val="tx1"/>
                </a:solidFill>
                <a:latin typeface="Calibri" pitchFamily="34" charset="0"/>
              </a:rPr>
              <a:t>         ii) the comforts of city life</a:t>
            </a:r>
          </a:p>
          <a:p>
            <a:pPr>
              <a:buNone/>
            </a:pPr>
            <a:r>
              <a:rPr lang="en-US" sz="1400" dirty="0">
                <a:solidFill>
                  <a:schemeClr val="tx1"/>
                </a:solidFill>
                <a:latin typeface="Calibri" pitchFamily="34" charset="0"/>
              </a:rPr>
              <a:t>         iii) the development of trade and commerce</a:t>
            </a:r>
          </a:p>
          <a:p>
            <a:pPr>
              <a:buNone/>
            </a:pPr>
            <a:r>
              <a:rPr lang="en-US" sz="1400" dirty="0">
                <a:solidFill>
                  <a:schemeClr val="tx1"/>
                </a:solidFill>
                <a:latin typeface="Calibri" pitchFamily="34" charset="0"/>
              </a:rPr>
              <a:t>         iv) the art of writing</a:t>
            </a:r>
          </a:p>
          <a:p>
            <a:pPr>
              <a:buNone/>
            </a:pPr>
            <a:r>
              <a:rPr lang="en-US" sz="1400" dirty="0">
                <a:solidFill>
                  <a:schemeClr val="tx1"/>
                </a:solidFill>
                <a:latin typeface="Calibri" pitchFamily="34" charset="0"/>
              </a:rPr>
              <a:t>          v) a good system of government.</a:t>
            </a:r>
          </a:p>
          <a:p>
            <a:pPr>
              <a:buFont typeface="Arial" pitchFamily="34" charset="0"/>
              <a:buChar char="•"/>
            </a:pPr>
            <a:r>
              <a:rPr lang="en-US" sz="1400" dirty="0">
                <a:solidFill>
                  <a:schemeClr val="tx1"/>
                </a:solidFill>
                <a:latin typeface="Calibri" pitchFamily="34" charset="0"/>
              </a:rPr>
              <a:t>The earliest </a:t>
            </a:r>
            <a:r>
              <a:rPr lang="en-US" sz="1400" dirty="0" err="1">
                <a:solidFill>
                  <a:schemeClr val="tx1"/>
                </a:solidFill>
                <a:latin typeface="Calibri" pitchFamily="34" charset="0"/>
              </a:rPr>
              <a:t>civilisations</a:t>
            </a:r>
            <a:r>
              <a:rPr lang="en-US" sz="1400" dirty="0">
                <a:solidFill>
                  <a:schemeClr val="tx1"/>
                </a:solidFill>
                <a:latin typeface="Calibri" pitchFamily="34" charset="0"/>
              </a:rPr>
              <a:t>  of the world came up around 5000 BCE in river valleys. Four major river valley </a:t>
            </a:r>
            <a:r>
              <a:rPr lang="en-US" sz="1400" dirty="0" err="1">
                <a:solidFill>
                  <a:schemeClr val="tx1"/>
                </a:solidFill>
                <a:latin typeface="Calibri" pitchFamily="34" charset="0"/>
              </a:rPr>
              <a:t>civilisations</a:t>
            </a:r>
            <a:r>
              <a:rPr lang="en-US" sz="1400" dirty="0">
                <a:solidFill>
                  <a:schemeClr val="tx1"/>
                </a:solidFill>
                <a:latin typeface="Calibri" pitchFamily="34" charset="0"/>
              </a:rPr>
              <a:t> are:-</a:t>
            </a:r>
          </a:p>
          <a:p>
            <a:pPr marL="114300" indent="0">
              <a:buNone/>
            </a:pPr>
            <a:r>
              <a:rPr lang="en-US" sz="1400" dirty="0">
                <a:solidFill>
                  <a:schemeClr val="tx1"/>
                </a:solidFill>
                <a:latin typeface="Calibri" pitchFamily="34" charset="0"/>
              </a:rPr>
              <a:t>a) The 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a:t>
            </a:r>
          </a:p>
          <a:p>
            <a:pPr marL="114300" indent="0">
              <a:buNone/>
            </a:pPr>
            <a:r>
              <a:rPr lang="en-US" sz="1400" dirty="0">
                <a:solidFill>
                  <a:schemeClr val="tx1"/>
                </a:solidFill>
                <a:latin typeface="Calibri" pitchFamily="34" charset="0"/>
              </a:rPr>
              <a:t> b) The Chinese </a:t>
            </a:r>
            <a:r>
              <a:rPr lang="en-US" sz="1400" dirty="0" err="1">
                <a:solidFill>
                  <a:schemeClr val="tx1"/>
                </a:solidFill>
                <a:latin typeface="Calibri" pitchFamily="34" charset="0"/>
              </a:rPr>
              <a:t>Civilisation</a:t>
            </a:r>
            <a:r>
              <a:rPr lang="en-US" sz="1400" dirty="0">
                <a:solidFill>
                  <a:schemeClr val="tx1"/>
                </a:solidFill>
                <a:latin typeface="Calibri" pitchFamily="34" charset="0"/>
              </a:rPr>
              <a:t>  </a:t>
            </a:r>
          </a:p>
          <a:p>
            <a:pPr marL="114300" indent="0">
              <a:buNone/>
            </a:pPr>
            <a:r>
              <a:rPr lang="en-US" sz="1400" dirty="0">
                <a:solidFill>
                  <a:schemeClr val="tx1"/>
                </a:solidFill>
                <a:latin typeface="Calibri" pitchFamily="34" charset="0"/>
              </a:rPr>
              <a:t>c) The Mesopotamian </a:t>
            </a:r>
            <a:r>
              <a:rPr lang="en-US" sz="1400" dirty="0" err="1">
                <a:solidFill>
                  <a:schemeClr val="tx1"/>
                </a:solidFill>
                <a:latin typeface="Calibri" pitchFamily="34" charset="0"/>
              </a:rPr>
              <a:t>Civilisation</a:t>
            </a:r>
            <a:r>
              <a:rPr lang="en-US" sz="1400" dirty="0">
                <a:solidFill>
                  <a:schemeClr val="tx1"/>
                </a:solidFill>
                <a:latin typeface="Calibri" pitchFamily="34" charset="0"/>
              </a:rPr>
              <a:t>  </a:t>
            </a:r>
          </a:p>
          <a:p>
            <a:pPr>
              <a:buNone/>
            </a:pPr>
            <a:r>
              <a:rPr lang="en-US" sz="1400" dirty="0">
                <a:solidFill>
                  <a:schemeClr val="tx1"/>
                </a:solidFill>
                <a:latin typeface="Calibri" pitchFamily="34" charset="0"/>
              </a:rPr>
              <a:t>d) The Egyptian </a:t>
            </a:r>
            <a:r>
              <a:rPr lang="en-US" sz="1400" dirty="0" err="1">
                <a:solidFill>
                  <a:schemeClr val="tx1"/>
                </a:solidFill>
                <a:latin typeface="Calibri" pitchFamily="34" charset="0"/>
              </a:rPr>
              <a:t>Civilisation</a:t>
            </a:r>
            <a:r>
              <a:rPr lang="en-US" sz="1400" dirty="0">
                <a:solidFill>
                  <a:schemeClr val="tx1"/>
                </a:solidFill>
                <a:latin typeface="Calibri" pitchFamily="34" charset="0"/>
              </a:rPr>
              <a:t> </a:t>
            </a:r>
            <a:endParaRPr lang="en-IN" sz="1400" dirty="0">
              <a:solidFill>
                <a:schemeClr val="tx1"/>
              </a:solidFill>
              <a:latin typeface="Calibri" pitchFamily="34" charset="0"/>
            </a:endParaRPr>
          </a:p>
        </p:txBody>
      </p:sp>
      <p:pic>
        <p:nvPicPr>
          <p:cNvPr id="3" name="Picture 2">
            <a:extLst>
              <a:ext uri="{FF2B5EF4-FFF2-40B4-BE49-F238E27FC236}">
                <a16:creationId xmlns:a16="http://schemas.microsoft.com/office/drawing/2014/main" id="{8C0F567E-6B6C-4C30-A744-434C2A07DB6F}"/>
              </a:ext>
            </a:extLst>
          </p:cNvPr>
          <p:cNvPicPr>
            <a:picLocks noChangeAspect="1"/>
          </p:cNvPicPr>
          <p:nvPr/>
        </p:nvPicPr>
        <p:blipFill>
          <a:blip r:embed="rId4"/>
          <a:stretch>
            <a:fillRect/>
          </a:stretch>
        </p:blipFill>
        <p:spPr>
          <a:xfrm>
            <a:off x="5754052" y="3082679"/>
            <a:ext cx="2961249" cy="1696565"/>
          </a:xfrm>
          <a:prstGeom prst="rect">
            <a:avLst/>
          </a:prstGeom>
        </p:spPr>
      </p:pic>
      <p:pic>
        <p:nvPicPr>
          <p:cNvPr id="5" name="Picture 4">
            <a:extLst>
              <a:ext uri="{FF2B5EF4-FFF2-40B4-BE49-F238E27FC236}">
                <a16:creationId xmlns:a16="http://schemas.microsoft.com/office/drawing/2014/main" id="{9B84BD5E-705B-4317-AAC3-A4B35CA7595B}"/>
              </a:ext>
            </a:extLst>
          </p:cNvPr>
          <p:cNvPicPr>
            <a:picLocks noChangeAspect="1"/>
          </p:cNvPicPr>
          <p:nvPr/>
        </p:nvPicPr>
        <p:blipFill>
          <a:blip r:embed="rId5"/>
          <a:stretch>
            <a:fillRect/>
          </a:stretch>
        </p:blipFill>
        <p:spPr>
          <a:xfrm>
            <a:off x="5754052" y="943035"/>
            <a:ext cx="2847975" cy="18478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38799" y="92318"/>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p>
          <a:p>
            <a:pPr lvl="0">
              <a:buSzPts val="2200"/>
            </a:pPr>
            <a:r>
              <a:rPr lang="en-US" sz="1800" b="1" dirty="0">
                <a:solidFill>
                  <a:schemeClr val="tx1"/>
                </a:solidFill>
                <a:latin typeface="Calibri" pitchFamily="34" charset="0"/>
              </a:rPr>
              <a:t>URBANISATION AND CITIES</a:t>
            </a:r>
            <a:endParaRPr lang="en-IN" sz="1800" b="1" dirty="0">
              <a:solidFill>
                <a:schemeClr val="tx1"/>
              </a:solidFill>
              <a:latin typeface="Calibri" pitchFamily="34" charset="0"/>
            </a:endParaRPr>
          </a:p>
          <a:p>
            <a:pPr>
              <a:buSzPts val="2200"/>
            </a:pPr>
            <a:endParaRPr lang="en-IN" sz="2200" dirty="0">
              <a:solidFill>
                <a:srgbClr val="FF0000"/>
              </a:solidFill>
              <a:latin typeface="Calibri" pitchFamily="34" charset="0"/>
              <a:ea typeface="Calibri"/>
              <a:cs typeface="Calibri"/>
              <a:sym typeface="Calibri"/>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7" name="Text Placeholder 6"/>
          <p:cNvSpPr>
            <a:spLocks noGrp="1"/>
          </p:cNvSpPr>
          <p:nvPr>
            <p:ph type="body" idx="1"/>
          </p:nvPr>
        </p:nvSpPr>
        <p:spPr>
          <a:xfrm>
            <a:off x="311700" y="1152475"/>
            <a:ext cx="5281380" cy="3416400"/>
          </a:xfrm>
        </p:spPr>
        <p:txBody>
          <a:bodyPr/>
          <a:lstStyle/>
          <a:p>
            <a:pPr>
              <a:buFont typeface="Arial" pitchFamily="34" charset="0"/>
              <a:buChar char="•"/>
            </a:pPr>
            <a:r>
              <a:rPr lang="en-US" sz="1400" dirty="0" err="1">
                <a:solidFill>
                  <a:schemeClr val="tx1"/>
                </a:solidFill>
                <a:latin typeface="Calibri" pitchFamily="34" charset="0"/>
              </a:rPr>
              <a:t>Urbanisation</a:t>
            </a:r>
            <a:r>
              <a:rPr lang="en-US" sz="1400" dirty="0">
                <a:solidFill>
                  <a:schemeClr val="tx1"/>
                </a:solidFill>
                <a:latin typeface="Calibri" pitchFamily="34" charset="0"/>
              </a:rPr>
              <a:t>  is  one of the key feature of  </a:t>
            </a:r>
            <a:r>
              <a:rPr lang="en-US" sz="1400" dirty="0" err="1">
                <a:solidFill>
                  <a:schemeClr val="tx1"/>
                </a:solidFill>
                <a:latin typeface="Calibri" pitchFamily="34" charset="0"/>
              </a:rPr>
              <a:t>civilisation</a:t>
            </a:r>
            <a:r>
              <a:rPr lang="en-US" sz="1400" dirty="0">
                <a:solidFill>
                  <a:schemeClr val="tx1"/>
                </a:solidFill>
                <a:latin typeface="Calibri" pitchFamily="34" charset="0"/>
              </a:rPr>
              <a:t>. </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When more and more people start moving from villages to towns and cities, the process is called </a:t>
            </a:r>
            <a:r>
              <a:rPr lang="en-US" sz="1400" dirty="0" err="1">
                <a:solidFill>
                  <a:schemeClr val="tx1"/>
                </a:solidFill>
                <a:latin typeface="Calibri" pitchFamily="34" charset="0"/>
              </a:rPr>
              <a:t>urbanisation</a:t>
            </a:r>
            <a:r>
              <a:rPr lang="en-US" sz="1400" dirty="0">
                <a:solidFill>
                  <a:schemeClr val="tx1"/>
                </a:solidFill>
                <a:latin typeface="Calibri" pitchFamily="34" charset="0"/>
              </a:rPr>
              <a:t>.</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The larger settlements grew in the form of cities. In cities many other occupations came into being  other than farming.</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There are traders, </a:t>
            </a:r>
            <a:r>
              <a:rPr lang="en-US" sz="1400" dirty="0" err="1">
                <a:solidFill>
                  <a:schemeClr val="tx1"/>
                </a:solidFill>
                <a:latin typeface="Calibri" pitchFamily="34" charset="0"/>
              </a:rPr>
              <a:t>jewellery</a:t>
            </a:r>
            <a:r>
              <a:rPr lang="en-US" sz="1400" dirty="0">
                <a:solidFill>
                  <a:schemeClr val="tx1"/>
                </a:solidFill>
                <a:latin typeface="Calibri" pitchFamily="34" charset="0"/>
              </a:rPr>
              <a:t> makers, writers, thinkers and artists. Rulers and ruling class people also stay.</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Cities usually have well developed public facilities like roads, a drainage system, public halls and granaries</a:t>
            </a:r>
            <a:r>
              <a:rPr lang="en-US" sz="1400" dirty="0">
                <a:latin typeface="Calibri" pitchFamily="34" charset="0"/>
              </a:rPr>
              <a:t>.</a:t>
            </a:r>
            <a:endParaRPr lang="en-IN" sz="1400" dirty="0">
              <a:latin typeface="Calibri" pitchFamily="34" charset="0"/>
            </a:endParaRPr>
          </a:p>
        </p:txBody>
      </p:sp>
      <p:pic>
        <p:nvPicPr>
          <p:cNvPr id="3" name="Picture 2">
            <a:extLst>
              <a:ext uri="{FF2B5EF4-FFF2-40B4-BE49-F238E27FC236}">
                <a16:creationId xmlns:a16="http://schemas.microsoft.com/office/drawing/2014/main" id="{0741C72C-48F6-45A4-BAFD-32F4C02232DB}"/>
              </a:ext>
            </a:extLst>
          </p:cNvPr>
          <p:cNvPicPr>
            <a:picLocks noChangeAspect="1"/>
          </p:cNvPicPr>
          <p:nvPr/>
        </p:nvPicPr>
        <p:blipFill>
          <a:blip r:embed="rId4"/>
          <a:stretch>
            <a:fillRect/>
          </a:stretch>
        </p:blipFill>
        <p:spPr>
          <a:xfrm>
            <a:off x="5788087" y="771250"/>
            <a:ext cx="2728216" cy="1847850"/>
          </a:xfrm>
          <a:prstGeom prst="rect">
            <a:avLst/>
          </a:prstGeom>
        </p:spPr>
      </p:pic>
      <p:pic>
        <p:nvPicPr>
          <p:cNvPr id="5" name="Picture 4">
            <a:extLst>
              <a:ext uri="{FF2B5EF4-FFF2-40B4-BE49-F238E27FC236}">
                <a16:creationId xmlns:a16="http://schemas.microsoft.com/office/drawing/2014/main" id="{EB8D57DE-AAE2-4598-8D60-2D060EA865AE}"/>
              </a:ext>
            </a:extLst>
          </p:cNvPr>
          <p:cNvPicPr>
            <a:picLocks noChangeAspect="1"/>
          </p:cNvPicPr>
          <p:nvPr/>
        </p:nvPicPr>
        <p:blipFill>
          <a:blip r:embed="rId5"/>
          <a:stretch>
            <a:fillRect/>
          </a:stretch>
        </p:blipFill>
        <p:spPr>
          <a:xfrm>
            <a:off x="5844541" y="2849880"/>
            <a:ext cx="2671762" cy="18478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99774" y="188683"/>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EXTRA QUESTIONS</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p:txBody>
          <a:bodyPr/>
          <a:lstStyle/>
          <a:p>
            <a:pPr>
              <a:buFont typeface="Arial" pitchFamily="34" charset="0"/>
              <a:buChar char="•"/>
            </a:pPr>
            <a:r>
              <a:rPr lang="en-US" sz="1400" dirty="0">
                <a:solidFill>
                  <a:schemeClr val="tx1"/>
                </a:solidFill>
                <a:latin typeface="Calibri" pitchFamily="34" charset="0"/>
              </a:rPr>
              <a:t>Q1:- What is a </a:t>
            </a:r>
            <a:r>
              <a:rPr lang="en-US" sz="1400" dirty="0" err="1">
                <a:solidFill>
                  <a:schemeClr val="tx1"/>
                </a:solidFill>
                <a:latin typeface="Calibri" pitchFamily="34" charset="0"/>
              </a:rPr>
              <a:t>Civilisation</a:t>
            </a:r>
            <a:r>
              <a:rPr lang="en-US" sz="1400" dirty="0">
                <a:solidFill>
                  <a:schemeClr val="tx1"/>
                </a:solidFill>
                <a:latin typeface="Calibri" pitchFamily="34" charset="0"/>
              </a:rPr>
              <a:t>? What  does a society need to occur </a:t>
            </a:r>
            <a:r>
              <a:rPr lang="en-US" sz="1400" dirty="0" err="1">
                <a:solidFill>
                  <a:schemeClr val="tx1"/>
                </a:solidFill>
                <a:latin typeface="Calibri" pitchFamily="34" charset="0"/>
              </a:rPr>
              <a:t>civilisation</a:t>
            </a:r>
            <a:r>
              <a:rPr lang="en-US" sz="1400" dirty="0">
                <a:solidFill>
                  <a:schemeClr val="tx1"/>
                </a:solidFill>
                <a:latin typeface="Calibri" pitchFamily="34" charset="0"/>
              </a:rPr>
              <a:t>?</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Q2:- Name four major river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of the world.</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Q3:- What is </a:t>
            </a:r>
            <a:r>
              <a:rPr lang="en-US" sz="1400" dirty="0" err="1">
                <a:solidFill>
                  <a:schemeClr val="tx1"/>
                </a:solidFill>
                <a:latin typeface="Calibri" pitchFamily="34" charset="0"/>
              </a:rPr>
              <a:t>urbanisation</a:t>
            </a:r>
            <a:r>
              <a:rPr lang="en-US" sz="1400" dirty="0">
                <a:solidFill>
                  <a:schemeClr val="tx1"/>
                </a:solidFill>
                <a:latin typeface="Calibri" pitchFamily="34" charset="0"/>
              </a:rPr>
              <a:t>?</a:t>
            </a:r>
          </a:p>
          <a:p>
            <a:pPr>
              <a:buFont typeface="Arial" pitchFamily="34" charset="0"/>
              <a:buChar char="•"/>
            </a:pPr>
            <a:endParaRPr lang="en-US" sz="1400" dirty="0">
              <a:solidFill>
                <a:schemeClr val="tx1"/>
              </a:solidFill>
              <a:latin typeface="Calibri" pitchFamily="34" charset="0"/>
            </a:endParaRPr>
          </a:p>
          <a:p>
            <a:pPr>
              <a:buFont typeface="Arial" pitchFamily="34" charset="0"/>
              <a:buChar char="•"/>
            </a:pPr>
            <a:r>
              <a:rPr lang="en-US" sz="1400" dirty="0">
                <a:solidFill>
                  <a:schemeClr val="tx1"/>
                </a:solidFill>
                <a:latin typeface="Calibri" pitchFamily="34" charset="0"/>
              </a:rPr>
              <a:t>Q4:- Name the occupations of the people found in the cities besides farming. </a:t>
            </a:r>
            <a:endParaRPr lang="en-IN" sz="1400" dirty="0">
              <a:solidFill>
                <a:schemeClr val="tx1"/>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26615" y="2259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546428" y="9837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AND THEN, THE FIRST CITIES</a:t>
            </a:r>
            <a:endParaRPr lang="en-US" sz="2500"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lvl="0"/>
            <a:r>
              <a:rPr lang="en-IN" b="1" dirty="0"/>
              <a:t>SUBJECT : HISTORY</a:t>
            </a:r>
          </a:p>
          <a:p>
            <a:pPr lvl="0"/>
            <a:r>
              <a:rPr lang="en-IN" b="1" dirty="0"/>
              <a:t>CHAPTER NUMBER: 4 PERIOD-2</a:t>
            </a:r>
          </a:p>
          <a:p>
            <a:pPr lvl="0"/>
            <a:r>
              <a:rPr lang="en-IN" b="1" dirty="0"/>
              <a:t>CHAPTER NAME : AND THEN, THE FIRST CITIES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38799" y="188683"/>
            <a:ext cx="1232526" cy="611875"/>
          </a:xfrm>
          <a:prstGeom prst="rect">
            <a:avLst/>
          </a:prstGeom>
          <a:noFill/>
          <a:ln>
            <a:noFill/>
          </a:ln>
        </p:spPr>
      </p:pic>
      <p:sp>
        <p:nvSpPr>
          <p:cNvPr id="71" name="Google Shape;71;p15"/>
          <p:cNvSpPr txBox="1"/>
          <p:nvPr/>
        </p:nvSpPr>
        <p:spPr>
          <a:xfrm>
            <a:off x="272675" y="285050"/>
            <a:ext cx="8688300" cy="419143"/>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pitchFamily="34" charset="0"/>
                <a:ea typeface="Calibri"/>
              </a:rPr>
              <a:t>AND THEN, THE FIRST CITIES</a:t>
            </a:r>
            <a:endParaRPr lang="en-IN" sz="2200" dirty="0">
              <a:solidFill>
                <a:srgbClr val="FF0000"/>
              </a:solidFill>
              <a:latin typeface="Calibri" pitchFamily="34" charset="0"/>
              <a:ea typeface="Calibri"/>
              <a:cs typeface="Calibri"/>
              <a:sym typeface="Calibri"/>
            </a:endParaRPr>
          </a:p>
          <a:p>
            <a:pPr lvl="0">
              <a:buSzPts val="2200"/>
            </a:pPr>
            <a:r>
              <a:rPr lang="en-US" sz="1800" b="1" dirty="0">
                <a:solidFill>
                  <a:schemeClr val="tx1"/>
                </a:solidFill>
                <a:latin typeface="Calibri" pitchFamily="34" charset="0"/>
              </a:rPr>
              <a:t>INDUS  VALLEY  CIVILISATION</a:t>
            </a:r>
            <a:endParaRPr lang="en-IN" sz="1800" b="1" dirty="0">
              <a:solidFill>
                <a:schemeClr val="tx1"/>
              </a:solidFill>
              <a:latin typeface="Calibri" pitchFamily="34" charset="0"/>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a:latin typeface="Calibri" pitchFamily="34" charset="0"/>
            </a:endParaRPr>
          </a:p>
          <a:p>
            <a:pPr lvl="1"/>
            <a:endParaRPr lang="en-IN" dirty="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8" name="Text Placeholder 7"/>
          <p:cNvSpPr>
            <a:spLocks noGrp="1"/>
          </p:cNvSpPr>
          <p:nvPr>
            <p:ph type="body" idx="1"/>
          </p:nvPr>
        </p:nvSpPr>
        <p:spPr>
          <a:xfrm>
            <a:off x="183025" y="1152475"/>
            <a:ext cx="5341476" cy="3416400"/>
          </a:xfrm>
        </p:spPr>
        <p:txBody>
          <a:bodyPr/>
          <a:lstStyle/>
          <a:p>
            <a:pPr>
              <a:spcAft>
                <a:spcPts val="1200"/>
              </a:spcAft>
              <a:buFont typeface="Arial" pitchFamily="34" charset="0"/>
              <a:buChar char="•"/>
            </a:pPr>
            <a:r>
              <a:rPr lang="en-US" sz="1400" dirty="0">
                <a:solidFill>
                  <a:schemeClr val="tx1"/>
                </a:solidFill>
                <a:latin typeface="Calibri" pitchFamily="34" charset="0"/>
              </a:rPr>
              <a:t>Indus valley </a:t>
            </a:r>
            <a:r>
              <a:rPr lang="en-US" sz="1400" dirty="0" err="1">
                <a:solidFill>
                  <a:schemeClr val="tx1"/>
                </a:solidFill>
                <a:latin typeface="Calibri" pitchFamily="34" charset="0"/>
              </a:rPr>
              <a:t>civilisation</a:t>
            </a:r>
            <a:r>
              <a:rPr lang="en-US" sz="1400" dirty="0">
                <a:solidFill>
                  <a:schemeClr val="tx1"/>
                </a:solidFill>
                <a:latin typeface="Calibri" pitchFamily="34" charset="0"/>
              </a:rPr>
              <a:t> flourished between 3,000 to 1,700 BCE. In all, over a, 1,000 sites have been discovered and about 100 have been excavated.</a:t>
            </a:r>
          </a:p>
          <a:p>
            <a:pPr>
              <a:spcAft>
                <a:spcPts val="1200"/>
              </a:spcAft>
              <a:buFont typeface="Arial" pitchFamily="34" charset="0"/>
              <a:buChar char="•"/>
            </a:pPr>
            <a:r>
              <a:rPr lang="en-US" sz="1400" dirty="0">
                <a:solidFill>
                  <a:schemeClr val="tx1"/>
                </a:solidFill>
                <a:latin typeface="Calibri" pitchFamily="34" charset="0"/>
              </a:rPr>
              <a:t>The earliest cities to be discovered were the Harappa  and </a:t>
            </a:r>
            <a:r>
              <a:rPr lang="en-US" sz="1400" dirty="0" err="1">
                <a:solidFill>
                  <a:schemeClr val="tx1"/>
                </a:solidFill>
                <a:latin typeface="Calibri" pitchFamily="34" charset="0"/>
              </a:rPr>
              <a:t>Mohenjodaro</a:t>
            </a:r>
            <a:r>
              <a:rPr lang="en-US" sz="1400" dirty="0">
                <a:solidFill>
                  <a:schemeClr val="tx1"/>
                </a:solidFill>
                <a:latin typeface="Calibri" pitchFamily="34" charset="0"/>
              </a:rPr>
              <a:t>  This </a:t>
            </a:r>
            <a:r>
              <a:rPr lang="en-US" sz="1400" dirty="0" err="1">
                <a:solidFill>
                  <a:schemeClr val="tx1"/>
                </a:solidFill>
                <a:latin typeface="Calibri" pitchFamily="34" charset="0"/>
              </a:rPr>
              <a:t>civilisation</a:t>
            </a:r>
            <a:r>
              <a:rPr lang="en-US" sz="1400" dirty="0">
                <a:solidFill>
                  <a:schemeClr val="tx1"/>
                </a:solidFill>
                <a:latin typeface="Calibri" pitchFamily="34" charset="0"/>
              </a:rPr>
              <a:t> stretched eastward from the current border of Iran areas beyond Delhi, and it stretched southward till Godavari river.</a:t>
            </a:r>
          </a:p>
          <a:p>
            <a:pPr>
              <a:spcAft>
                <a:spcPts val="1200"/>
              </a:spcAft>
              <a:buFont typeface="Arial" pitchFamily="34" charset="0"/>
              <a:buChar char="•"/>
            </a:pPr>
            <a:r>
              <a:rPr lang="en-US" sz="1400" dirty="0">
                <a:solidFill>
                  <a:schemeClr val="tx1"/>
                </a:solidFill>
                <a:latin typeface="Calibri" pitchFamily="34" charset="0"/>
              </a:rPr>
              <a:t>The important cities discovered are </a:t>
            </a:r>
            <a:r>
              <a:rPr lang="en-US" sz="1400" dirty="0" err="1">
                <a:solidFill>
                  <a:schemeClr val="tx1"/>
                </a:solidFill>
                <a:latin typeface="Calibri" pitchFamily="34" charset="0"/>
              </a:rPr>
              <a:t>Mohenjodaro</a:t>
            </a:r>
            <a:r>
              <a:rPr lang="en-US" sz="1400" dirty="0">
                <a:solidFill>
                  <a:schemeClr val="tx1"/>
                </a:solidFill>
                <a:latin typeface="Calibri" pitchFamily="34" charset="0"/>
              </a:rPr>
              <a:t>, Harappa and </a:t>
            </a:r>
            <a:r>
              <a:rPr lang="en-US" sz="1400" dirty="0" err="1">
                <a:solidFill>
                  <a:schemeClr val="tx1"/>
                </a:solidFill>
                <a:latin typeface="Calibri" pitchFamily="34" charset="0"/>
              </a:rPr>
              <a:t>Mehrgarh</a:t>
            </a:r>
            <a:r>
              <a:rPr lang="en-US" sz="1400" dirty="0">
                <a:solidFill>
                  <a:schemeClr val="tx1"/>
                </a:solidFill>
                <a:latin typeface="Calibri" pitchFamily="34" charset="0"/>
              </a:rPr>
              <a:t> (all in Pakistan), </a:t>
            </a:r>
            <a:r>
              <a:rPr lang="en-US" sz="1400" dirty="0" err="1">
                <a:solidFill>
                  <a:schemeClr val="tx1"/>
                </a:solidFill>
                <a:latin typeface="Calibri" pitchFamily="34" charset="0"/>
              </a:rPr>
              <a:t>Dholavira</a:t>
            </a:r>
            <a:r>
              <a:rPr lang="en-US" sz="1400" dirty="0">
                <a:solidFill>
                  <a:schemeClr val="tx1"/>
                </a:solidFill>
                <a:latin typeface="Calibri" pitchFamily="34" charset="0"/>
              </a:rPr>
              <a:t> and </a:t>
            </a:r>
            <a:r>
              <a:rPr lang="en-US" sz="1400" dirty="0" err="1">
                <a:solidFill>
                  <a:schemeClr val="tx1"/>
                </a:solidFill>
                <a:latin typeface="Calibri" pitchFamily="34" charset="0"/>
              </a:rPr>
              <a:t>Lothal</a:t>
            </a:r>
            <a:r>
              <a:rPr lang="en-US" sz="1400" dirty="0">
                <a:solidFill>
                  <a:schemeClr val="tx1"/>
                </a:solidFill>
                <a:latin typeface="Calibri" pitchFamily="34" charset="0"/>
              </a:rPr>
              <a:t> in Gujarat, </a:t>
            </a:r>
            <a:r>
              <a:rPr lang="en-US" sz="1400" dirty="0" err="1">
                <a:solidFill>
                  <a:schemeClr val="tx1"/>
                </a:solidFill>
                <a:latin typeface="Calibri" pitchFamily="34" charset="0"/>
              </a:rPr>
              <a:t>Rakhigiri</a:t>
            </a:r>
            <a:r>
              <a:rPr lang="en-US" sz="1400" dirty="0">
                <a:solidFill>
                  <a:schemeClr val="tx1"/>
                </a:solidFill>
                <a:latin typeface="Calibri" pitchFamily="34" charset="0"/>
              </a:rPr>
              <a:t> and </a:t>
            </a:r>
            <a:r>
              <a:rPr lang="en-US" sz="1400" dirty="0" err="1">
                <a:solidFill>
                  <a:schemeClr val="tx1"/>
                </a:solidFill>
                <a:latin typeface="Calibri" pitchFamily="34" charset="0"/>
              </a:rPr>
              <a:t>Banawali</a:t>
            </a:r>
            <a:r>
              <a:rPr lang="en-US" sz="1400" dirty="0">
                <a:solidFill>
                  <a:schemeClr val="tx1"/>
                </a:solidFill>
                <a:latin typeface="Calibri" pitchFamily="34" charset="0"/>
              </a:rPr>
              <a:t> in </a:t>
            </a:r>
            <a:r>
              <a:rPr lang="en-US" sz="1400" dirty="0" err="1">
                <a:solidFill>
                  <a:schemeClr val="tx1"/>
                </a:solidFill>
                <a:latin typeface="Calibri" pitchFamily="34" charset="0"/>
              </a:rPr>
              <a:t>Harayana</a:t>
            </a:r>
            <a:r>
              <a:rPr lang="en-US" sz="1400" dirty="0">
                <a:solidFill>
                  <a:schemeClr val="tx1"/>
                </a:solidFill>
                <a:latin typeface="Calibri" pitchFamily="34" charset="0"/>
              </a:rPr>
              <a:t>, </a:t>
            </a:r>
            <a:r>
              <a:rPr lang="en-US" sz="1400" dirty="0" err="1">
                <a:solidFill>
                  <a:schemeClr val="tx1"/>
                </a:solidFill>
                <a:latin typeface="Calibri" pitchFamily="34" charset="0"/>
              </a:rPr>
              <a:t>Ropar</a:t>
            </a:r>
            <a:r>
              <a:rPr lang="en-US" sz="1400" dirty="0">
                <a:solidFill>
                  <a:schemeClr val="tx1"/>
                </a:solidFill>
                <a:latin typeface="Calibri" pitchFamily="34" charset="0"/>
              </a:rPr>
              <a:t> in Punjab, </a:t>
            </a:r>
            <a:r>
              <a:rPr lang="en-US" sz="1400" dirty="0" err="1">
                <a:solidFill>
                  <a:schemeClr val="tx1"/>
                </a:solidFill>
                <a:latin typeface="Calibri" pitchFamily="34" charset="0"/>
              </a:rPr>
              <a:t>Kalibangan</a:t>
            </a:r>
            <a:r>
              <a:rPr lang="en-US" sz="1400" dirty="0">
                <a:solidFill>
                  <a:schemeClr val="tx1"/>
                </a:solidFill>
                <a:latin typeface="Calibri" pitchFamily="34" charset="0"/>
              </a:rPr>
              <a:t> in </a:t>
            </a:r>
            <a:r>
              <a:rPr lang="en-US" sz="1400" dirty="0" err="1">
                <a:solidFill>
                  <a:schemeClr val="tx1"/>
                </a:solidFill>
                <a:latin typeface="Calibri" pitchFamily="34" charset="0"/>
              </a:rPr>
              <a:t>Rajastan</a:t>
            </a:r>
            <a:r>
              <a:rPr lang="en-US" sz="1400" dirty="0">
                <a:solidFill>
                  <a:schemeClr val="tx1"/>
                </a:solidFill>
                <a:latin typeface="Calibri" pitchFamily="34" charset="0"/>
              </a:rPr>
              <a:t>, and </a:t>
            </a:r>
            <a:r>
              <a:rPr lang="en-US" sz="1400" dirty="0" err="1">
                <a:solidFill>
                  <a:schemeClr val="tx1"/>
                </a:solidFill>
                <a:latin typeface="Calibri" pitchFamily="34" charset="0"/>
              </a:rPr>
              <a:t>Alamgirpur</a:t>
            </a:r>
            <a:r>
              <a:rPr lang="en-US" sz="1400" dirty="0">
                <a:solidFill>
                  <a:schemeClr val="tx1"/>
                </a:solidFill>
                <a:latin typeface="Calibri" pitchFamily="34" charset="0"/>
              </a:rPr>
              <a:t> in Uttar </a:t>
            </a:r>
            <a:r>
              <a:rPr lang="en-US" sz="1400" dirty="0" err="1">
                <a:solidFill>
                  <a:schemeClr val="tx1"/>
                </a:solidFill>
                <a:latin typeface="Calibri" pitchFamily="34" charset="0"/>
              </a:rPr>
              <a:t>pradesh</a:t>
            </a:r>
            <a:r>
              <a:rPr lang="en-US" sz="1400" dirty="0">
                <a:solidFill>
                  <a:schemeClr val="tx1"/>
                </a:solidFill>
                <a:latin typeface="Calibri" pitchFamily="34" charset="0"/>
              </a:rPr>
              <a:t>.</a:t>
            </a:r>
          </a:p>
          <a:p>
            <a:pPr>
              <a:spcAft>
                <a:spcPts val="1200"/>
              </a:spcAft>
              <a:buFont typeface="Arial" pitchFamily="34" charset="0"/>
              <a:buChar char="•"/>
            </a:pPr>
            <a:r>
              <a:rPr lang="en-US" sz="1400" dirty="0">
                <a:solidFill>
                  <a:schemeClr val="tx1"/>
                </a:solidFill>
                <a:latin typeface="Calibri" pitchFamily="34" charset="0"/>
              </a:rPr>
              <a:t>.</a:t>
            </a:r>
            <a:endParaRPr lang="en-IN" sz="1400" dirty="0">
              <a:solidFill>
                <a:schemeClr val="tx1"/>
              </a:solidFill>
              <a:latin typeface="Calibri" pitchFamily="34" charset="0"/>
            </a:endParaRPr>
          </a:p>
        </p:txBody>
      </p:sp>
      <p:pic>
        <p:nvPicPr>
          <p:cNvPr id="3" name="Picture 2">
            <a:extLst>
              <a:ext uri="{FF2B5EF4-FFF2-40B4-BE49-F238E27FC236}">
                <a16:creationId xmlns:a16="http://schemas.microsoft.com/office/drawing/2014/main" id="{B8E85A67-71DC-4919-9540-39B19A5C0817}"/>
              </a:ext>
            </a:extLst>
          </p:cNvPr>
          <p:cNvPicPr>
            <a:picLocks noChangeAspect="1"/>
          </p:cNvPicPr>
          <p:nvPr/>
        </p:nvPicPr>
        <p:blipFill>
          <a:blip r:embed="rId4"/>
          <a:stretch>
            <a:fillRect/>
          </a:stretch>
        </p:blipFill>
        <p:spPr>
          <a:xfrm>
            <a:off x="5814060" y="914563"/>
            <a:ext cx="2932747" cy="1847850"/>
          </a:xfrm>
          <a:prstGeom prst="rect">
            <a:avLst/>
          </a:prstGeom>
        </p:spPr>
      </p:pic>
      <p:pic>
        <p:nvPicPr>
          <p:cNvPr id="5" name="Picture 4">
            <a:extLst>
              <a:ext uri="{FF2B5EF4-FFF2-40B4-BE49-F238E27FC236}">
                <a16:creationId xmlns:a16="http://schemas.microsoft.com/office/drawing/2014/main" id="{20370E9F-C8E0-4FFA-B436-9035271F28AF}"/>
              </a:ext>
            </a:extLst>
          </p:cNvPr>
          <p:cNvPicPr>
            <a:picLocks noChangeAspect="1"/>
          </p:cNvPicPr>
          <p:nvPr/>
        </p:nvPicPr>
        <p:blipFill>
          <a:blip r:embed="rId5"/>
          <a:stretch>
            <a:fillRect/>
          </a:stretch>
        </p:blipFill>
        <p:spPr>
          <a:xfrm>
            <a:off x="5814061" y="3003988"/>
            <a:ext cx="2801302" cy="180975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1083</TotalTime>
  <Words>2262</Words>
  <Application>Microsoft Office PowerPoint</Application>
  <PresentationFormat>On-screen Show (16:9)</PresentationFormat>
  <Paragraphs>297</Paragraphs>
  <Slides>35</Slides>
  <Notes>35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Kakali Pal</cp:lastModifiedBy>
  <cp:revision>199</cp:revision>
  <dcterms:modified xsi:type="dcterms:W3CDTF">2021-12-17T15:32:04Z</dcterms:modified>
</cp:coreProperties>
</file>